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6" r:id="rId2"/>
    <p:sldId id="257" r:id="rId3"/>
    <p:sldId id="279" r:id="rId4"/>
    <p:sldId id="258" r:id="rId5"/>
    <p:sldId id="282" r:id="rId6"/>
    <p:sldId id="277" r:id="rId7"/>
    <p:sldId id="280" r:id="rId8"/>
    <p:sldId id="272" r:id="rId9"/>
    <p:sldId id="259" r:id="rId10"/>
    <p:sldId id="270" r:id="rId11"/>
    <p:sldId id="271" r:id="rId12"/>
    <p:sldId id="260" r:id="rId13"/>
    <p:sldId id="283" r:id="rId14"/>
    <p:sldId id="274" r:id="rId15"/>
    <p:sldId id="273" r:id="rId16"/>
    <p:sldId id="281" r:id="rId17"/>
    <p:sldId id="267" r:id="rId18"/>
    <p:sldId id="275" r:id="rId19"/>
    <p:sldId id="278" r:id="rId20"/>
    <p:sldId id="269" r:id="rId21"/>
    <p:sldId id="276"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1" d="100"/>
          <a:sy n="81" d="100"/>
        </p:scale>
        <p:origin x="75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AFB1D-4013-4936-810D-DB15EBF1D966}" type="datetimeFigureOut">
              <a:rPr lang="en-IN" smtClean="0"/>
              <a:t>19-11-2019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E9AD5-506E-455E-B3E3-F020F62E8194}" type="slidenum">
              <a:rPr lang="en-IN" smtClean="0"/>
              <a:t>‹#›</a:t>
            </a:fld>
            <a:endParaRPr lang="en-IN"/>
          </a:p>
        </p:txBody>
      </p:sp>
    </p:spTree>
    <p:extLst>
      <p:ext uri="{BB962C8B-B14F-4D97-AF65-F5344CB8AC3E}">
        <p14:creationId xmlns:p14="http://schemas.microsoft.com/office/powerpoint/2010/main" val="362322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PageRank is not the only algorithm used by Google to order search results, but it is the first algorithm that was used by the company, and it is the best known. As of September 24, 2019, PageRank and all associated patents are expired.</a:t>
            </a:r>
          </a:p>
          <a:p>
            <a:endParaRPr lang="en-IN" dirty="0"/>
          </a:p>
        </p:txBody>
      </p:sp>
      <p:sp>
        <p:nvSpPr>
          <p:cNvPr id="4" name="Slide Number Placeholder 3"/>
          <p:cNvSpPr>
            <a:spLocks noGrp="1"/>
          </p:cNvSpPr>
          <p:nvPr>
            <p:ph type="sldNum" sz="quarter" idx="10"/>
          </p:nvPr>
        </p:nvSpPr>
        <p:spPr/>
        <p:txBody>
          <a:bodyPr/>
          <a:lstStyle/>
          <a:p>
            <a:fld id="{8F8E9AD5-506E-455E-B3E3-F020F62E8194}" type="slidenum">
              <a:rPr lang="en-IN" smtClean="0"/>
              <a:t>2</a:t>
            </a:fld>
            <a:endParaRPr lang="en-IN"/>
          </a:p>
        </p:txBody>
      </p:sp>
    </p:spTree>
    <p:extLst>
      <p:ext uri="{BB962C8B-B14F-4D97-AF65-F5344CB8AC3E}">
        <p14:creationId xmlns:p14="http://schemas.microsoft.com/office/powerpoint/2010/main" val="685586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E6CCCF-1289-46ED-A751-A6A6D6BE7EE5}" type="datetimeFigureOut">
              <a:rPr lang="en-IN" smtClean="0"/>
              <a:t>19-11-2019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408697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E6CCCF-1289-46ED-A751-A6A6D6BE7EE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41505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E6CCCF-1289-46ED-A751-A6A6D6BE7EE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1307496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E6CCCF-1289-46ED-A751-A6A6D6BE7EE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CD661-A8A1-4B6C-8651-1DE0688FB8F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33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E6CCCF-1289-46ED-A751-A6A6D6BE7EE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174528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E6CCCF-1289-46ED-A751-A6A6D6BE7EE5}" type="datetimeFigureOut">
              <a:rPr lang="en-IN" smtClean="0"/>
              <a:t>19-11-2019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2937279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E6CCCF-1289-46ED-A751-A6A6D6BE7EE5}" type="datetimeFigureOut">
              <a:rPr lang="en-IN" smtClean="0"/>
              <a:t>19-11-2019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3820717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6CCCF-1289-46ED-A751-A6A6D6BE7EE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703863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6CCCF-1289-46ED-A751-A6A6D6BE7EE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408260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6CCCF-1289-46ED-A751-A6A6D6BE7EE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37717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E6CCCF-1289-46ED-A751-A6A6D6BE7EE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285512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E6CCCF-1289-46ED-A751-A6A6D6BE7EE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24568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E6CCCF-1289-46ED-A751-A6A6D6BE7EE5}" type="datetimeFigureOut">
              <a:rPr lang="en-IN" smtClean="0"/>
              <a:t>19-11-2019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24761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6CCCF-1289-46ED-A751-A6A6D6BE7EE5}" type="datetimeFigureOut">
              <a:rPr lang="en-IN" smtClean="0"/>
              <a:t>19-11-2019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143986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6CCCF-1289-46ED-A751-A6A6D6BE7EE5}" type="datetimeFigureOut">
              <a:rPr lang="en-IN" smtClean="0"/>
              <a:t>19-11-2019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185663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E6CCCF-1289-46ED-A751-A6A6D6BE7EE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68205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E6CCCF-1289-46ED-A751-A6A6D6BE7EE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CD661-A8A1-4B6C-8651-1DE0688FB8F5}" type="slidenum">
              <a:rPr lang="en-IN" smtClean="0"/>
              <a:t>‹#›</a:t>
            </a:fld>
            <a:endParaRPr lang="en-IN"/>
          </a:p>
        </p:txBody>
      </p:sp>
    </p:spTree>
    <p:extLst>
      <p:ext uri="{BB962C8B-B14F-4D97-AF65-F5344CB8AC3E}">
        <p14:creationId xmlns:p14="http://schemas.microsoft.com/office/powerpoint/2010/main" val="196929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E6CCCF-1289-46ED-A751-A6A6D6BE7EE5}" type="datetimeFigureOut">
              <a:rPr lang="en-IN" smtClean="0"/>
              <a:t>19-11-2019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BCD661-A8A1-4B6C-8651-1DE0688FB8F5}" type="slidenum">
              <a:rPr lang="en-IN" smtClean="0"/>
              <a:t>‹#›</a:t>
            </a:fld>
            <a:endParaRPr lang="en-IN"/>
          </a:p>
        </p:txBody>
      </p:sp>
    </p:spTree>
    <p:extLst>
      <p:ext uri="{BB962C8B-B14F-4D97-AF65-F5344CB8AC3E}">
        <p14:creationId xmlns:p14="http://schemas.microsoft.com/office/powerpoint/2010/main" val="48699739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74397"/>
            <a:ext cx="9289070" cy="2965738"/>
          </a:xfrm>
        </p:spPr>
        <p:txBody>
          <a:bodyPr>
            <a:noAutofit/>
          </a:bodyPr>
          <a:lstStyle/>
          <a:p>
            <a:r>
              <a:rPr lang="en-IN" sz="5400" dirty="0" smtClean="0"/>
              <a:t>Maths Project</a:t>
            </a:r>
            <a:br>
              <a:rPr lang="en-IN" sz="5400" dirty="0" smtClean="0"/>
            </a:br>
            <a:r>
              <a:rPr lang="en-IN" sz="5400" dirty="0" smtClean="0"/>
              <a:t>Semester - 1</a:t>
            </a:r>
            <a:br>
              <a:rPr lang="en-IN" sz="5400" dirty="0" smtClean="0"/>
            </a:br>
            <a:r>
              <a:rPr lang="en-IN" sz="5400" dirty="0" smtClean="0"/>
              <a:t>Google Page Rank Algorithm</a:t>
            </a:r>
            <a:endParaRPr lang="en-IN" sz="5400" dirty="0"/>
          </a:p>
        </p:txBody>
      </p:sp>
      <p:sp>
        <p:nvSpPr>
          <p:cNvPr id="3" name="Subtitle 2"/>
          <p:cNvSpPr>
            <a:spLocks noGrp="1"/>
          </p:cNvSpPr>
          <p:nvPr>
            <p:ph type="subTitle" idx="1"/>
          </p:nvPr>
        </p:nvSpPr>
        <p:spPr>
          <a:xfrm>
            <a:off x="2692398" y="3309806"/>
            <a:ext cx="8791575" cy="2553666"/>
          </a:xfrm>
        </p:spPr>
        <p:txBody>
          <a:bodyPr>
            <a:noAutofit/>
          </a:bodyPr>
          <a:lstStyle/>
          <a:p>
            <a:r>
              <a:rPr lang="en-IN" sz="4000" dirty="0" smtClean="0"/>
              <a:t>Done by:</a:t>
            </a:r>
          </a:p>
          <a:p>
            <a:r>
              <a:rPr lang="en-IN" sz="4000" dirty="0" smtClean="0"/>
              <a:t>Abijith(CB.EN.U4AIE19002)</a:t>
            </a:r>
          </a:p>
          <a:p>
            <a:r>
              <a:rPr lang="en-IN" sz="4000" dirty="0" err="1" smtClean="0"/>
              <a:t>Rohith.G</a:t>
            </a:r>
            <a:r>
              <a:rPr lang="en-IN" sz="4000" dirty="0" smtClean="0"/>
              <a:t>(CB.EN.U4AIE19026)</a:t>
            </a:r>
            <a:endParaRPr lang="en-IN" sz="4000" dirty="0"/>
          </a:p>
        </p:txBody>
      </p:sp>
    </p:spTree>
    <p:extLst>
      <p:ext uri="{BB962C8B-B14F-4D97-AF65-F5344CB8AC3E}">
        <p14:creationId xmlns:p14="http://schemas.microsoft.com/office/powerpoint/2010/main" val="4003562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81988" y="3249478"/>
            <a:ext cx="7667239" cy="3557769"/>
          </a:xfrm>
          <a:prstGeom prst="rect">
            <a:avLst/>
          </a:prstGeom>
        </p:spPr>
      </p:pic>
      <p:pic>
        <p:nvPicPr>
          <p:cNvPr id="6" name="Picture 5"/>
          <p:cNvPicPr>
            <a:picLocks noChangeAspect="1"/>
          </p:cNvPicPr>
          <p:nvPr/>
        </p:nvPicPr>
        <p:blipFill>
          <a:blip r:embed="rId3"/>
          <a:stretch>
            <a:fillRect/>
          </a:stretch>
        </p:blipFill>
        <p:spPr>
          <a:xfrm>
            <a:off x="1128372" y="-14140"/>
            <a:ext cx="7343312" cy="3365842"/>
          </a:xfrm>
          <a:prstGeom prst="rect">
            <a:avLst/>
          </a:prstGeom>
        </p:spPr>
      </p:pic>
    </p:spTree>
    <p:extLst>
      <p:ext uri="{BB962C8B-B14F-4D97-AF65-F5344CB8AC3E}">
        <p14:creationId xmlns:p14="http://schemas.microsoft.com/office/powerpoint/2010/main" val="1059308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301" y="-90548"/>
            <a:ext cx="10856259" cy="6247864"/>
          </a:xfrm>
          <a:prstGeom prst="rect">
            <a:avLst/>
          </a:prstGeom>
        </p:spPr>
        <p:txBody>
          <a:bodyPr wrap="square">
            <a:spAutoFit/>
          </a:bodyPr>
          <a:lstStyle/>
          <a:p>
            <a:pPr marL="571500" indent="-571500">
              <a:buFont typeface="Arial" panose="020B0604020202020204" pitchFamily="34" charset="0"/>
              <a:buChar char="•"/>
            </a:pPr>
            <a:r>
              <a:rPr lang="en-IN" sz="4000" dirty="0"/>
              <a:t>The formula uses a model of a random surfer who gets bored after several clicks and switches to a random page. </a:t>
            </a:r>
            <a:endParaRPr lang="en-IN" sz="4000" dirty="0" smtClean="0"/>
          </a:p>
          <a:p>
            <a:pPr marL="571500" indent="-571500">
              <a:buFont typeface="Arial" panose="020B0604020202020204" pitchFamily="34" charset="0"/>
              <a:buChar char="•"/>
            </a:pPr>
            <a:r>
              <a:rPr lang="en-IN" sz="4000" dirty="0" smtClean="0"/>
              <a:t>The </a:t>
            </a:r>
            <a:r>
              <a:rPr lang="en-IN" sz="4000" dirty="0"/>
              <a:t>PageRank value of a page reflects the chance that the random surfer will land on that page by clicking on a link. </a:t>
            </a:r>
            <a:endParaRPr lang="en-IN" sz="4000" dirty="0" smtClean="0"/>
          </a:p>
          <a:p>
            <a:pPr marL="571500" indent="-571500">
              <a:buFont typeface="Arial" panose="020B0604020202020204" pitchFamily="34" charset="0"/>
              <a:buChar char="•"/>
            </a:pPr>
            <a:r>
              <a:rPr lang="en-IN" sz="4000" dirty="0" smtClean="0"/>
              <a:t>It </a:t>
            </a:r>
            <a:r>
              <a:rPr lang="en-IN" sz="4000" dirty="0"/>
              <a:t>can be understood as a Markov chain in which the states are pages, and the transitions, which are all equally probable, are the links between pages.</a:t>
            </a:r>
          </a:p>
        </p:txBody>
      </p:sp>
    </p:spTree>
    <p:extLst>
      <p:ext uri="{BB962C8B-B14F-4D97-AF65-F5344CB8AC3E}">
        <p14:creationId xmlns:p14="http://schemas.microsoft.com/office/powerpoint/2010/main" val="2325468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txBox="1">
            <a:spLocks/>
          </p:cNvSpPr>
          <p:nvPr/>
        </p:nvSpPr>
        <p:spPr>
          <a:xfrm>
            <a:off x="856130" y="902942"/>
            <a:ext cx="9601196" cy="567225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4000" dirty="0" smtClean="0"/>
              <a:t>When </a:t>
            </a:r>
            <a:r>
              <a:rPr lang="en-IN" sz="4000" dirty="0"/>
              <a:t>calculating PageRank, pages with no outbound links are assumed to link out to all other pages in the collection. </a:t>
            </a:r>
            <a:endParaRPr lang="en-IN" sz="4000" dirty="0" smtClean="0"/>
          </a:p>
          <a:p>
            <a:r>
              <a:rPr lang="en-IN" sz="4000" dirty="0" smtClean="0"/>
              <a:t>Their </a:t>
            </a:r>
            <a:r>
              <a:rPr lang="en-IN" sz="4000" dirty="0"/>
              <a:t>PageRank scores are therefore divided evenly among all other pages. In other words, to be fair with pages that are not sinks, these random transitions are added to all nodes in the Web. </a:t>
            </a:r>
            <a:endParaRPr lang="en-IN" sz="4000" dirty="0" smtClean="0"/>
          </a:p>
        </p:txBody>
      </p:sp>
    </p:spTree>
    <p:extLst>
      <p:ext uri="{BB962C8B-B14F-4D97-AF65-F5344CB8AC3E}">
        <p14:creationId xmlns:p14="http://schemas.microsoft.com/office/powerpoint/2010/main" val="2174980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0554" y="2187296"/>
            <a:ext cx="11148625" cy="2611343"/>
          </a:xfrm>
          <a:prstGeom prst="rect">
            <a:avLst/>
          </a:prstGeom>
        </p:spPr>
      </p:pic>
    </p:spTree>
    <p:extLst>
      <p:ext uri="{BB962C8B-B14F-4D97-AF65-F5344CB8AC3E}">
        <p14:creationId xmlns:p14="http://schemas.microsoft.com/office/powerpoint/2010/main" val="1863466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biLevel thresh="75000"/>
          </a:blip>
          <a:stretch>
            <a:fillRect/>
          </a:stretch>
        </p:blipFill>
        <p:spPr>
          <a:xfrm>
            <a:off x="1086571" y="150372"/>
            <a:ext cx="2942987" cy="3017778"/>
          </a:xfrm>
          <a:prstGeom prst="rect">
            <a:avLst/>
          </a:prstGeom>
        </p:spPr>
      </p:pic>
      <p:pic>
        <p:nvPicPr>
          <p:cNvPr id="3" name="Picture 2"/>
          <p:cNvPicPr>
            <a:picLocks noChangeAspect="1"/>
          </p:cNvPicPr>
          <p:nvPr/>
        </p:nvPicPr>
        <p:blipFill>
          <a:blip r:embed="rId3"/>
          <a:stretch>
            <a:fillRect/>
          </a:stretch>
        </p:blipFill>
        <p:spPr>
          <a:xfrm>
            <a:off x="606124" y="3168150"/>
            <a:ext cx="11065576" cy="2629134"/>
          </a:xfrm>
          <a:prstGeom prst="rect">
            <a:avLst/>
          </a:prstGeom>
        </p:spPr>
      </p:pic>
    </p:spTree>
    <p:extLst>
      <p:ext uri="{BB962C8B-B14F-4D97-AF65-F5344CB8AC3E}">
        <p14:creationId xmlns:p14="http://schemas.microsoft.com/office/powerpoint/2010/main" val="6516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4227" y="37760"/>
            <a:ext cx="10232796" cy="4401205"/>
          </a:xfrm>
          <a:prstGeom prst="rect">
            <a:avLst/>
          </a:prstGeom>
        </p:spPr>
        <p:txBody>
          <a:bodyPr wrap="square">
            <a:spAutoFit/>
          </a:bodyPr>
          <a:lstStyle/>
          <a:p>
            <a:pPr marL="285750" indent="-285750">
              <a:buFont typeface="Arial" panose="020B0604020202020204" pitchFamily="34" charset="0"/>
              <a:buChar char="•"/>
            </a:pPr>
            <a:r>
              <a:rPr lang="en-IN" sz="4000" dirty="0"/>
              <a:t>One main disadvantage of PageRank is that it favours older pages. </a:t>
            </a:r>
            <a:endParaRPr lang="en-IN" sz="4000" dirty="0" smtClean="0"/>
          </a:p>
          <a:p>
            <a:pPr marL="285750" indent="-285750">
              <a:buFont typeface="Arial" panose="020B0604020202020204" pitchFamily="34" charset="0"/>
              <a:buChar char="•"/>
            </a:pPr>
            <a:r>
              <a:rPr lang="en-IN" sz="4000" dirty="0" smtClean="0"/>
              <a:t>A </a:t>
            </a:r>
            <a:r>
              <a:rPr lang="en-IN" sz="4000" dirty="0"/>
              <a:t>new page, even a very good one, will not have many links unless it is part of an </a:t>
            </a:r>
            <a:r>
              <a:rPr lang="en-IN" sz="4000" dirty="0" smtClean="0"/>
              <a:t>existing site. </a:t>
            </a:r>
          </a:p>
          <a:p>
            <a:pPr marL="285750" indent="-285750">
              <a:buFont typeface="Arial" panose="020B0604020202020204" pitchFamily="34" charset="0"/>
              <a:buChar char="•"/>
            </a:pPr>
            <a:r>
              <a:rPr lang="en-IN" sz="4000" dirty="0" smtClean="0"/>
              <a:t>Several </a:t>
            </a:r>
            <a:r>
              <a:rPr lang="en-IN" sz="4000" dirty="0"/>
              <a:t>strategies have been proposed to accelerate the computation of PageRank</a:t>
            </a:r>
            <a:r>
              <a:rPr lang="en-IN" sz="4000" dirty="0" smtClean="0"/>
              <a:t>.</a:t>
            </a:r>
            <a:endParaRPr lang="en-IN" sz="4000" dirty="0"/>
          </a:p>
        </p:txBody>
      </p:sp>
      <p:pic>
        <p:nvPicPr>
          <p:cNvPr id="2050" name="Picture 2" descr="Image result for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4354" y="4360755"/>
            <a:ext cx="2637632" cy="240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849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218" y="692040"/>
            <a:ext cx="10378698" cy="2554545"/>
          </a:xfrm>
          <a:prstGeom prst="rect">
            <a:avLst/>
          </a:prstGeom>
        </p:spPr>
        <p:txBody>
          <a:bodyPr wrap="square">
            <a:spAutoFit/>
          </a:bodyPr>
          <a:lstStyle/>
          <a:p>
            <a:pPr marL="285750" indent="-285750">
              <a:buFont typeface="Arial" panose="020B0604020202020204" pitchFamily="34" charset="0"/>
              <a:buChar char="•"/>
            </a:pPr>
            <a:r>
              <a:rPr lang="en-IN" sz="4000" dirty="0"/>
              <a:t>Various strategies to manipulate PageRank have been employed in concerted efforts to improve search results rankings and monetize advertising links</a:t>
            </a:r>
            <a:r>
              <a:rPr lang="en-IN" sz="4000" dirty="0" smtClean="0"/>
              <a:t>.</a:t>
            </a:r>
          </a:p>
        </p:txBody>
      </p:sp>
    </p:spTree>
    <p:extLst>
      <p:ext uri="{BB962C8B-B14F-4D97-AF65-F5344CB8AC3E}">
        <p14:creationId xmlns:p14="http://schemas.microsoft.com/office/powerpoint/2010/main" val="1371594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249" y="0"/>
            <a:ext cx="9905998" cy="1478570"/>
          </a:xfrm>
        </p:spPr>
        <p:txBody>
          <a:bodyPr>
            <a:normAutofit/>
          </a:bodyPr>
          <a:lstStyle/>
          <a:p>
            <a:r>
              <a:rPr lang="en-IN" sz="7200" u="sng" dirty="0" smtClean="0"/>
              <a:t>Implementation</a:t>
            </a:r>
            <a:endParaRPr lang="en-IN" sz="7200" u="sng" dirty="0"/>
          </a:p>
        </p:txBody>
      </p:sp>
      <p:sp>
        <p:nvSpPr>
          <p:cNvPr id="3" name="Rectangle 2"/>
          <p:cNvSpPr/>
          <p:nvPr/>
        </p:nvSpPr>
        <p:spPr>
          <a:xfrm>
            <a:off x="818385" y="1071627"/>
            <a:ext cx="10655747" cy="5847755"/>
          </a:xfrm>
          <a:prstGeom prst="rect">
            <a:avLst/>
          </a:prstGeom>
        </p:spPr>
        <p:txBody>
          <a:bodyPr wrap="square">
            <a:spAutoFit/>
          </a:bodyPr>
          <a:lstStyle/>
          <a:p>
            <a:r>
              <a:rPr lang="en-IN" sz="5400" b="1" u="sng" dirty="0" smtClean="0"/>
              <a:t>MATLAB/Octave</a:t>
            </a:r>
          </a:p>
          <a:p>
            <a:r>
              <a:rPr lang="en-IN" sz="3200" dirty="0" smtClean="0">
                <a:latin typeface="Courier New" panose="02070309020205020404" pitchFamily="49" charset="0"/>
                <a:cs typeface="Courier New" panose="02070309020205020404" pitchFamily="49" charset="0"/>
              </a:rPr>
              <a:t>% Parameter M adjacency matrix where </a:t>
            </a:r>
            <a:r>
              <a:rPr lang="en-IN" sz="3200" dirty="0" err="1" smtClean="0">
                <a:latin typeface="Courier New" panose="02070309020205020404" pitchFamily="49" charset="0"/>
                <a:cs typeface="Courier New" panose="02070309020205020404" pitchFamily="49" charset="0"/>
              </a:rPr>
              <a:t>M_i,j</a:t>
            </a:r>
            <a:r>
              <a:rPr lang="en-IN" sz="3200" dirty="0" smtClean="0">
                <a:latin typeface="Courier New" panose="02070309020205020404" pitchFamily="49" charset="0"/>
                <a:cs typeface="Courier New" panose="02070309020205020404" pitchFamily="49" charset="0"/>
              </a:rPr>
              <a:t> represents the link from 'j' to '</a:t>
            </a:r>
            <a:r>
              <a:rPr lang="en-IN" sz="3200" dirty="0" err="1" smtClean="0">
                <a:latin typeface="Courier New" panose="02070309020205020404" pitchFamily="49" charset="0"/>
                <a:cs typeface="Courier New" panose="02070309020205020404" pitchFamily="49" charset="0"/>
              </a:rPr>
              <a:t>i</a:t>
            </a:r>
            <a:r>
              <a:rPr lang="en-IN" sz="3200" dirty="0" smtClean="0">
                <a:latin typeface="Courier New" panose="02070309020205020404" pitchFamily="49" charset="0"/>
                <a:cs typeface="Courier New" panose="02070309020205020404" pitchFamily="49" charset="0"/>
              </a:rPr>
              <a:t>', such that for all 'j'</a:t>
            </a:r>
          </a:p>
          <a:p>
            <a:r>
              <a:rPr lang="en-IN" sz="3200" dirty="0" smtClean="0">
                <a:latin typeface="Courier New" panose="02070309020205020404" pitchFamily="49" charset="0"/>
                <a:cs typeface="Courier New" panose="02070309020205020404" pitchFamily="49" charset="0"/>
              </a:rPr>
              <a:t>%     sum(</a:t>
            </a:r>
            <a:r>
              <a:rPr lang="en-IN" sz="3200" dirty="0" err="1" smtClean="0">
                <a:latin typeface="Courier New" panose="02070309020205020404" pitchFamily="49" charset="0"/>
                <a:cs typeface="Courier New" panose="02070309020205020404" pitchFamily="49" charset="0"/>
              </a:rPr>
              <a:t>i</a:t>
            </a:r>
            <a:r>
              <a:rPr lang="en-IN" sz="3200" dirty="0" smtClean="0">
                <a:latin typeface="Courier New" panose="02070309020205020404" pitchFamily="49" charset="0"/>
                <a:cs typeface="Courier New" panose="02070309020205020404" pitchFamily="49" charset="0"/>
              </a:rPr>
              <a:t>, </a:t>
            </a:r>
            <a:r>
              <a:rPr lang="en-IN" sz="3200" dirty="0" err="1" smtClean="0">
                <a:latin typeface="Courier New" panose="02070309020205020404" pitchFamily="49" charset="0"/>
                <a:cs typeface="Courier New" panose="02070309020205020404" pitchFamily="49" charset="0"/>
              </a:rPr>
              <a:t>M_i,j</a:t>
            </a:r>
            <a:r>
              <a:rPr lang="en-IN" sz="3200" dirty="0" smtClean="0">
                <a:latin typeface="Courier New" panose="02070309020205020404" pitchFamily="49" charset="0"/>
                <a:cs typeface="Courier New" panose="02070309020205020404" pitchFamily="49" charset="0"/>
              </a:rPr>
              <a:t>) = 1</a:t>
            </a:r>
          </a:p>
          <a:p>
            <a:r>
              <a:rPr lang="en-IN" sz="3200" dirty="0" smtClean="0">
                <a:latin typeface="Courier New" panose="02070309020205020404" pitchFamily="49" charset="0"/>
                <a:cs typeface="Courier New" panose="02070309020205020404" pitchFamily="49" charset="0"/>
              </a:rPr>
              <a:t>% Parameter d damping factor</a:t>
            </a:r>
          </a:p>
          <a:p>
            <a:r>
              <a:rPr lang="en-IN" sz="3200" dirty="0" smtClean="0">
                <a:latin typeface="Courier New" panose="02070309020205020404" pitchFamily="49" charset="0"/>
                <a:cs typeface="Courier New" panose="02070309020205020404" pitchFamily="49" charset="0"/>
              </a:rPr>
              <a:t>% Parameter </a:t>
            </a:r>
            <a:r>
              <a:rPr lang="en-IN" sz="3200" dirty="0" err="1" smtClean="0">
                <a:latin typeface="Courier New" panose="02070309020205020404" pitchFamily="49" charset="0"/>
                <a:cs typeface="Courier New" panose="02070309020205020404" pitchFamily="49" charset="0"/>
              </a:rPr>
              <a:t>v_quadratic_error</a:t>
            </a:r>
            <a:r>
              <a:rPr lang="en-IN" sz="3200" dirty="0" smtClean="0">
                <a:latin typeface="Courier New" panose="02070309020205020404" pitchFamily="49" charset="0"/>
                <a:cs typeface="Courier New" panose="02070309020205020404" pitchFamily="49" charset="0"/>
              </a:rPr>
              <a:t> quadratic error for v</a:t>
            </a:r>
          </a:p>
          <a:p>
            <a:r>
              <a:rPr lang="en-IN" sz="3200" dirty="0" smtClean="0">
                <a:latin typeface="Courier New" panose="02070309020205020404" pitchFamily="49" charset="0"/>
                <a:cs typeface="Courier New" panose="02070309020205020404" pitchFamily="49" charset="0"/>
              </a:rPr>
              <a:t>% Return v, a vector of ranks such that </a:t>
            </a:r>
            <a:r>
              <a:rPr lang="en-IN" sz="3200" dirty="0" err="1" smtClean="0">
                <a:latin typeface="Courier New" panose="02070309020205020404" pitchFamily="49" charset="0"/>
                <a:cs typeface="Courier New" panose="02070309020205020404" pitchFamily="49" charset="0"/>
              </a:rPr>
              <a:t>v_i</a:t>
            </a:r>
            <a:r>
              <a:rPr lang="en-IN" sz="3200" dirty="0" smtClean="0">
                <a:latin typeface="Courier New" panose="02070309020205020404" pitchFamily="49" charset="0"/>
                <a:cs typeface="Courier New" panose="02070309020205020404" pitchFamily="49" charset="0"/>
              </a:rPr>
              <a:t> is the </a:t>
            </a:r>
            <a:r>
              <a:rPr lang="en-IN" sz="3200" dirty="0" err="1" smtClean="0">
                <a:latin typeface="Courier New" panose="02070309020205020404" pitchFamily="49" charset="0"/>
                <a:cs typeface="Courier New" panose="02070309020205020404" pitchFamily="49" charset="0"/>
              </a:rPr>
              <a:t>i-th</a:t>
            </a:r>
            <a:r>
              <a:rPr lang="en-IN" sz="3200" dirty="0" smtClean="0">
                <a:latin typeface="Courier New" panose="02070309020205020404" pitchFamily="49" charset="0"/>
                <a:cs typeface="Courier New" panose="02070309020205020404" pitchFamily="49" charset="0"/>
              </a:rPr>
              <a:t> rank from [0, 1]</a:t>
            </a:r>
          </a:p>
          <a:p>
            <a:endParaRPr lang="en-IN" sz="3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4497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3827" y="662509"/>
            <a:ext cx="10567447" cy="6001643"/>
          </a:xfrm>
          <a:prstGeom prst="rect">
            <a:avLst/>
          </a:prstGeom>
        </p:spPr>
        <p:txBody>
          <a:bodyPr wrap="square">
            <a:spAutoFit/>
          </a:bodyPr>
          <a:lstStyle/>
          <a:p>
            <a:r>
              <a:rPr lang="en-IN" sz="3200" dirty="0">
                <a:latin typeface="Courier New" panose="02070309020205020404" pitchFamily="49" charset="0"/>
                <a:cs typeface="Courier New" panose="02070309020205020404" pitchFamily="49" charset="0"/>
              </a:rPr>
              <a:t>function [v] = rank2(M, d, </a:t>
            </a:r>
            <a:r>
              <a:rPr lang="en-IN" sz="3200" dirty="0" err="1">
                <a:latin typeface="Courier New" panose="02070309020205020404" pitchFamily="49" charset="0"/>
                <a:cs typeface="Courier New" panose="02070309020205020404" pitchFamily="49" charset="0"/>
              </a:rPr>
              <a:t>v_quadratic_error</a:t>
            </a:r>
            <a:r>
              <a:rPr lang="en-IN" sz="3200" dirty="0">
                <a:latin typeface="Courier New" panose="02070309020205020404" pitchFamily="49" charset="0"/>
                <a:cs typeface="Courier New" panose="02070309020205020404" pitchFamily="49" charset="0"/>
              </a:rPr>
              <a:t>)</a:t>
            </a:r>
          </a:p>
          <a:p>
            <a:endParaRPr lang="en-IN" sz="3200" dirty="0">
              <a:latin typeface="Courier New" panose="02070309020205020404" pitchFamily="49" charset="0"/>
              <a:cs typeface="Courier New" panose="02070309020205020404" pitchFamily="49" charset="0"/>
            </a:endParaRPr>
          </a:p>
          <a:p>
            <a:r>
              <a:rPr lang="en-IN" sz="3200" dirty="0">
                <a:latin typeface="Courier New" panose="02070309020205020404" pitchFamily="49" charset="0"/>
                <a:cs typeface="Courier New" panose="02070309020205020404" pitchFamily="49" charset="0"/>
              </a:rPr>
              <a:t>N = size(M, 2); % N is equal to either dimension of M and the number of documents</a:t>
            </a:r>
          </a:p>
          <a:p>
            <a:endParaRPr lang="en-IN" sz="3200" dirty="0" smtClean="0">
              <a:latin typeface="Courier New" panose="02070309020205020404" pitchFamily="49" charset="0"/>
              <a:cs typeface="Courier New" panose="02070309020205020404" pitchFamily="49" charset="0"/>
            </a:endParaRPr>
          </a:p>
          <a:p>
            <a:r>
              <a:rPr lang="en-IN" sz="3200" dirty="0" smtClean="0">
                <a:latin typeface="Courier New" panose="02070309020205020404" pitchFamily="49" charset="0"/>
                <a:cs typeface="Courier New" panose="02070309020205020404" pitchFamily="49" charset="0"/>
              </a:rPr>
              <a:t>v </a:t>
            </a:r>
            <a:r>
              <a:rPr lang="en-IN" sz="3200" dirty="0">
                <a:latin typeface="Courier New" panose="02070309020205020404" pitchFamily="49" charset="0"/>
                <a:cs typeface="Courier New" panose="02070309020205020404" pitchFamily="49" charset="0"/>
              </a:rPr>
              <a:t>= rand(N, 1);</a:t>
            </a:r>
          </a:p>
          <a:p>
            <a:r>
              <a:rPr lang="en-IN" sz="3200" dirty="0">
                <a:latin typeface="Courier New" panose="02070309020205020404" pitchFamily="49" charset="0"/>
                <a:cs typeface="Courier New" panose="02070309020205020404" pitchFamily="49" charset="0"/>
              </a:rPr>
              <a:t>v = v ./ norm(v, 1);   % This is now L1, not L2</a:t>
            </a:r>
          </a:p>
          <a:p>
            <a:r>
              <a:rPr lang="en-IN" sz="3200" dirty="0" err="1">
                <a:latin typeface="Courier New" panose="02070309020205020404" pitchFamily="49" charset="0"/>
                <a:cs typeface="Courier New" panose="02070309020205020404" pitchFamily="49" charset="0"/>
              </a:rPr>
              <a:t>last_v</a:t>
            </a:r>
            <a:r>
              <a:rPr lang="en-IN" sz="3200" dirty="0">
                <a:latin typeface="Courier New" panose="02070309020205020404" pitchFamily="49" charset="0"/>
                <a:cs typeface="Courier New" panose="02070309020205020404" pitchFamily="49" charset="0"/>
              </a:rPr>
              <a:t> = ones(N, 1) * </a:t>
            </a:r>
            <a:r>
              <a:rPr lang="en-IN" sz="3200" dirty="0" err="1">
                <a:latin typeface="Courier New" panose="02070309020205020404" pitchFamily="49" charset="0"/>
                <a:cs typeface="Courier New" panose="02070309020205020404" pitchFamily="49" charset="0"/>
              </a:rPr>
              <a:t>inf</a:t>
            </a:r>
            <a:r>
              <a:rPr lang="en-IN" sz="3200" dirty="0">
                <a:latin typeface="Courier New" panose="02070309020205020404" pitchFamily="49" charset="0"/>
                <a:cs typeface="Courier New" panose="02070309020205020404" pitchFamily="49" charset="0"/>
              </a:rPr>
              <a:t>;</a:t>
            </a:r>
          </a:p>
          <a:p>
            <a:r>
              <a:rPr lang="en-IN" sz="3200" dirty="0" err="1">
                <a:latin typeface="Courier New" panose="02070309020205020404" pitchFamily="49" charset="0"/>
                <a:cs typeface="Courier New" panose="02070309020205020404" pitchFamily="49" charset="0"/>
              </a:rPr>
              <a:t>M_hat</a:t>
            </a:r>
            <a:r>
              <a:rPr lang="en-IN" sz="3200" dirty="0">
                <a:latin typeface="Courier New" panose="02070309020205020404" pitchFamily="49" charset="0"/>
                <a:cs typeface="Courier New" panose="02070309020205020404" pitchFamily="49" charset="0"/>
              </a:rPr>
              <a:t> = (d .* M) + (((1 - d) / N) .* ones(N, N</a:t>
            </a:r>
            <a:r>
              <a:rPr lang="en-IN" sz="3200" dirty="0" smtClean="0">
                <a:latin typeface="Courier New" panose="02070309020205020404" pitchFamily="49" charset="0"/>
                <a:cs typeface="Courier New" panose="02070309020205020404" pitchFamily="49" charset="0"/>
              </a:rPr>
              <a:t>));</a:t>
            </a:r>
            <a:endParaRPr lang="en-IN"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3916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3765" y="76582"/>
            <a:ext cx="10256363" cy="4524315"/>
          </a:xfrm>
          <a:prstGeom prst="rect">
            <a:avLst/>
          </a:prstGeom>
        </p:spPr>
        <p:txBody>
          <a:bodyPr wrap="square">
            <a:spAutoFit/>
          </a:bodyPr>
          <a:lstStyle/>
          <a:p>
            <a:r>
              <a:rPr lang="en-IN" sz="3200" dirty="0" smtClean="0">
                <a:latin typeface="Courier New" panose="02070309020205020404" pitchFamily="49" charset="0"/>
                <a:cs typeface="Courier New" panose="02070309020205020404" pitchFamily="49" charset="0"/>
              </a:rPr>
              <a:t>while(norm(v - </a:t>
            </a:r>
            <a:r>
              <a:rPr lang="en-IN" sz="3200" dirty="0" err="1" smtClean="0">
                <a:latin typeface="Courier New" panose="02070309020205020404" pitchFamily="49" charset="0"/>
                <a:cs typeface="Courier New" panose="02070309020205020404" pitchFamily="49" charset="0"/>
              </a:rPr>
              <a:t>last_v</a:t>
            </a:r>
            <a:r>
              <a:rPr lang="en-IN" sz="3200" dirty="0" smtClean="0">
                <a:latin typeface="Courier New" panose="02070309020205020404" pitchFamily="49" charset="0"/>
                <a:cs typeface="Courier New" panose="02070309020205020404" pitchFamily="49" charset="0"/>
              </a:rPr>
              <a:t>, 2) &gt; </a:t>
            </a:r>
            <a:r>
              <a:rPr lang="en-IN" sz="3200" dirty="0" err="1" smtClean="0">
                <a:latin typeface="Courier New" panose="02070309020205020404" pitchFamily="49" charset="0"/>
                <a:cs typeface="Courier New" panose="02070309020205020404" pitchFamily="49" charset="0"/>
              </a:rPr>
              <a:t>v_quadratic_error</a:t>
            </a:r>
            <a:r>
              <a:rPr lang="en-IN" sz="3200" dirty="0" smtClean="0">
                <a:latin typeface="Courier New" panose="02070309020205020404" pitchFamily="49" charset="0"/>
                <a:cs typeface="Courier New" panose="02070309020205020404" pitchFamily="49" charset="0"/>
              </a:rPr>
              <a:t>)</a:t>
            </a:r>
          </a:p>
          <a:p>
            <a:r>
              <a:rPr lang="en-IN" sz="3200" dirty="0" smtClean="0">
                <a:latin typeface="Courier New" panose="02070309020205020404" pitchFamily="49" charset="0"/>
                <a:cs typeface="Courier New" panose="02070309020205020404" pitchFamily="49" charset="0"/>
              </a:rPr>
              <a:t>	</a:t>
            </a:r>
            <a:r>
              <a:rPr lang="en-IN" sz="3200" dirty="0" err="1" smtClean="0">
                <a:latin typeface="Courier New" panose="02070309020205020404" pitchFamily="49" charset="0"/>
                <a:cs typeface="Courier New" panose="02070309020205020404" pitchFamily="49" charset="0"/>
              </a:rPr>
              <a:t>last_v</a:t>
            </a:r>
            <a:r>
              <a:rPr lang="en-IN" sz="3200" dirty="0" smtClean="0">
                <a:latin typeface="Courier New" panose="02070309020205020404" pitchFamily="49" charset="0"/>
                <a:cs typeface="Courier New" panose="02070309020205020404" pitchFamily="49" charset="0"/>
              </a:rPr>
              <a:t> = v;</a:t>
            </a:r>
          </a:p>
          <a:p>
            <a:r>
              <a:rPr lang="en-IN" sz="3200" dirty="0" smtClean="0">
                <a:latin typeface="Courier New" panose="02070309020205020404" pitchFamily="49" charset="0"/>
                <a:cs typeface="Courier New" panose="02070309020205020404" pitchFamily="49" charset="0"/>
              </a:rPr>
              <a:t>	v = </a:t>
            </a:r>
            <a:r>
              <a:rPr lang="en-IN" sz="3200" dirty="0" err="1" smtClean="0">
                <a:latin typeface="Courier New" panose="02070309020205020404" pitchFamily="49" charset="0"/>
                <a:cs typeface="Courier New" panose="02070309020205020404" pitchFamily="49" charset="0"/>
              </a:rPr>
              <a:t>M_hat</a:t>
            </a:r>
            <a:r>
              <a:rPr lang="en-IN" sz="3200" dirty="0" smtClean="0">
                <a:latin typeface="Courier New" panose="02070309020205020404" pitchFamily="49" charset="0"/>
                <a:cs typeface="Courier New" panose="02070309020205020404" pitchFamily="49" charset="0"/>
              </a:rPr>
              <a:t> * v;</a:t>
            </a:r>
          </a:p>
          <a:p>
            <a:r>
              <a:rPr lang="en-IN" sz="3200" dirty="0" smtClean="0">
                <a:latin typeface="Courier New" panose="02070309020205020404" pitchFamily="49" charset="0"/>
                <a:cs typeface="Courier New" panose="02070309020205020404" pitchFamily="49" charset="0"/>
              </a:rPr>
              <a:t>        % removed the L2 norm of the iterated PR</a:t>
            </a:r>
          </a:p>
          <a:p>
            <a:r>
              <a:rPr lang="en-IN" sz="3200" dirty="0" smtClean="0">
                <a:latin typeface="Courier New" panose="02070309020205020404" pitchFamily="49" charset="0"/>
                <a:cs typeface="Courier New" panose="02070309020205020404" pitchFamily="49" charset="0"/>
              </a:rPr>
              <a:t>end</a:t>
            </a:r>
          </a:p>
          <a:p>
            <a:endParaRPr lang="en-IN" sz="3200" dirty="0" smtClean="0">
              <a:latin typeface="Courier New" panose="02070309020205020404" pitchFamily="49" charset="0"/>
              <a:cs typeface="Courier New" panose="02070309020205020404" pitchFamily="49" charset="0"/>
            </a:endParaRPr>
          </a:p>
          <a:p>
            <a:r>
              <a:rPr lang="en-IN" sz="3200" dirty="0" smtClean="0">
                <a:latin typeface="Courier New" panose="02070309020205020404" pitchFamily="49" charset="0"/>
                <a:cs typeface="Courier New" panose="02070309020205020404" pitchFamily="49" charset="0"/>
              </a:rPr>
              <a:t>end %function</a:t>
            </a:r>
            <a:endParaRPr lang="en-IN"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105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42465"/>
            <a:ext cx="10462983" cy="1478570"/>
          </a:xfrm>
        </p:spPr>
        <p:txBody>
          <a:bodyPr>
            <a:noAutofit/>
          </a:bodyPr>
          <a:lstStyle/>
          <a:p>
            <a:r>
              <a:rPr lang="en-IN" sz="5400" u="sng" dirty="0" smtClean="0"/>
              <a:t>What is Page Rank Algorithm?</a:t>
            </a:r>
            <a:endParaRPr lang="en-IN" sz="5400" u="sng" dirty="0"/>
          </a:p>
        </p:txBody>
      </p:sp>
      <p:sp>
        <p:nvSpPr>
          <p:cNvPr id="6" name="Content Placeholder 5"/>
          <p:cNvSpPr>
            <a:spLocks noGrp="1"/>
          </p:cNvSpPr>
          <p:nvPr>
            <p:ph idx="1"/>
          </p:nvPr>
        </p:nvSpPr>
        <p:spPr>
          <a:xfrm>
            <a:off x="1141413" y="1900694"/>
            <a:ext cx="9905999" cy="2113097"/>
          </a:xfrm>
        </p:spPr>
        <p:txBody>
          <a:bodyPr>
            <a:noAutofit/>
          </a:bodyPr>
          <a:lstStyle/>
          <a:p>
            <a:r>
              <a:rPr lang="en-IN" sz="3600" dirty="0"/>
              <a:t>PageRank (PR) is an algorithm used by Google Search to rank web pages in their search engine results. </a:t>
            </a:r>
            <a:endParaRPr lang="en-IN" sz="3600" dirty="0" smtClean="0"/>
          </a:p>
        </p:txBody>
      </p:sp>
      <p:pic>
        <p:nvPicPr>
          <p:cNvPr id="2" name="Picture 1"/>
          <p:cNvPicPr>
            <a:picLocks noChangeAspect="1"/>
          </p:cNvPicPr>
          <p:nvPr/>
        </p:nvPicPr>
        <p:blipFill>
          <a:blip r:embed="rId3"/>
          <a:stretch>
            <a:fillRect/>
          </a:stretch>
        </p:blipFill>
        <p:spPr>
          <a:xfrm>
            <a:off x="4010690" y="3672220"/>
            <a:ext cx="2686050" cy="2686050"/>
          </a:xfrm>
          <a:prstGeom prst="rect">
            <a:avLst/>
          </a:prstGeom>
        </p:spPr>
      </p:pic>
    </p:spTree>
    <p:extLst>
      <p:ext uri="{BB962C8B-B14F-4D97-AF65-F5344CB8AC3E}">
        <p14:creationId xmlns:p14="http://schemas.microsoft.com/office/powerpoint/2010/main" val="1042865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0709" y="40867"/>
            <a:ext cx="9601200" cy="1317817"/>
          </a:xfrm>
        </p:spPr>
        <p:txBody>
          <a:bodyPr>
            <a:normAutofit/>
          </a:bodyPr>
          <a:lstStyle/>
          <a:p>
            <a:r>
              <a:rPr lang="en-IN" sz="8000" u="sng" dirty="0" smtClean="0"/>
              <a:t>Applications</a:t>
            </a:r>
            <a:endParaRPr lang="en-IN" u="sng" dirty="0"/>
          </a:p>
        </p:txBody>
      </p:sp>
      <p:sp>
        <p:nvSpPr>
          <p:cNvPr id="3" name="Rectangle 2"/>
          <p:cNvSpPr/>
          <p:nvPr/>
        </p:nvSpPr>
        <p:spPr>
          <a:xfrm>
            <a:off x="779323" y="1063133"/>
            <a:ext cx="10793596" cy="1938992"/>
          </a:xfrm>
          <a:prstGeom prst="rect">
            <a:avLst/>
          </a:prstGeom>
        </p:spPr>
        <p:txBody>
          <a:bodyPr wrap="square">
            <a:spAutoFit/>
          </a:bodyPr>
          <a:lstStyle/>
          <a:p>
            <a:pPr marL="742950" indent="-742950">
              <a:buFont typeface="+mj-lt"/>
              <a:buAutoNum type="arabicPeriod"/>
            </a:pPr>
            <a:r>
              <a:rPr lang="en-IN" sz="6000" dirty="0" smtClean="0"/>
              <a:t>Scientific </a:t>
            </a:r>
            <a:r>
              <a:rPr lang="en-IN" sz="6000" dirty="0"/>
              <a:t>research and </a:t>
            </a:r>
            <a:r>
              <a:rPr lang="en-IN" sz="6000" dirty="0" smtClean="0"/>
              <a:t>academia</a:t>
            </a:r>
          </a:p>
        </p:txBody>
      </p:sp>
      <p:sp>
        <p:nvSpPr>
          <p:cNvPr id="4" name="Rectangle 3"/>
          <p:cNvSpPr/>
          <p:nvPr/>
        </p:nvSpPr>
        <p:spPr>
          <a:xfrm>
            <a:off x="710173" y="3646332"/>
            <a:ext cx="10931895" cy="3170099"/>
          </a:xfrm>
          <a:prstGeom prst="rect">
            <a:avLst/>
          </a:prstGeom>
        </p:spPr>
        <p:txBody>
          <a:bodyPr wrap="square">
            <a:spAutoFit/>
          </a:bodyPr>
          <a:lstStyle/>
          <a:p>
            <a:pPr marL="342900" indent="-342900">
              <a:buFont typeface="Arial" panose="020B0604020202020204" pitchFamily="34" charset="0"/>
              <a:buChar char="•"/>
            </a:pPr>
            <a:r>
              <a:rPr lang="en-IN" sz="4000" dirty="0" smtClean="0"/>
              <a:t>For </a:t>
            </a:r>
            <a:r>
              <a:rPr lang="en-IN" sz="4000" dirty="0"/>
              <a:t>the analysis of protein networks in biology PageRank is also a useful tool. </a:t>
            </a:r>
            <a:endParaRPr lang="en-IN" sz="4000" dirty="0" smtClean="0"/>
          </a:p>
          <a:p>
            <a:pPr marL="342900" indent="-342900">
              <a:buFont typeface="Arial" panose="020B0604020202020204" pitchFamily="34" charset="0"/>
              <a:buChar char="•"/>
            </a:pPr>
            <a:r>
              <a:rPr lang="en-IN" sz="4000" dirty="0" smtClean="0"/>
              <a:t>In </a:t>
            </a:r>
            <a:r>
              <a:rPr lang="en-IN" sz="4000" dirty="0"/>
              <a:t>neuroscience, the PageRank of a neuron in a neural network has been found to </a:t>
            </a:r>
            <a:r>
              <a:rPr lang="en-IN" sz="4000" dirty="0" smtClean="0"/>
              <a:t>correlate </a:t>
            </a:r>
            <a:r>
              <a:rPr lang="en-IN" sz="4000" dirty="0"/>
              <a:t>with its relative firing rate</a:t>
            </a:r>
            <a:r>
              <a:rPr lang="en-IN" sz="4000" dirty="0" smtClean="0"/>
              <a:t>.</a:t>
            </a:r>
            <a:endParaRPr lang="en-IN" sz="4000" dirty="0"/>
          </a:p>
        </p:txBody>
      </p:sp>
    </p:spTree>
    <p:extLst>
      <p:ext uri="{BB962C8B-B14F-4D97-AF65-F5344CB8AC3E}">
        <p14:creationId xmlns:p14="http://schemas.microsoft.com/office/powerpoint/2010/main" val="4037845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103" y="1903555"/>
            <a:ext cx="10030119" cy="1323439"/>
          </a:xfrm>
          <a:prstGeom prst="rect">
            <a:avLst/>
          </a:prstGeom>
        </p:spPr>
        <p:txBody>
          <a:bodyPr wrap="square">
            <a:spAutoFit/>
          </a:bodyPr>
          <a:lstStyle/>
          <a:p>
            <a:pPr marL="342900" indent="-342900">
              <a:buFont typeface="Arial" panose="020B0604020202020204" pitchFamily="34" charset="0"/>
              <a:buChar char="•"/>
            </a:pPr>
            <a:r>
              <a:rPr lang="en-IN" sz="4000" dirty="0" smtClean="0"/>
              <a:t>Twitter, Facebook, Instagram, etc.  </a:t>
            </a:r>
          </a:p>
          <a:p>
            <a:pPr marL="342900" indent="-342900">
              <a:buFont typeface="Arial" panose="020B0604020202020204" pitchFamily="34" charset="0"/>
              <a:buChar char="•"/>
            </a:pPr>
            <a:r>
              <a:rPr lang="en-IN" sz="4000" dirty="0" smtClean="0"/>
              <a:t>E-shopping (Amazon, Flipkart, etc.)</a:t>
            </a:r>
            <a:endParaRPr lang="en-IN" sz="4000" dirty="0"/>
          </a:p>
        </p:txBody>
      </p:sp>
      <p:sp>
        <p:nvSpPr>
          <p:cNvPr id="3" name="Rectangle 2"/>
          <p:cNvSpPr/>
          <p:nvPr/>
        </p:nvSpPr>
        <p:spPr>
          <a:xfrm>
            <a:off x="1462006" y="344926"/>
            <a:ext cx="6096000" cy="1107996"/>
          </a:xfrm>
          <a:prstGeom prst="rect">
            <a:avLst/>
          </a:prstGeom>
        </p:spPr>
        <p:txBody>
          <a:bodyPr>
            <a:spAutoFit/>
          </a:bodyPr>
          <a:lstStyle/>
          <a:p>
            <a:r>
              <a:rPr lang="en-IN" sz="6600" dirty="0" smtClean="0">
                <a:latin typeface="+mj-lt"/>
              </a:rPr>
              <a:t>2. Internet Use</a:t>
            </a:r>
            <a:endParaRPr lang="en-IN" sz="6600" dirty="0">
              <a:latin typeface="+mj-lt"/>
            </a:endParaRPr>
          </a:p>
        </p:txBody>
      </p:sp>
    </p:spTree>
    <p:extLst>
      <p:ext uri="{BB962C8B-B14F-4D97-AF65-F5344CB8AC3E}">
        <p14:creationId xmlns:p14="http://schemas.microsoft.com/office/powerpoint/2010/main" val="3865769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589675">
            <a:off x="1754357" y="1859686"/>
            <a:ext cx="8013989" cy="1862048"/>
          </a:xfrm>
          <a:prstGeom prst="rect">
            <a:avLst/>
          </a:prstGeom>
          <a:noFill/>
        </p:spPr>
        <p:txBody>
          <a:bodyPr wrap="none" lIns="91440" tIns="45720" rIns="91440" bIns="45720">
            <a:spAutoFit/>
          </a:bodyPr>
          <a:lstStyle/>
          <a:p>
            <a:pPr algn="ctr"/>
            <a:r>
              <a:rPr lang="en-US" sz="115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115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5754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arry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928" y="1281524"/>
            <a:ext cx="3962400" cy="39624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2416" y="1281524"/>
            <a:ext cx="6096000" cy="4471289"/>
          </a:xfrm>
          <a:prstGeom prst="rect">
            <a:avLst/>
          </a:prstGeom>
        </p:spPr>
        <p:txBody>
          <a:bodyPr>
            <a:spAutoFit/>
          </a:bodyPr>
          <a:lstStyle/>
          <a:p>
            <a:pPr marL="228600" lvl="0" indent="-228600" defTabSz="914400">
              <a:lnSpc>
                <a:spcPct val="120000"/>
              </a:lnSpc>
              <a:spcBef>
                <a:spcPts val="1000"/>
              </a:spcBef>
              <a:buSzPct val="125000"/>
              <a:buFont typeface="Arial" panose="020B0604020202020204" pitchFamily="34" charset="0"/>
              <a:buChar char="•"/>
            </a:pPr>
            <a:r>
              <a:rPr lang="en-IN" sz="4000" dirty="0">
                <a:solidFill>
                  <a:prstClr val="white"/>
                </a:solidFill>
              </a:rPr>
              <a:t>PageRank was named after Larry Page, one of the founders of Google. PageRank is a way of measuring the importance of website pages. </a:t>
            </a:r>
          </a:p>
        </p:txBody>
      </p:sp>
    </p:spTree>
    <p:extLst>
      <p:ext uri="{BB962C8B-B14F-4D97-AF65-F5344CB8AC3E}">
        <p14:creationId xmlns:p14="http://schemas.microsoft.com/office/powerpoint/2010/main" val="2726338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414" y="32996"/>
            <a:ext cx="9601196" cy="783624"/>
          </a:xfrm>
        </p:spPr>
        <p:txBody>
          <a:bodyPr>
            <a:normAutofit/>
          </a:bodyPr>
          <a:lstStyle/>
          <a:p>
            <a:pPr algn="ctr"/>
            <a:r>
              <a:rPr lang="en-IN" sz="4400" b="1" u="sng" dirty="0" smtClean="0"/>
              <a:t>Algorithm: Simplified</a:t>
            </a:r>
            <a:endParaRPr lang="en-IN" sz="4400" b="1" u="sng" dirty="0"/>
          </a:p>
        </p:txBody>
      </p:sp>
      <p:sp>
        <p:nvSpPr>
          <p:cNvPr id="3" name="Content Placeholder 2"/>
          <p:cNvSpPr>
            <a:spLocks noGrp="1"/>
          </p:cNvSpPr>
          <p:nvPr>
            <p:ph idx="1"/>
          </p:nvPr>
        </p:nvSpPr>
        <p:spPr>
          <a:xfrm>
            <a:off x="770457" y="712026"/>
            <a:ext cx="10353172" cy="5561511"/>
          </a:xfrm>
        </p:spPr>
        <p:txBody>
          <a:bodyPr>
            <a:noAutofit/>
          </a:bodyPr>
          <a:lstStyle/>
          <a:p>
            <a:r>
              <a:rPr lang="en-IN" sz="4000" dirty="0"/>
              <a:t>Assume a small universe of four web pages: A, B, C and D</a:t>
            </a:r>
            <a:r>
              <a:rPr lang="en-IN" sz="4000" dirty="0" smtClean="0"/>
              <a:t>.</a:t>
            </a:r>
          </a:p>
          <a:p>
            <a:r>
              <a:rPr lang="en-IN" sz="4000" dirty="0" smtClean="0"/>
              <a:t> PageRank </a:t>
            </a:r>
            <a:r>
              <a:rPr lang="en-IN" sz="4000" dirty="0"/>
              <a:t>is initialized to the same value for all pages. In the original form of PageRank, the sum of PageRank over all pages </a:t>
            </a:r>
            <a:r>
              <a:rPr lang="en-IN" sz="4000" dirty="0" smtClean="0"/>
              <a:t>was </a:t>
            </a:r>
            <a:r>
              <a:rPr lang="en-IN" sz="4000" dirty="0"/>
              <a:t>the total number of pages on the </a:t>
            </a:r>
            <a:r>
              <a:rPr lang="en-IN" sz="4000" dirty="0" smtClean="0"/>
              <a:t>web, </a:t>
            </a:r>
            <a:r>
              <a:rPr lang="en-IN" sz="4000" dirty="0"/>
              <a:t>so each page in this </a:t>
            </a:r>
            <a:r>
              <a:rPr lang="en-IN" sz="4000" dirty="0" smtClean="0"/>
              <a:t>example would have </a:t>
            </a:r>
            <a:r>
              <a:rPr lang="en-IN" sz="4000" dirty="0"/>
              <a:t>an initial value of 1. </a:t>
            </a:r>
            <a:endParaRPr lang="en-IN" sz="4000" dirty="0" smtClean="0"/>
          </a:p>
        </p:txBody>
      </p:sp>
    </p:spTree>
    <p:extLst>
      <p:ext uri="{BB962C8B-B14F-4D97-AF65-F5344CB8AC3E}">
        <p14:creationId xmlns:p14="http://schemas.microsoft.com/office/powerpoint/2010/main" val="3289683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5180" y="1489830"/>
            <a:ext cx="10466522" cy="2554545"/>
          </a:xfrm>
          <a:prstGeom prst="rect">
            <a:avLst/>
          </a:prstGeom>
        </p:spPr>
        <p:txBody>
          <a:bodyPr wrap="square">
            <a:spAutoFit/>
          </a:bodyPr>
          <a:lstStyle/>
          <a:p>
            <a:r>
              <a:rPr lang="en-IN" sz="4000" dirty="0"/>
              <a:t>However, later versions of PageRank, and the remainder of this section, assume a probability distribution between 0 and 1. Hence the initial value for each page in this example is 0.25.</a:t>
            </a:r>
          </a:p>
        </p:txBody>
      </p:sp>
    </p:spTree>
    <p:extLst>
      <p:ext uri="{BB962C8B-B14F-4D97-AF65-F5344CB8AC3E}">
        <p14:creationId xmlns:p14="http://schemas.microsoft.com/office/powerpoint/2010/main" val="2548678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3805" y="4694065"/>
            <a:ext cx="7934529" cy="1529110"/>
          </a:xfrm>
          <a:prstGeom prst="rect">
            <a:avLst/>
          </a:prstGeom>
        </p:spPr>
      </p:pic>
      <p:pic>
        <p:nvPicPr>
          <p:cNvPr id="5" name="Picture 4"/>
          <p:cNvPicPr>
            <a:picLocks noChangeAspect="1"/>
          </p:cNvPicPr>
          <p:nvPr/>
        </p:nvPicPr>
        <p:blipFill>
          <a:blip r:embed="rId3"/>
          <a:stretch>
            <a:fillRect/>
          </a:stretch>
        </p:blipFill>
        <p:spPr>
          <a:xfrm>
            <a:off x="1245863" y="55122"/>
            <a:ext cx="8624001" cy="821658"/>
          </a:xfrm>
          <a:prstGeom prst="rect">
            <a:avLst/>
          </a:prstGeom>
        </p:spPr>
      </p:pic>
      <p:pic>
        <p:nvPicPr>
          <p:cNvPr id="8" name="Picture 7"/>
          <p:cNvPicPr>
            <a:picLocks noChangeAspect="1"/>
          </p:cNvPicPr>
          <p:nvPr/>
        </p:nvPicPr>
        <p:blipFill>
          <a:blip r:embed="rId4"/>
          <a:stretch>
            <a:fillRect/>
          </a:stretch>
        </p:blipFill>
        <p:spPr>
          <a:xfrm>
            <a:off x="1456571" y="2158023"/>
            <a:ext cx="8818097" cy="1595609"/>
          </a:xfrm>
          <a:prstGeom prst="rect">
            <a:avLst/>
          </a:prstGeom>
        </p:spPr>
      </p:pic>
    </p:spTree>
    <p:extLst>
      <p:ext uri="{BB962C8B-B14F-4D97-AF65-F5344CB8AC3E}">
        <p14:creationId xmlns:p14="http://schemas.microsoft.com/office/powerpoint/2010/main" val="1145928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67184" cy="667841"/>
          </a:xfrm>
        </p:spPr>
        <p:txBody>
          <a:bodyPr>
            <a:noAutofit/>
          </a:bodyPr>
          <a:lstStyle/>
          <a:p>
            <a:r>
              <a:rPr lang="en-IN" sz="6000" dirty="0" smtClean="0"/>
              <a:t>SAMPLE FIGURE With Links</a:t>
            </a:r>
            <a:endParaRPr lang="en-IN" sz="6000" dirty="0"/>
          </a:p>
        </p:txBody>
      </p:sp>
      <p:sp>
        <p:nvSpPr>
          <p:cNvPr id="43" name="Rectangle 42"/>
          <p:cNvSpPr/>
          <p:nvPr/>
        </p:nvSpPr>
        <p:spPr>
          <a:xfrm>
            <a:off x="4278823" y="3415440"/>
            <a:ext cx="2397071" cy="1131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ln>
              <a:solidFill>
                <a:sysClr val="windowText" lastClr="000000"/>
              </a:solidFill>
            </a:endParaRPr>
          </a:p>
        </p:txBody>
      </p:sp>
      <p:sp>
        <p:nvSpPr>
          <p:cNvPr id="44" name="Rectangle 43"/>
          <p:cNvSpPr/>
          <p:nvPr/>
        </p:nvSpPr>
        <p:spPr>
          <a:xfrm>
            <a:off x="4265908" y="5212597"/>
            <a:ext cx="2409986" cy="1131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ln>
              <a:solidFill>
                <a:sysClr val="windowText" lastClr="000000"/>
              </a:solidFill>
            </a:endParaRPr>
          </a:p>
        </p:txBody>
      </p:sp>
      <p:sp>
        <p:nvSpPr>
          <p:cNvPr id="45" name="Rectangle 44"/>
          <p:cNvSpPr/>
          <p:nvPr/>
        </p:nvSpPr>
        <p:spPr>
          <a:xfrm>
            <a:off x="1524000" y="1866255"/>
            <a:ext cx="2397071" cy="1131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ln>
              <a:solidFill>
                <a:sysClr val="windowText" lastClr="000000"/>
              </a:solidFill>
            </a:endParaRPr>
          </a:p>
        </p:txBody>
      </p:sp>
      <p:sp>
        <p:nvSpPr>
          <p:cNvPr id="46" name="Rectangle 45"/>
          <p:cNvSpPr/>
          <p:nvPr/>
        </p:nvSpPr>
        <p:spPr>
          <a:xfrm>
            <a:off x="6894163" y="1866254"/>
            <a:ext cx="2397071" cy="1131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ln>
              <a:solidFill>
                <a:sysClr val="windowText" lastClr="000000"/>
              </a:solidFill>
            </a:endParaRPr>
          </a:p>
        </p:txBody>
      </p:sp>
      <p:sp>
        <p:nvSpPr>
          <p:cNvPr id="65" name="Rectangle 64"/>
          <p:cNvSpPr/>
          <p:nvPr/>
        </p:nvSpPr>
        <p:spPr>
          <a:xfrm>
            <a:off x="2372191" y="2077998"/>
            <a:ext cx="494045" cy="707886"/>
          </a:xfrm>
          <a:prstGeom prst="rect">
            <a:avLst/>
          </a:prstGeom>
          <a:noFill/>
          <a:ln>
            <a:solidFill>
              <a:schemeClr val="tx1"/>
            </a:solidFill>
          </a:ln>
        </p:spPr>
        <p:txBody>
          <a:bodyPr wrap="none" lIns="91440" tIns="45720" rIns="91440" bIns="45720">
            <a:spAutoFit/>
          </a:bodyPr>
          <a:lstStyle/>
          <a:p>
            <a:pPr algn="ctr"/>
            <a:r>
              <a:rPr lang="en-US" sz="4000" b="0" cap="none" spc="0" dirty="0" smtClean="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A</a:t>
            </a:r>
            <a:endParaRPr lang="en-US" sz="4000" b="0" cap="none" spc="0"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6" name="Rectangle 65"/>
          <p:cNvSpPr/>
          <p:nvPr/>
        </p:nvSpPr>
        <p:spPr>
          <a:xfrm>
            <a:off x="7755944" y="2187649"/>
            <a:ext cx="673508" cy="707886"/>
          </a:xfrm>
          <a:prstGeom prst="rect">
            <a:avLst/>
          </a:prstGeom>
          <a:ln>
            <a:solidFill>
              <a:schemeClr val="tx1"/>
            </a:solidFill>
          </a:ln>
        </p:spPr>
        <p:txBody>
          <a:bodyPr wrap="square">
            <a:spAutoFit/>
          </a:bodyPr>
          <a:lstStyle/>
          <a:p>
            <a:pPr algn="ctr"/>
            <a:r>
              <a:rPr lang="en-US" sz="4000"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rPr>
              <a:t>B</a:t>
            </a:r>
          </a:p>
        </p:txBody>
      </p:sp>
      <p:sp>
        <p:nvSpPr>
          <p:cNvPr id="67" name="Rectangle 66"/>
          <p:cNvSpPr/>
          <p:nvPr/>
        </p:nvSpPr>
        <p:spPr>
          <a:xfrm>
            <a:off x="5223878" y="3627184"/>
            <a:ext cx="494046" cy="707886"/>
          </a:xfrm>
          <a:prstGeom prst="rect">
            <a:avLst/>
          </a:prstGeom>
          <a:ln>
            <a:solidFill>
              <a:schemeClr val="tx1"/>
            </a:solidFill>
          </a:ln>
        </p:spPr>
        <p:txBody>
          <a:bodyPr wrap="none">
            <a:spAutoFit/>
          </a:bodyPr>
          <a:lstStyle/>
          <a:p>
            <a:pPr lvl="0" algn="ctr"/>
            <a:r>
              <a:rPr lang="en-US" sz="4000" dirty="0" smtClean="0">
                <a:ln w="0">
                  <a:solidFill>
                    <a:sysClr val="windowText" lastClr="000000"/>
                  </a:solidFill>
                </a:ln>
                <a:solidFill>
                  <a:sysClr val="windowText" lastClr="000000"/>
                </a:solidFill>
                <a:effectLst>
                  <a:outerShdw blurRad="38100" dist="19050" dir="2700000" algn="tl" rotWithShape="0">
                    <a:prstClr val="black">
                      <a:alpha val="40000"/>
                    </a:prstClr>
                  </a:outerShdw>
                </a:effectLst>
              </a:rPr>
              <a:t>C</a:t>
            </a:r>
            <a:endParaRPr lang="en-US" sz="4000" dirty="0">
              <a:ln w="0">
                <a:solidFill>
                  <a:sysClr val="windowText" lastClr="000000"/>
                </a:solidFill>
              </a:ln>
              <a:solidFill>
                <a:sysClr val="windowText" lastClr="000000"/>
              </a:solidFill>
              <a:effectLst>
                <a:outerShdw blurRad="38100" dist="19050" dir="2700000" algn="tl" rotWithShape="0">
                  <a:prstClr val="black">
                    <a:alpha val="40000"/>
                  </a:prstClr>
                </a:outerShdw>
              </a:effectLst>
            </a:endParaRPr>
          </a:p>
        </p:txBody>
      </p:sp>
      <p:sp>
        <p:nvSpPr>
          <p:cNvPr id="72" name="Rectangle 71"/>
          <p:cNvSpPr/>
          <p:nvPr/>
        </p:nvSpPr>
        <p:spPr>
          <a:xfrm>
            <a:off x="5234063" y="5424341"/>
            <a:ext cx="494046" cy="707886"/>
          </a:xfrm>
          <a:prstGeom prst="rect">
            <a:avLst/>
          </a:prstGeom>
          <a:ln>
            <a:solidFill>
              <a:schemeClr val="tx1"/>
            </a:solidFill>
          </a:ln>
        </p:spPr>
        <p:txBody>
          <a:bodyPr wrap="none">
            <a:spAutoFit/>
          </a:bodyPr>
          <a:lstStyle/>
          <a:p>
            <a:pPr lvl="0" algn="ctr"/>
            <a:r>
              <a:rPr lang="en-US" sz="4000" dirty="0" smtClean="0">
                <a:ln w="0">
                  <a:solidFill>
                    <a:sysClr val="windowText" lastClr="000000"/>
                  </a:solidFill>
                </a:ln>
                <a:solidFill>
                  <a:sysClr val="windowText" lastClr="000000"/>
                </a:solidFill>
                <a:effectLst>
                  <a:outerShdw blurRad="38100" dist="19050" dir="2700000" algn="tl" rotWithShape="0">
                    <a:prstClr val="black">
                      <a:alpha val="40000"/>
                    </a:prstClr>
                  </a:outerShdw>
                </a:effectLst>
              </a:rPr>
              <a:t>D</a:t>
            </a:r>
            <a:endParaRPr lang="en-US" sz="4000" dirty="0">
              <a:ln w="0">
                <a:solidFill>
                  <a:sysClr val="windowText" lastClr="000000"/>
                </a:solidFill>
              </a:ln>
              <a:solidFill>
                <a:sysClr val="windowText" lastClr="000000"/>
              </a:solidFill>
              <a:effectLst>
                <a:outerShdw blurRad="38100" dist="19050" dir="2700000" algn="tl" rotWithShape="0">
                  <a:prstClr val="black">
                    <a:alpha val="40000"/>
                  </a:prstClr>
                </a:outerShdw>
              </a:effectLst>
            </a:endParaRPr>
          </a:p>
        </p:txBody>
      </p:sp>
      <p:cxnSp>
        <p:nvCxnSpPr>
          <p:cNvPr id="75" name="Straight Arrow Connector 74"/>
          <p:cNvCxnSpPr>
            <a:stCxn id="44" idx="1"/>
            <a:endCxn id="45" idx="2"/>
          </p:cNvCxnSpPr>
          <p:nvPr/>
        </p:nvCxnSpPr>
        <p:spPr>
          <a:xfrm flipH="1" flipV="1">
            <a:off x="2722536" y="2997630"/>
            <a:ext cx="1543372" cy="2780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4" idx="0"/>
            <a:endCxn id="43" idx="2"/>
          </p:cNvCxnSpPr>
          <p:nvPr/>
        </p:nvCxnSpPr>
        <p:spPr>
          <a:xfrm flipV="1">
            <a:off x="5470901" y="4546815"/>
            <a:ext cx="6458" cy="665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4" idx="3"/>
            <a:endCxn id="46" idx="2"/>
          </p:cNvCxnSpPr>
          <p:nvPr/>
        </p:nvCxnSpPr>
        <p:spPr>
          <a:xfrm flipV="1">
            <a:off x="6675894" y="2997629"/>
            <a:ext cx="1416805" cy="2780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3" idx="0"/>
            <a:endCxn id="45" idx="3"/>
          </p:cNvCxnSpPr>
          <p:nvPr/>
        </p:nvCxnSpPr>
        <p:spPr>
          <a:xfrm flipH="1" flipV="1">
            <a:off x="3921071" y="2431943"/>
            <a:ext cx="1556288" cy="983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6" idx="1"/>
            <a:endCxn id="45" idx="3"/>
          </p:cNvCxnSpPr>
          <p:nvPr/>
        </p:nvCxnSpPr>
        <p:spPr>
          <a:xfrm flipH="1">
            <a:off x="3921071" y="2431942"/>
            <a:ext cx="29730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6" idx="2"/>
            <a:endCxn id="44" idx="3"/>
          </p:cNvCxnSpPr>
          <p:nvPr/>
        </p:nvCxnSpPr>
        <p:spPr>
          <a:xfrm flipH="1">
            <a:off x="6675894" y="2997629"/>
            <a:ext cx="1416805" cy="2780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510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3454" y="1132970"/>
            <a:ext cx="10657002" cy="1323439"/>
          </a:xfrm>
          <a:prstGeom prst="rect">
            <a:avLst/>
          </a:prstGeom>
        </p:spPr>
        <p:txBody>
          <a:bodyPr wrap="square">
            <a:spAutoFit/>
          </a:bodyPr>
          <a:lstStyle/>
          <a:p>
            <a:r>
              <a:rPr lang="en-IN" sz="4000" dirty="0" smtClean="0"/>
              <a:t>In </a:t>
            </a:r>
            <a:r>
              <a:rPr lang="en-IN" sz="4000" dirty="0"/>
              <a:t>the general case, the PageRank value for any page u can be expressed as:</a:t>
            </a:r>
          </a:p>
        </p:txBody>
      </p:sp>
      <p:pic>
        <p:nvPicPr>
          <p:cNvPr id="5" name="Picture 4"/>
          <p:cNvPicPr>
            <a:picLocks noChangeAspect="1"/>
          </p:cNvPicPr>
          <p:nvPr/>
        </p:nvPicPr>
        <p:blipFill>
          <a:blip r:embed="rId2"/>
          <a:stretch>
            <a:fillRect/>
          </a:stretch>
        </p:blipFill>
        <p:spPr>
          <a:xfrm>
            <a:off x="2811680" y="2971266"/>
            <a:ext cx="5299100" cy="1980249"/>
          </a:xfrm>
          <a:prstGeom prst="rect">
            <a:avLst/>
          </a:prstGeom>
        </p:spPr>
      </p:pic>
    </p:spTree>
    <p:extLst>
      <p:ext uri="{BB962C8B-B14F-4D97-AF65-F5344CB8AC3E}">
        <p14:creationId xmlns:p14="http://schemas.microsoft.com/office/powerpoint/2010/main" val="611524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3739" y="-21505"/>
            <a:ext cx="9905998" cy="1478570"/>
          </a:xfrm>
        </p:spPr>
        <p:txBody>
          <a:bodyPr>
            <a:normAutofit/>
          </a:bodyPr>
          <a:lstStyle/>
          <a:p>
            <a:r>
              <a:rPr lang="en-IN" sz="5400" u="sng" dirty="0" smtClean="0"/>
              <a:t>Damping</a:t>
            </a:r>
            <a:r>
              <a:rPr lang="en-IN" sz="5400" dirty="0" smtClean="0"/>
              <a:t> </a:t>
            </a:r>
            <a:r>
              <a:rPr lang="en-IN" sz="5400" u="sng" dirty="0" smtClean="0"/>
              <a:t>factor</a:t>
            </a:r>
            <a:endParaRPr lang="en-IN" sz="5400" u="sng" dirty="0"/>
          </a:p>
        </p:txBody>
      </p:sp>
      <p:sp>
        <p:nvSpPr>
          <p:cNvPr id="8" name="Content Placeholder 7"/>
          <p:cNvSpPr>
            <a:spLocks noGrp="1"/>
          </p:cNvSpPr>
          <p:nvPr>
            <p:ph idx="1"/>
          </p:nvPr>
        </p:nvSpPr>
        <p:spPr>
          <a:xfrm>
            <a:off x="1176554" y="2337887"/>
            <a:ext cx="9601196" cy="3980256"/>
          </a:xfrm>
        </p:spPr>
        <p:txBody>
          <a:bodyPr>
            <a:noAutofit/>
          </a:bodyPr>
          <a:lstStyle/>
          <a:p>
            <a:r>
              <a:rPr lang="en-IN" sz="4000" dirty="0" smtClean="0"/>
              <a:t>The </a:t>
            </a:r>
            <a:r>
              <a:rPr lang="en-IN" sz="4000" dirty="0"/>
              <a:t>probability, at any step, that the person will continue is a damping factor d. I</a:t>
            </a:r>
            <a:r>
              <a:rPr lang="en-IN" sz="4000" dirty="0" smtClean="0"/>
              <a:t>t </a:t>
            </a:r>
            <a:r>
              <a:rPr lang="en-IN" sz="4000" dirty="0"/>
              <a:t>is generally assumed that the damping factor will be set around </a:t>
            </a:r>
            <a:r>
              <a:rPr lang="en-IN" sz="4000" dirty="0" smtClean="0"/>
              <a:t>0.85.</a:t>
            </a:r>
          </a:p>
        </p:txBody>
      </p:sp>
    </p:spTree>
    <p:extLst>
      <p:ext uri="{BB962C8B-B14F-4D97-AF65-F5344CB8AC3E}">
        <p14:creationId xmlns:p14="http://schemas.microsoft.com/office/powerpoint/2010/main" val="2797971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1177</TotalTime>
  <Words>706</Words>
  <Application>Microsoft Office PowerPoint</Application>
  <PresentationFormat>Widescreen</PresentationFormat>
  <Paragraphs>60</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Trebuchet MS</vt:lpstr>
      <vt:lpstr>Tw Cen MT</vt:lpstr>
      <vt:lpstr>Circuit</vt:lpstr>
      <vt:lpstr>Maths Project Semester - 1 Google Page Rank Algorithm</vt:lpstr>
      <vt:lpstr>What is Page Rank Algorithm?</vt:lpstr>
      <vt:lpstr>PowerPoint Presentation</vt:lpstr>
      <vt:lpstr>Algorithm: Simplified</vt:lpstr>
      <vt:lpstr>PowerPoint Presentation</vt:lpstr>
      <vt:lpstr>PowerPoint Presentation</vt:lpstr>
      <vt:lpstr>SAMPLE FIGURE With Links</vt:lpstr>
      <vt:lpstr>PowerPoint Presentation</vt:lpstr>
      <vt:lpstr>Damping 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Applications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Maths Project Semester - 1 Google Page Rank Algorithm</dc:title>
  <dc:creator>Abijith Pradeep</dc:creator>
  <cp:lastModifiedBy>Abijith Pradeep</cp:lastModifiedBy>
  <cp:revision>63</cp:revision>
  <dcterms:created xsi:type="dcterms:W3CDTF">2019-11-06T10:53:56Z</dcterms:created>
  <dcterms:modified xsi:type="dcterms:W3CDTF">2019-11-19T09:08:57Z</dcterms:modified>
</cp:coreProperties>
</file>