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</p:sldIdLst>
  <p:sldSz cx="12192000" cy="6858000"/>
  <p:notesSz cx="6858000" cy="9144000"/>
  <p:custShowLst>
    <p:custShow name="Custom Show 1" id="0">
      <p:sldLst>
        <p:sld r:id="rId2"/>
        <p:sld r:id="rId15"/>
        <p:sld r:id="rId3"/>
        <p:sld r:id="rId4"/>
        <p:sld r:id="rId7"/>
        <p:sld r:id="rId8"/>
        <p:sld r:id="rId9"/>
        <p:sld r:id="rId10"/>
        <p:sld r:id="rId5"/>
        <p:sld r:id="rId6"/>
        <p:sld r:id="rId11"/>
        <p:sld r:id="rId12"/>
        <p:sld r:id="rId13"/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5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0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36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5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5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24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8A9ADF-E681-4343-9967-A550798CC25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ED8960-E0D7-4B9A-A04A-6322F632F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790F-BBD5-434D-8175-E4AC8D957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IN" dirty="0"/>
              <a:t>         ELEMENTS OF COMPUTING SYSTEMS-1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TOPIC: Representing numbers from 0-15 using two seven segment display decoders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576D-F119-423B-8F6E-76C73C371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IN" dirty="0"/>
              <a:t>Done by: AADITYA JAIN, </a:t>
            </a:r>
            <a:r>
              <a:rPr lang="en-IN" dirty="0" smtClean="0"/>
              <a:t>ABIJITH </a:t>
            </a:r>
            <a:r>
              <a:rPr lang="en-IN" dirty="0"/>
              <a:t>PRADEEP, ADHITHAN PUSHPARAJ ,      ADITHYAN SUKUMAR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7"/>
    </mc:Choice>
    <mc:Fallback xmlns="">
      <p:transition spd="slow" advTm="7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6097-B4EB-479F-B515-A54774DE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90569-AF3E-41A4-A444-FF54C35AF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720" y="2406962"/>
            <a:ext cx="5050780" cy="2690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3F3957-B9DE-4D5B-894C-BE1BAA1A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2334993"/>
            <a:ext cx="2068497" cy="32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CEE1-3D8C-409B-82BD-EA135CA6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57161-67B7-4419-8325-67C92E447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757" y="1750060"/>
            <a:ext cx="6835806" cy="49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D6E0-B698-45BD-A217-A7919C6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95588"/>
            <a:ext cx="8761413" cy="706964"/>
          </a:xfrm>
        </p:spPr>
        <p:txBody>
          <a:bodyPr/>
          <a:lstStyle/>
          <a:p>
            <a:r>
              <a:rPr lang="en-IN" dirty="0"/>
              <a:t>PIN DIAGRAMS: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67E2-9AAE-41AE-9855-8A1EF94F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 Gate IC 7408:                                     OR Gate IC 7432: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624B9-48A6-4EAC-BE1F-6DED9080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68" y="2967990"/>
            <a:ext cx="2996492" cy="2606092"/>
          </a:xfrm>
          <a:prstGeom prst="rect">
            <a:avLst/>
          </a:prstGeom>
        </p:spPr>
      </p:pic>
      <p:pic>
        <p:nvPicPr>
          <p:cNvPr id="5" name="Picture 4" descr="Image result for ic 7432 pin diagram">
            <a:extLst>
              <a:ext uri="{FF2B5EF4-FFF2-40B4-BE49-F238E27FC236}">
                <a16:creationId xmlns:a16="http://schemas.microsoft.com/office/drawing/2014/main" id="{3A1B6EC4-965E-4633-9AA0-493B63B385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65" y="2967990"/>
            <a:ext cx="3257550" cy="235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1446-7495-415F-9F8F-ACC1389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EC6-4039-49B4-A1AB-0C3EE2F7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XOR Gate IC 7486:                                  NOT Gate IC 7404:</a:t>
            </a:r>
          </a:p>
          <a:p>
            <a:r>
              <a:rPr lang="en-IN" dirty="0"/>
              <a:t>                   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 descr="Image result for ic 7486 pin diagram">
            <a:extLst>
              <a:ext uri="{FF2B5EF4-FFF2-40B4-BE49-F238E27FC236}">
                <a16:creationId xmlns:a16="http://schemas.microsoft.com/office/drawing/2014/main" id="{30F229B3-118A-4F6B-A702-0EEC98182B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5610"/>
            <a:ext cx="3257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ic 7404 pin diagram">
            <a:extLst>
              <a:ext uri="{FF2B5EF4-FFF2-40B4-BE49-F238E27FC236}">
                <a16:creationId xmlns:a16="http://schemas.microsoft.com/office/drawing/2014/main" id="{941C68D4-5BAB-41DD-8803-8775088DD6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983230"/>
            <a:ext cx="3067050" cy="2373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5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BF1E-72AC-467E-812B-1393068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9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CDB4D-F778-4FEF-BD19-52EAE11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016E-5ADB-4013-9520-72629996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Our main aim is to represent  numbers from 0-15 using two seven segment displays decoders.</a:t>
            </a:r>
            <a:r>
              <a:rPr lang="en-US" dirty="0"/>
              <a:t> A seven-segment display is a form of electronic display device for displaying decimal numerals that is an alternative to the more complex dot matrix displays.</a:t>
            </a:r>
          </a:p>
          <a:p>
            <a:endParaRPr lang="en-US" dirty="0"/>
          </a:p>
          <a:p>
            <a:r>
              <a:rPr lang="en-US" dirty="0"/>
              <a:t>Seven-segment displays are widely used in digital clocks, electronic meters, basic calculators, and other electronic devices that display numerical information.</a:t>
            </a:r>
            <a:endParaRPr lang="en-IN" dirty="0"/>
          </a:p>
          <a:p>
            <a:r>
              <a:rPr lang="en-IN" dirty="0"/>
              <a:t>The materials we used are </a:t>
            </a:r>
            <a:r>
              <a:rPr lang="en-IN" dirty="0" smtClean="0"/>
              <a:t>:</a:t>
            </a:r>
            <a:r>
              <a:rPr lang="en-IN" b="1" dirty="0"/>
              <a:t> </a:t>
            </a:r>
            <a:r>
              <a:rPr lang="en-IN" b="1" dirty="0" smtClean="0"/>
              <a:t>4 </a:t>
            </a:r>
            <a:r>
              <a:rPr lang="en-IN" b="1" dirty="0"/>
              <a:t>Breadboards, Jumper wires, 4 Button switches, </a:t>
            </a:r>
            <a:r>
              <a:rPr lang="en-IN" b="1" dirty="0" smtClean="0"/>
              <a:t>ADALM1000</a:t>
            </a:r>
            <a:r>
              <a:rPr lang="en-IN" b="1" dirty="0" smtClean="0"/>
              <a:t>, </a:t>
            </a:r>
            <a:r>
              <a:rPr lang="en-IN" b="1" dirty="0"/>
              <a:t>2 seven segment display decoders, 6 IC-7408 chips, 6 IC-7432 chips, 1 IC-7486 chips, 1 IC-7404 chips.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9CE-AE4C-4F0F-8DF6-FC66222F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did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BD3-5258-4A4F-9B07-4B70D48C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first make the truth table for the numbers from 0-15. Then make the corresponding truth tables for both the displays. We used the first 7 segment BCD to display zero and one and the second 7 segment BCD to display the numbers from 0-15.Then obtain the simplified Boolean expressions using K-map  from the truth tables.</a:t>
            </a:r>
          </a:p>
          <a:p>
            <a:r>
              <a:rPr lang="en-IN" dirty="0"/>
              <a:t>Using these Boolean expressions we made a circuit and then made the connections according to it.</a:t>
            </a:r>
          </a:p>
        </p:txBody>
      </p:sp>
    </p:spTree>
    <p:extLst>
      <p:ext uri="{BB962C8B-B14F-4D97-AF65-F5344CB8AC3E}">
        <p14:creationId xmlns:p14="http://schemas.microsoft.com/office/powerpoint/2010/main" val="34440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9B7-8E4B-461D-BCA9-FE74F71E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TRUTH TABLE:-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BC95F-72B5-4F25-A19D-9E89E1F7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36" y="2449564"/>
            <a:ext cx="4224894" cy="330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F3CF2-8B80-4A25-B0B3-36EFD3ED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24" y="2467559"/>
            <a:ext cx="4424039" cy="32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022BE3-17BF-4842-8A0B-3A70E435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19" y="2580014"/>
            <a:ext cx="4224894" cy="330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402FA-79BA-4393-9C09-227DE4D7D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27" y="2591236"/>
            <a:ext cx="5053164" cy="33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1B7C-3B24-455A-B0B1-9D09D9D7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67" y="971128"/>
            <a:ext cx="8761413" cy="706964"/>
          </a:xfrm>
        </p:spPr>
        <p:txBody>
          <a:bodyPr/>
          <a:lstStyle/>
          <a:p>
            <a:r>
              <a:rPr lang="en-IN" dirty="0"/>
              <a:t>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0861-7110-4B34-8FCF-16463B4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6940"/>
            <a:ext cx="7623285" cy="3832860"/>
          </a:xfrm>
        </p:spPr>
        <p:txBody>
          <a:bodyPr/>
          <a:lstStyle/>
          <a:p>
            <a:r>
              <a:rPr lang="en-IN" dirty="0"/>
              <a:t>a-                                                                    c-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b-                                                                          d-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354B2-2B5C-4C31-953F-CF880D0B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8758"/>
              </p:ext>
            </p:extLst>
          </p:nvPr>
        </p:nvGraphicFramePr>
        <p:xfrm>
          <a:off x="2269223" y="2452370"/>
          <a:ext cx="341529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984">
                  <a:extLst>
                    <a:ext uri="{9D8B030D-6E8A-4147-A177-3AD203B41FA5}">
                      <a16:colId xmlns:a16="http://schemas.microsoft.com/office/drawing/2014/main" val="3753048228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2613203260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475979943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2172960180"/>
                    </a:ext>
                  </a:extLst>
                </a:gridCol>
                <a:gridCol w="683362">
                  <a:extLst>
                    <a:ext uri="{9D8B030D-6E8A-4147-A177-3AD203B41FA5}">
                      <a16:colId xmlns:a16="http://schemas.microsoft.com/office/drawing/2014/main" val="2206097511"/>
                    </a:ext>
                  </a:extLst>
                </a:gridCol>
              </a:tblGrid>
              <a:tr h="271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464257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A’.B’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155335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115546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31840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A.B’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9096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F6388-6204-433D-8B9B-B2EB5C7B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96422"/>
              </p:ext>
            </p:extLst>
          </p:nvPr>
        </p:nvGraphicFramePr>
        <p:xfrm>
          <a:off x="2269223" y="4442460"/>
          <a:ext cx="3415299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984">
                  <a:extLst>
                    <a:ext uri="{9D8B030D-6E8A-4147-A177-3AD203B41FA5}">
                      <a16:colId xmlns:a16="http://schemas.microsoft.com/office/drawing/2014/main" val="979432562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2092195082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763221684"/>
                    </a:ext>
                  </a:extLst>
                </a:gridCol>
                <a:gridCol w="682984">
                  <a:extLst>
                    <a:ext uri="{9D8B030D-6E8A-4147-A177-3AD203B41FA5}">
                      <a16:colId xmlns:a16="http://schemas.microsoft.com/office/drawing/2014/main" val="1735667461"/>
                    </a:ext>
                  </a:extLst>
                </a:gridCol>
                <a:gridCol w="683363">
                  <a:extLst>
                    <a:ext uri="{9D8B030D-6E8A-4147-A177-3AD203B41FA5}">
                      <a16:colId xmlns:a16="http://schemas.microsoft.com/office/drawing/2014/main" val="2629190022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596838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418240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1830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30332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60112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D435044-49D7-42F8-BF18-FA6BB6A5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584" y="4648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9779F-B064-489F-A5F6-5684146D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26505"/>
              </p:ext>
            </p:extLst>
          </p:nvPr>
        </p:nvGraphicFramePr>
        <p:xfrm>
          <a:off x="6507481" y="2385060"/>
          <a:ext cx="3505199" cy="1465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0962">
                  <a:extLst>
                    <a:ext uri="{9D8B030D-6E8A-4147-A177-3AD203B41FA5}">
                      <a16:colId xmlns:a16="http://schemas.microsoft.com/office/drawing/2014/main" val="4259234167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335918377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2612176864"/>
                    </a:ext>
                  </a:extLst>
                </a:gridCol>
                <a:gridCol w="603477">
                  <a:extLst>
                    <a:ext uri="{9D8B030D-6E8A-4147-A177-3AD203B41FA5}">
                      <a16:colId xmlns:a16="http://schemas.microsoft.com/office/drawing/2014/main" val="441361058"/>
                    </a:ext>
                  </a:extLst>
                </a:gridCol>
                <a:gridCol w="798836">
                  <a:extLst>
                    <a:ext uri="{9D8B030D-6E8A-4147-A177-3AD203B41FA5}">
                      <a16:colId xmlns:a16="http://schemas.microsoft.com/office/drawing/2014/main" val="3251060847"/>
                    </a:ext>
                  </a:extLst>
                </a:gridCol>
              </a:tblGrid>
              <a:tr h="29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332249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A’.B’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656306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097363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356844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A.B’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7658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A9F637-0E55-476E-9A68-552FC696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94998"/>
              </p:ext>
            </p:extLst>
          </p:nvPr>
        </p:nvGraphicFramePr>
        <p:xfrm>
          <a:off x="6583681" y="4261866"/>
          <a:ext cx="3750271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933">
                  <a:extLst>
                    <a:ext uri="{9D8B030D-6E8A-4147-A177-3AD203B41FA5}">
                      <a16:colId xmlns:a16="http://schemas.microsoft.com/office/drawing/2014/main" val="3587543081"/>
                    </a:ext>
                  </a:extLst>
                </a:gridCol>
                <a:gridCol w="781933">
                  <a:extLst>
                    <a:ext uri="{9D8B030D-6E8A-4147-A177-3AD203B41FA5}">
                      <a16:colId xmlns:a16="http://schemas.microsoft.com/office/drawing/2014/main" val="650355392"/>
                    </a:ext>
                  </a:extLst>
                </a:gridCol>
                <a:gridCol w="781933">
                  <a:extLst>
                    <a:ext uri="{9D8B030D-6E8A-4147-A177-3AD203B41FA5}">
                      <a16:colId xmlns:a16="http://schemas.microsoft.com/office/drawing/2014/main" val="650942349"/>
                    </a:ext>
                  </a:extLst>
                </a:gridCol>
                <a:gridCol w="781933">
                  <a:extLst>
                    <a:ext uri="{9D8B030D-6E8A-4147-A177-3AD203B41FA5}">
                      <a16:colId xmlns:a16="http://schemas.microsoft.com/office/drawing/2014/main" val="1042752644"/>
                    </a:ext>
                  </a:extLst>
                </a:gridCol>
                <a:gridCol w="622539">
                  <a:extLst>
                    <a:ext uri="{9D8B030D-6E8A-4147-A177-3AD203B41FA5}">
                      <a16:colId xmlns:a16="http://schemas.microsoft.com/office/drawing/2014/main" val="316135983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52042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758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445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76973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12567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E2CCCC9-8B67-4779-91E9-9C94787A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906" y="4282440"/>
            <a:ext cx="8084397" cy="36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12E1-3205-4938-BE7E-EB096EA6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200"/>
            <a:ext cx="8825659" cy="3657600"/>
          </a:xfrm>
        </p:spPr>
        <p:txBody>
          <a:bodyPr/>
          <a:lstStyle/>
          <a:p>
            <a:r>
              <a:rPr lang="en-IN" dirty="0"/>
              <a:t>e-                                                            g-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DADDF-C2D9-418C-B6CA-0D401B10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4244"/>
              </p:ext>
            </p:extLst>
          </p:nvPr>
        </p:nvGraphicFramePr>
        <p:xfrm>
          <a:off x="1888966" y="2362200"/>
          <a:ext cx="3345976" cy="14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121">
                  <a:extLst>
                    <a:ext uri="{9D8B030D-6E8A-4147-A177-3AD203B41FA5}">
                      <a16:colId xmlns:a16="http://schemas.microsoft.com/office/drawing/2014/main" val="1654915368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1644437273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3353656933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3444495506"/>
                    </a:ext>
                  </a:extLst>
                </a:gridCol>
                <a:gridCol w="669492">
                  <a:extLst>
                    <a:ext uri="{9D8B030D-6E8A-4147-A177-3AD203B41FA5}">
                      <a16:colId xmlns:a16="http://schemas.microsoft.com/office/drawing/2014/main" val="917542986"/>
                    </a:ext>
                  </a:extLst>
                </a:gridCol>
              </a:tblGrid>
              <a:tr h="107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082543"/>
                  </a:ext>
                </a:extLst>
              </a:tr>
              <a:tr h="106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837408"/>
                  </a:ext>
                </a:extLst>
              </a:tr>
              <a:tr h="106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319419"/>
                  </a:ext>
                </a:extLst>
              </a:tr>
              <a:tr h="106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909854"/>
                  </a:ext>
                </a:extLst>
              </a:tr>
              <a:tr h="106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8273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FDC25A-E4F8-4299-8200-263605447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93761"/>
              </p:ext>
            </p:extLst>
          </p:nvPr>
        </p:nvGraphicFramePr>
        <p:xfrm>
          <a:off x="1942306" y="3920935"/>
          <a:ext cx="3345977" cy="1574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121">
                  <a:extLst>
                    <a:ext uri="{9D8B030D-6E8A-4147-A177-3AD203B41FA5}">
                      <a16:colId xmlns:a16="http://schemas.microsoft.com/office/drawing/2014/main" val="298076215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928852314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514492676"/>
                    </a:ext>
                  </a:extLst>
                </a:gridCol>
                <a:gridCol w="669121">
                  <a:extLst>
                    <a:ext uri="{9D8B030D-6E8A-4147-A177-3AD203B41FA5}">
                      <a16:colId xmlns:a16="http://schemas.microsoft.com/office/drawing/2014/main" val="3186646369"/>
                    </a:ext>
                  </a:extLst>
                </a:gridCol>
                <a:gridCol w="669493">
                  <a:extLst>
                    <a:ext uri="{9D8B030D-6E8A-4147-A177-3AD203B41FA5}">
                      <a16:colId xmlns:a16="http://schemas.microsoft.com/office/drawing/2014/main" val="1011823905"/>
                    </a:ext>
                  </a:extLst>
                </a:gridCol>
              </a:tblGrid>
              <a:tr h="347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278407"/>
                  </a:ext>
                </a:extLst>
              </a:tr>
              <a:tr h="347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64662"/>
                  </a:ext>
                </a:extLst>
              </a:tr>
              <a:tr h="1761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86671"/>
                  </a:ext>
                </a:extLst>
              </a:tr>
              <a:tr h="1761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868629"/>
                  </a:ext>
                </a:extLst>
              </a:tr>
              <a:tr h="1761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161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770E08-A7C8-466A-9AA7-DDFB2FEFC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3691"/>
              </p:ext>
            </p:extLst>
          </p:nvPr>
        </p:nvGraphicFramePr>
        <p:xfrm>
          <a:off x="6034246" y="2362200"/>
          <a:ext cx="3795556" cy="14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027">
                  <a:extLst>
                    <a:ext uri="{9D8B030D-6E8A-4147-A177-3AD203B41FA5}">
                      <a16:colId xmlns:a16="http://schemas.microsoft.com/office/drawing/2014/main" val="4102632372"/>
                    </a:ext>
                  </a:extLst>
                </a:gridCol>
                <a:gridCol w="759027">
                  <a:extLst>
                    <a:ext uri="{9D8B030D-6E8A-4147-A177-3AD203B41FA5}">
                      <a16:colId xmlns:a16="http://schemas.microsoft.com/office/drawing/2014/main" val="532287392"/>
                    </a:ext>
                  </a:extLst>
                </a:gridCol>
                <a:gridCol w="759027">
                  <a:extLst>
                    <a:ext uri="{9D8B030D-6E8A-4147-A177-3AD203B41FA5}">
                      <a16:colId xmlns:a16="http://schemas.microsoft.com/office/drawing/2014/main" val="493058316"/>
                    </a:ext>
                  </a:extLst>
                </a:gridCol>
                <a:gridCol w="759027">
                  <a:extLst>
                    <a:ext uri="{9D8B030D-6E8A-4147-A177-3AD203B41FA5}">
                      <a16:colId xmlns:a16="http://schemas.microsoft.com/office/drawing/2014/main" val="1156083602"/>
                    </a:ext>
                  </a:extLst>
                </a:gridCol>
                <a:gridCol w="759448">
                  <a:extLst>
                    <a:ext uri="{9D8B030D-6E8A-4147-A177-3AD203B41FA5}">
                      <a16:colId xmlns:a16="http://schemas.microsoft.com/office/drawing/2014/main" val="3734893802"/>
                    </a:ext>
                  </a:extLst>
                </a:gridCol>
              </a:tblGrid>
              <a:tr h="292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158104"/>
                  </a:ext>
                </a:extLst>
              </a:tr>
              <a:tr h="292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449729"/>
                  </a:ext>
                </a:extLst>
              </a:tr>
              <a:tr h="292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728705"/>
                  </a:ext>
                </a:extLst>
              </a:tr>
              <a:tr h="292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412900"/>
                  </a:ext>
                </a:extLst>
              </a:tr>
              <a:tr h="292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19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2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A2B-BEDF-46BF-B48D-9C48075B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a’-                                                                 c’-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b’-                                                                   d’-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A7D5EB-45E4-4732-98FE-8017920EE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73219"/>
              </p:ext>
            </p:extLst>
          </p:nvPr>
        </p:nvGraphicFramePr>
        <p:xfrm>
          <a:off x="2026658" y="2359382"/>
          <a:ext cx="3756920" cy="1824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220">
                  <a:extLst>
                    <a:ext uri="{9D8B030D-6E8A-4147-A177-3AD203B41FA5}">
                      <a16:colId xmlns:a16="http://schemas.microsoft.com/office/drawing/2014/main" val="3479699722"/>
                    </a:ext>
                  </a:extLst>
                </a:gridCol>
                <a:gridCol w="638220">
                  <a:extLst>
                    <a:ext uri="{9D8B030D-6E8A-4147-A177-3AD203B41FA5}">
                      <a16:colId xmlns:a16="http://schemas.microsoft.com/office/drawing/2014/main" val="3275497750"/>
                    </a:ext>
                  </a:extLst>
                </a:gridCol>
                <a:gridCol w="638220">
                  <a:extLst>
                    <a:ext uri="{9D8B030D-6E8A-4147-A177-3AD203B41FA5}">
                      <a16:colId xmlns:a16="http://schemas.microsoft.com/office/drawing/2014/main" val="1729742551"/>
                    </a:ext>
                  </a:extLst>
                </a:gridCol>
                <a:gridCol w="638220">
                  <a:extLst>
                    <a:ext uri="{9D8B030D-6E8A-4147-A177-3AD203B41FA5}">
                      <a16:colId xmlns:a16="http://schemas.microsoft.com/office/drawing/2014/main" val="1347870375"/>
                    </a:ext>
                  </a:extLst>
                </a:gridCol>
                <a:gridCol w="1204040">
                  <a:extLst>
                    <a:ext uri="{9D8B030D-6E8A-4147-A177-3AD203B41FA5}">
                      <a16:colId xmlns:a16="http://schemas.microsoft.com/office/drawing/2014/main" val="1076504049"/>
                    </a:ext>
                  </a:extLst>
                </a:gridCol>
              </a:tblGrid>
              <a:tr h="395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50383"/>
                  </a:ext>
                </a:extLst>
              </a:tr>
              <a:tr h="3951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809085"/>
                  </a:ext>
                </a:extLst>
              </a:tr>
              <a:tr h="200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593503"/>
                  </a:ext>
                </a:extLst>
              </a:tr>
              <a:tr h="200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558521"/>
                  </a:ext>
                </a:extLst>
              </a:tr>
              <a:tr h="200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073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E16954-1F86-4201-B69B-E7CFEEBF5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8736"/>
              </p:ext>
            </p:extLst>
          </p:nvPr>
        </p:nvGraphicFramePr>
        <p:xfrm>
          <a:off x="1891875" y="4822866"/>
          <a:ext cx="3762693" cy="14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455">
                  <a:extLst>
                    <a:ext uri="{9D8B030D-6E8A-4147-A177-3AD203B41FA5}">
                      <a16:colId xmlns:a16="http://schemas.microsoft.com/office/drawing/2014/main" val="1047441584"/>
                    </a:ext>
                  </a:extLst>
                </a:gridCol>
                <a:gridCol w="722455">
                  <a:extLst>
                    <a:ext uri="{9D8B030D-6E8A-4147-A177-3AD203B41FA5}">
                      <a16:colId xmlns:a16="http://schemas.microsoft.com/office/drawing/2014/main" val="1240998481"/>
                    </a:ext>
                  </a:extLst>
                </a:gridCol>
                <a:gridCol w="722455">
                  <a:extLst>
                    <a:ext uri="{9D8B030D-6E8A-4147-A177-3AD203B41FA5}">
                      <a16:colId xmlns:a16="http://schemas.microsoft.com/office/drawing/2014/main" val="3556272235"/>
                    </a:ext>
                  </a:extLst>
                </a:gridCol>
                <a:gridCol w="722455">
                  <a:extLst>
                    <a:ext uri="{9D8B030D-6E8A-4147-A177-3AD203B41FA5}">
                      <a16:colId xmlns:a16="http://schemas.microsoft.com/office/drawing/2014/main" val="2297536282"/>
                    </a:ext>
                  </a:extLst>
                </a:gridCol>
                <a:gridCol w="872873">
                  <a:extLst>
                    <a:ext uri="{9D8B030D-6E8A-4147-A177-3AD203B41FA5}">
                      <a16:colId xmlns:a16="http://schemas.microsoft.com/office/drawing/2014/main" val="3364716967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081844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969877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232527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743100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8680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1D4B41-A1C5-4D03-B977-621FBD7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14391"/>
              </p:ext>
            </p:extLst>
          </p:nvPr>
        </p:nvGraphicFramePr>
        <p:xfrm>
          <a:off x="7117722" y="2366216"/>
          <a:ext cx="3734595" cy="1662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836">
                  <a:extLst>
                    <a:ext uri="{9D8B030D-6E8A-4147-A177-3AD203B41FA5}">
                      <a16:colId xmlns:a16="http://schemas.microsoft.com/office/drawing/2014/main" val="1831195104"/>
                    </a:ext>
                  </a:extLst>
                </a:gridCol>
                <a:gridCol w="746836">
                  <a:extLst>
                    <a:ext uri="{9D8B030D-6E8A-4147-A177-3AD203B41FA5}">
                      <a16:colId xmlns:a16="http://schemas.microsoft.com/office/drawing/2014/main" val="2613013704"/>
                    </a:ext>
                  </a:extLst>
                </a:gridCol>
                <a:gridCol w="746836">
                  <a:extLst>
                    <a:ext uri="{9D8B030D-6E8A-4147-A177-3AD203B41FA5}">
                      <a16:colId xmlns:a16="http://schemas.microsoft.com/office/drawing/2014/main" val="3276509977"/>
                    </a:ext>
                  </a:extLst>
                </a:gridCol>
                <a:gridCol w="746836">
                  <a:extLst>
                    <a:ext uri="{9D8B030D-6E8A-4147-A177-3AD203B41FA5}">
                      <a16:colId xmlns:a16="http://schemas.microsoft.com/office/drawing/2014/main" val="3149398018"/>
                    </a:ext>
                  </a:extLst>
                </a:gridCol>
                <a:gridCol w="747251">
                  <a:extLst>
                    <a:ext uri="{9D8B030D-6E8A-4147-A177-3AD203B41FA5}">
                      <a16:colId xmlns:a16="http://schemas.microsoft.com/office/drawing/2014/main" val="961879119"/>
                    </a:ext>
                  </a:extLst>
                </a:gridCol>
              </a:tblGrid>
              <a:tr h="332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90739"/>
                  </a:ext>
                </a:extLst>
              </a:tr>
              <a:tr h="332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242468"/>
                  </a:ext>
                </a:extLst>
              </a:tr>
              <a:tr h="332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080761"/>
                  </a:ext>
                </a:extLst>
              </a:tr>
              <a:tr h="332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404850"/>
                  </a:ext>
                </a:extLst>
              </a:tr>
              <a:tr h="332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2059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D382AF-E985-4139-90C0-06D6BFE1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91196"/>
              </p:ext>
            </p:extLst>
          </p:nvPr>
        </p:nvGraphicFramePr>
        <p:xfrm>
          <a:off x="7117722" y="4822865"/>
          <a:ext cx="3762692" cy="14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55">
                  <a:extLst>
                    <a:ext uri="{9D8B030D-6E8A-4147-A177-3AD203B41FA5}">
                      <a16:colId xmlns:a16="http://schemas.microsoft.com/office/drawing/2014/main" val="2781659575"/>
                    </a:ext>
                  </a:extLst>
                </a:gridCol>
                <a:gridCol w="752455">
                  <a:extLst>
                    <a:ext uri="{9D8B030D-6E8A-4147-A177-3AD203B41FA5}">
                      <a16:colId xmlns:a16="http://schemas.microsoft.com/office/drawing/2014/main" val="1278272398"/>
                    </a:ext>
                  </a:extLst>
                </a:gridCol>
                <a:gridCol w="752455">
                  <a:extLst>
                    <a:ext uri="{9D8B030D-6E8A-4147-A177-3AD203B41FA5}">
                      <a16:colId xmlns:a16="http://schemas.microsoft.com/office/drawing/2014/main" val="959911653"/>
                    </a:ext>
                  </a:extLst>
                </a:gridCol>
                <a:gridCol w="752455">
                  <a:extLst>
                    <a:ext uri="{9D8B030D-6E8A-4147-A177-3AD203B41FA5}">
                      <a16:colId xmlns:a16="http://schemas.microsoft.com/office/drawing/2014/main" val="3787358609"/>
                    </a:ext>
                  </a:extLst>
                </a:gridCol>
                <a:gridCol w="752872">
                  <a:extLst>
                    <a:ext uri="{9D8B030D-6E8A-4147-A177-3AD203B41FA5}">
                      <a16:colId xmlns:a16="http://schemas.microsoft.com/office/drawing/2014/main" val="2695974122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156430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53541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48093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3203707"/>
                  </a:ext>
                </a:extLst>
              </a:tr>
              <a:tr h="15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31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8B07-D371-467D-AB48-03A63B88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e’-                                                            g’-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f’-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ECCBE6-C12B-4C78-A905-CE006AD16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94769"/>
              </p:ext>
            </p:extLst>
          </p:nvPr>
        </p:nvGraphicFramePr>
        <p:xfrm>
          <a:off x="1952307" y="2599443"/>
          <a:ext cx="3450273" cy="161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978">
                  <a:extLst>
                    <a:ext uri="{9D8B030D-6E8A-4147-A177-3AD203B41FA5}">
                      <a16:colId xmlns:a16="http://schemas.microsoft.com/office/drawing/2014/main" val="2093893643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3700684498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1320613860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751505492"/>
                    </a:ext>
                  </a:extLst>
                </a:gridCol>
                <a:gridCol w="690361">
                  <a:extLst>
                    <a:ext uri="{9D8B030D-6E8A-4147-A177-3AD203B41FA5}">
                      <a16:colId xmlns:a16="http://schemas.microsoft.com/office/drawing/2014/main" val="3466153489"/>
                    </a:ext>
                  </a:extLst>
                </a:gridCol>
              </a:tblGrid>
              <a:tr h="367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402365"/>
                  </a:ext>
                </a:extLst>
              </a:tr>
              <a:tr h="367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709291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995297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391924"/>
                  </a:ext>
                </a:extLst>
              </a:tr>
              <a:tr h="253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1460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4DC6E5-153D-40F6-831E-734C9517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37238"/>
              </p:ext>
            </p:extLst>
          </p:nvPr>
        </p:nvGraphicFramePr>
        <p:xfrm>
          <a:off x="1952307" y="4311650"/>
          <a:ext cx="3450273" cy="14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978">
                  <a:extLst>
                    <a:ext uri="{9D8B030D-6E8A-4147-A177-3AD203B41FA5}">
                      <a16:colId xmlns:a16="http://schemas.microsoft.com/office/drawing/2014/main" val="2627991277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3954424810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4066179021"/>
                    </a:ext>
                  </a:extLst>
                </a:gridCol>
                <a:gridCol w="689978">
                  <a:extLst>
                    <a:ext uri="{9D8B030D-6E8A-4147-A177-3AD203B41FA5}">
                      <a16:colId xmlns:a16="http://schemas.microsoft.com/office/drawing/2014/main" val="2799585059"/>
                    </a:ext>
                  </a:extLst>
                </a:gridCol>
                <a:gridCol w="690361">
                  <a:extLst>
                    <a:ext uri="{9D8B030D-6E8A-4147-A177-3AD203B41FA5}">
                      <a16:colId xmlns:a16="http://schemas.microsoft.com/office/drawing/2014/main" val="1665186093"/>
                    </a:ext>
                  </a:extLst>
                </a:gridCol>
              </a:tblGrid>
              <a:tr h="82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C.D’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732012"/>
                  </a:ext>
                </a:extLst>
              </a:tr>
              <a:tr h="82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060340"/>
                  </a:ext>
                </a:extLst>
              </a:tr>
              <a:tr h="82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837376"/>
                  </a:ext>
                </a:extLst>
              </a:tr>
              <a:tr h="82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798861"/>
                  </a:ext>
                </a:extLst>
              </a:tr>
              <a:tr h="82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974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7888AD-4B9B-4961-BC69-8EC08117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21700"/>
              </p:ext>
            </p:extLst>
          </p:nvPr>
        </p:nvGraphicFramePr>
        <p:xfrm>
          <a:off x="6199933" y="2732752"/>
          <a:ext cx="3716432" cy="1571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204">
                  <a:extLst>
                    <a:ext uri="{9D8B030D-6E8A-4147-A177-3AD203B41FA5}">
                      <a16:colId xmlns:a16="http://schemas.microsoft.com/office/drawing/2014/main" val="2980179094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839940807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3637012699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1803688677"/>
                    </a:ext>
                  </a:extLst>
                </a:gridCol>
                <a:gridCol w="743616">
                  <a:extLst>
                    <a:ext uri="{9D8B030D-6E8A-4147-A177-3AD203B41FA5}">
                      <a16:colId xmlns:a16="http://schemas.microsoft.com/office/drawing/2014/main" val="2433375071"/>
                    </a:ext>
                  </a:extLst>
                </a:gridCol>
              </a:tblGrid>
              <a:tr h="314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C’.D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C.D’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257817"/>
                  </a:ext>
                </a:extLst>
              </a:tr>
              <a:tr h="314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047677"/>
                  </a:ext>
                </a:extLst>
              </a:tr>
              <a:tr h="314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A’.B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862210"/>
                  </a:ext>
                </a:extLst>
              </a:tr>
              <a:tr h="314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814957"/>
                  </a:ext>
                </a:extLst>
              </a:tr>
              <a:tr h="314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A.B’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9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770</Words>
  <Application>Microsoft Office PowerPoint</Application>
  <PresentationFormat>Widescreen</PresentationFormat>
  <Paragraphs>394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 Boardroom</vt:lpstr>
      <vt:lpstr>         ELEMENTS OF COMPUTING SYSTEMS-1  TOPIC: Representing numbers from 0-15 using two seven segment display decoders </vt:lpstr>
      <vt:lpstr>INTRODUCTION:</vt:lpstr>
      <vt:lpstr>How we did it ?</vt:lpstr>
      <vt:lpstr>TRUTH TABLE:-</vt:lpstr>
      <vt:lpstr>PowerPoint Presentation</vt:lpstr>
      <vt:lpstr>K-Map</vt:lpstr>
      <vt:lpstr>PowerPoint Presentation</vt:lpstr>
      <vt:lpstr>PowerPoint Presentation</vt:lpstr>
      <vt:lpstr>PowerPoint Presentation</vt:lpstr>
      <vt:lpstr>BOOLEAN EXPRESSIONS:</vt:lpstr>
      <vt:lpstr>CIRCUIT DIAGRAMS:</vt:lpstr>
      <vt:lpstr>PIN DIAGRAMS:</vt:lpstr>
      <vt:lpstr>PowerPoint Presentation</vt:lpstr>
      <vt:lpstr>THANK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COMPUTING SYSTEMS-1  TOPIC: Representing numbers from 0-15 using two seven segment display decoders</dc:title>
  <dc:creator>adithyan sukumar</dc:creator>
  <cp:lastModifiedBy>Abijith Pradeep</cp:lastModifiedBy>
  <cp:revision>20</cp:revision>
  <dcterms:created xsi:type="dcterms:W3CDTF">2019-11-13T14:59:04Z</dcterms:created>
  <dcterms:modified xsi:type="dcterms:W3CDTF">2019-11-18T05:38:34Z</dcterms:modified>
</cp:coreProperties>
</file>