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59" r:id="rId6"/>
    <p:sldId id="2474" r:id="rId7"/>
    <p:sldId id="2451" r:id="rId8"/>
    <p:sldId id="2468" r:id="rId9"/>
    <p:sldId id="2471" r:id="rId10"/>
    <p:sldId id="2472" r:id="rId11"/>
    <p:sldId id="2475" r:id="rId12"/>
    <p:sldId id="2476" r:id="rId13"/>
    <p:sldId id="2470" r:id="rId14"/>
    <p:sldId id="2473" r:id="rId15"/>
    <p:sldId id="2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varScale="1">
        <p:scale>
          <a:sx n="80" d="100"/>
          <a:sy n="80" d="100"/>
        </p:scale>
        <p:origin x="749" y="67"/>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10/3/2023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63762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7" y="1774690"/>
            <a:ext cx="11490325" cy="2218959"/>
          </a:xfrm>
        </p:spPr>
        <p:txBody>
          <a:bodyPr/>
          <a:lstStyle/>
          <a:p>
            <a:r>
              <a:rPr lang="en-IN" sz="4400" b="1" dirty="0"/>
              <a:t>ResNet-50 </a:t>
            </a:r>
            <a:br>
              <a:rPr lang="en-IN" b="1" dirty="0"/>
            </a:br>
            <a:r>
              <a:rPr lang="en-IN" b="1" dirty="0"/>
              <a:t>Convolutional Neural Network Model</a:t>
            </a:r>
            <a:endParaRPr lang="en-US" b="1"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6903243" y="5922140"/>
            <a:ext cx="5167313" cy="848311"/>
          </a:xfrm>
        </p:spPr>
        <p:txBody>
          <a:bodyPr/>
          <a:lstStyle/>
          <a:p>
            <a:r>
              <a:rPr lang="en-US" dirty="0"/>
              <a:t>AMAL THILAKAN</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23993-F5C6-4600-A7DF-AF066D089EAA}"/>
              </a:ext>
            </a:extLst>
          </p:cNvPr>
          <p:cNvSpPr/>
          <p:nvPr/>
        </p:nvSpPr>
        <p:spPr>
          <a:xfrm>
            <a:off x="1" y="0"/>
            <a:ext cx="5962650" cy="683342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BB2D8A56-AFAD-6528-065B-20DE7C1CC278}"/>
              </a:ext>
            </a:extLst>
          </p:cNvPr>
          <p:cNvSpPr>
            <a:spLocks noGrp="1"/>
          </p:cNvSpPr>
          <p:nvPr>
            <p:ph type="title"/>
          </p:nvPr>
        </p:nvSpPr>
        <p:spPr>
          <a:xfrm>
            <a:off x="490244" y="2107717"/>
            <a:ext cx="5186655" cy="1959458"/>
          </a:xfrm>
        </p:spPr>
        <p:txBody>
          <a:bodyPr/>
          <a:lstStyle/>
          <a:p>
            <a:r>
              <a:rPr lang="en-US" b="1" dirty="0">
                <a:solidFill>
                  <a:schemeClr val="bg1"/>
                </a:solidFill>
              </a:rPr>
              <a:t>RESNET ARCHITECTURE</a:t>
            </a:r>
          </a:p>
        </p:txBody>
      </p:sp>
      <p:sp>
        <p:nvSpPr>
          <p:cNvPr id="3" name="Slide Number Placeholder 2">
            <a:extLst>
              <a:ext uri="{FF2B5EF4-FFF2-40B4-BE49-F238E27FC236}">
                <a16:creationId xmlns:a16="http://schemas.microsoft.com/office/drawing/2014/main" id="{D8316ACF-917D-92A2-1A5F-AD49B42A869E}"/>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10</a:t>
            </a:fld>
            <a:endParaRPr lang="en-US" dirty="0"/>
          </a:p>
        </p:txBody>
      </p:sp>
      <p:pic>
        <p:nvPicPr>
          <p:cNvPr id="7" name="Content Placeholder 6">
            <a:extLst>
              <a:ext uri="{FF2B5EF4-FFF2-40B4-BE49-F238E27FC236}">
                <a16:creationId xmlns:a16="http://schemas.microsoft.com/office/drawing/2014/main" id="{1C26CDE3-3CD3-4E83-9158-2546FC29F0FE}"/>
              </a:ext>
            </a:extLst>
          </p:cNvPr>
          <p:cNvPicPr>
            <a:picLocks noGrp="1" noChangeAspect="1"/>
          </p:cNvPicPr>
          <p:nvPr>
            <p:ph sz="quarter" idx="12"/>
          </p:nvPr>
        </p:nvPicPr>
        <p:blipFill>
          <a:blip r:embed="rId3"/>
          <a:stretch>
            <a:fillRect/>
          </a:stretch>
        </p:blipFill>
        <p:spPr>
          <a:xfrm>
            <a:off x="7405391" y="0"/>
            <a:ext cx="3662659" cy="6858000"/>
          </a:xfrm>
        </p:spPr>
      </p:pic>
    </p:spTree>
    <p:extLst>
      <p:ext uri="{BB962C8B-B14F-4D97-AF65-F5344CB8AC3E}">
        <p14:creationId xmlns:p14="http://schemas.microsoft.com/office/powerpoint/2010/main" val="392700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3283A-E375-4220-8BA4-B75202169AD3}"/>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2">
            <a:extLst>
              <a:ext uri="{FF2B5EF4-FFF2-40B4-BE49-F238E27FC236}">
                <a16:creationId xmlns:a16="http://schemas.microsoft.com/office/drawing/2014/main" id="{770C63D7-92C2-4944-92BD-59E007059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4572"/>
            <a:ext cx="10744200"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8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588194" y="2676525"/>
            <a:ext cx="11015612" cy="1083035"/>
          </a:xfrm>
        </p:spPr>
        <p:txBody>
          <a:bodyPr>
            <a:normAutofit/>
          </a:bodyPr>
          <a:lstStyle/>
          <a:p>
            <a:r>
              <a:rPr lang="en-US" dirty="0"/>
              <a:t>THANK</a:t>
            </a:r>
            <a:r>
              <a:rPr lang="en-US" b="1" dirty="0"/>
              <a:t> </a:t>
            </a:r>
            <a:r>
              <a:rPr lang="en-US" dirty="0"/>
              <a:t>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4572"/>
            <a:ext cx="5897217" cy="1471703"/>
          </a:xfrm>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61" r="23661"/>
          <a:stretch/>
        </p:blipFill>
        <p:spPr>
          <a:xfrm>
            <a:off x="0" y="0"/>
            <a:ext cx="5416550" cy="6858000"/>
          </a:xfrm>
          <a:noFill/>
        </p:spPr>
      </p:pic>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6096000" y="2782674"/>
            <a:ext cx="5453269" cy="2693678"/>
          </a:xfrm>
        </p:spPr>
        <p:txBody>
          <a:bodyPr/>
          <a:lstStyle/>
          <a:p>
            <a:r>
              <a:rPr lang="en-IN" sz="2000" dirty="0"/>
              <a:t>The </a:t>
            </a:r>
            <a:r>
              <a:rPr lang="en-IN" sz="2000" dirty="0" err="1"/>
              <a:t>ResNet</a:t>
            </a:r>
            <a:r>
              <a:rPr lang="en-IN" sz="2000" dirty="0"/>
              <a:t> architecture is considered to be among the most popular Convolutional Neural Network architectures around.</a:t>
            </a:r>
          </a:p>
          <a:p>
            <a:r>
              <a:rPr lang="en-IN" sz="2000" dirty="0"/>
              <a:t>Introduced by Microsoft Research in 2015, </a:t>
            </a:r>
          </a:p>
          <a:p>
            <a:r>
              <a:rPr lang="en-IN" sz="2000" dirty="0"/>
              <a:t>Residual Networks (</a:t>
            </a:r>
            <a:r>
              <a:rPr lang="en-IN" sz="2000" dirty="0" err="1"/>
              <a:t>ResNet</a:t>
            </a:r>
            <a:r>
              <a:rPr lang="en-IN" sz="2000" dirty="0"/>
              <a:t> in short) broke several records when it was first introduced in this paper by He. et. al.</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17C997-4D92-4561-B125-11E183669B95}"/>
              </a:ext>
            </a:extLst>
          </p:cNvPr>
          <p:cNvSpPr>
            <a:spLocks noGrp="1"/>
          </p:cNvSpPr>
          <p:nvPr>
            <p:ph type="body" sz="quarter" idx="17"/>
          </p:nvPr>
        </p:nvSpPr>
        <p:spPr>
          <a:xfrm>
            <a:off x="5898874" y="1108117"/>
            <a:ext cx="5872369" cy="3932451"/>
          </a:xfrm>
        </p:spPr>
        <p:txBody>
          <a:bodyPr/>
          <a:lstStyle/>
          <a:p>
            <a:r>
              <a:rPr lang="en-US" sz="2000" b="0" i="0" dirty="0">
                <a:effectLst/>
                <a:latin typeface="-apple-system"/>
              </a:rPr>
              <a:t>A Residual Neural Network is a deep learning model in which the weight layers learn residual functions with reference to the layer inputs. </a:t>
            </a:r>
          </a:p>
          <a:p>
            <a:r>
              <a:rPr lang="en-US" sz="2000" b="0" i="0" dirty="0">
                <a:effectLst/>
                <a:latin typeface="-apple-system"/>
              </a:rPr>
              <a:t>A Residual Network is a network with skip connections that perform identity mappings, merged with the layer outputs by addition. </a:t>
            </a:r>
          </a:p>
          <a:p>
            <a:r>
              <a:rPr lang="en-US" sz="2000" b="0" i="0" dirty="0">
                <a:effectLst/>
                <a:latin typeface="-apple-system"/>
              </a:rPr>
              <a:t>It behaves like a Highway Network whose gates are opened through strongly positive bias weights. This enables deep learning models with tens or hundreds of layers to train easily and approach better accuracy when going deeper. </a:t>
            </a:r>
            <a:endParaRPr lang="en-IN" sz="2000" dirty="0"/>
          </a:p>
        </p:txBody>
      </p:sp>
      <p:sp>
        <p:nvSpPr>
          <p:cNvPr id="6" name="Slide Number Placeholder 5">
            <a:extLst>
              <a:ext uri="{FF2B5EF4-FFF2-40B4-BE49-F238E27FC236}">
                <a16:creationId xmlns:a16="http://schemas.microsoft.com/office/drawing/2014/main" id="{47663C6F-A3BC-4D7F-B9DC-DBB946681297}"/>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2052" name="Picture 4" descr="digital technology background - black and white technology stock illustrations">
            <a:extLst>
              <a:ext uri="{FF2B5EF4-FFF2-40B4-BE49-F238E27FC236}">
                <a16:creationId xmlns:a16="http://schemas.microsoft.com/office/drawing/2014/main" id="{42253D4B-E575-48AF-8B80-1DA84D8F9DEB}"/>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0509" r="10509"/>
          <a:stretch>
            <a:fillRect/>
          </a:stretch>
        </p:blipFill>
        <p:spPr bwMode="auto">
          <a:xfrm>
            <a:off x="-1" y="-1"/>
            <a:ext cx="5437239" cy="688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79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638800" y="2034648"/>
            <a:ext cx="5708650" cy="2788704"/>
          </a:xfrm>
        </p:spPr>
        <p:txBody>
          <a:bodyPr>
            <a:noAutofit/>
          </a:bodyPr>
          <a:lstStyle/>
          <a:p>
            <a:r>
              <a:rPr lang="en-US" sz="2800" b="1" dirty="0"/>
              <a:t>Why </a:t>
            </a:r>
            <a:r>
              <a:rPr lang="en-US" sz="2800" b="1" dirty="0" err="1"/>
              <a:t>ResNet</a:t>
            </a:r>
            <a:r>
              <a:rPr lang="en-US" sz="2800" b="1" dirty="0"/>
              <a:t>?</a:t>
            </a:r>
            <a:br>
              <a:rPr lang="en-US" sz="2800" b="1" dirty="0"/>
            </a:br>
            <a:br>
              <a:rPr lang="en-US" sz="2800" b="1" dirty="0"/>
            </a:br>
            <a:r>
              <a:rPr lang="en-US" sz="2800" b="1" dirty="0"/>
              <a:t>The requirement for a model like </a:t>
            </a:r>
            <a:r>
              <a:rPr lang="en-US" sz="2800" b="1" dirty="0" err="1"/>
              <a:t>ResNet</a:t>
            </a:r>
            <a:r>
              <a:rPr lang="en-US" sz="2800" b="1" dirty="0"/>
              <a:t> arose due to a number of pitfalls in modern networks at the time.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411" r="20411"/>
          <a:stretch/>
        </p:blipFill>
        <p:spPr>
          <a:xfrm>
            <a:off x="0" y="0"/>
            <a:ext cx="6096000" cy="6867922"/>
          </a:xfr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5</a:t>
            </a:fld>
            <a:endParaRPr lang="en-US" dirty="0"/>
          </a:p>
        </p:txBody>
      </p:sp>
      <p:sp>
        <p:nvSpPr>
          <p:cNvPr id="10" name="TextBox 9">
            <a:extLst>
              <a:ext uri="{FF2B5EF4-FFF2-40B4-BE49-F238E27FC236}">
                <a16:creationId xmlns:a16="http://schemas.microsoft.com/office/drawing/2014/main" id="{F0CEA062-5207-4C04-A2AF-45F6038A15C0}"/>
              </a:ext>
            </a:extLst>
          </p:cNvPr>
          <p:cNvSpPr txBox="1"/>
          <p:nvPr/>
        </p:nvSpPr>
        <p:spPr>
          <a:xfrm>
            <a:off x="866775" y="1257299"/>
            <a:ext cx="10458449" cy="4010025"/>
          </a:xfrm>
          <a:prstGeom prst="rect">
            <a:avLst/>
          </a:prstGeom>
          <a:noFill/>
        </p:spPr>
        <p:txBody>
          <a:bodyPr wrap="square">
            <a:spAutoFit/>
          </a:bodyPr>
          <a:lstStyle/>
          <a:p>
            <a:pPr marL="514350" indent="-514350">
              <a:buAutoNum type="arabicPeriod"/>
            </a:pPr>
            <a:r>
              <a:rPr lang="en-IN" sz="2800" b="1" dirty="0"/>
              <a:t>Difficulty in training deep neural networks</a:t>
            </a:r>
            <a:r>
              <a:rPr lang="en-IN" sz="2800" dirty="0"/>
              <a:t>:</a:t>
            </a:r>
          </a:p>
          <a:p>
            <a:endParaRPr lang="en-IN" sz="2800" dirty="0"/>
          </a:p>
          <a:p>
            <a:r>
              <a:rPr lang="en-IN" sz="2400" dirty="0"/>
              <a:t>As the number of layers in a model increases,</a:t>
            </a:r>
          </a:p>
          <a:p>
            <a:r>
              <a:rPr lang="en-IN" sz="2400" dirty="0"/>
              <a:t> the number of parameters in the model increases exponentially.</a:t>
            </a:r>
          </a:p>
          <a:p>
            <a:r>
              <a:rPr lang="en-IN" sz="2400" dirty="0"/>
              <a:t> For each Convolutional layer, To put it into context,</a:t>
            </a:r>
          </a:p>
          <a:p>
            <a:r>
              <a:rPr lang="en-IN" sz="2400" dirty="0"/>
              <a:t> a simple 7x7 kernel Convolution layer from 3 channels to 32 channels adds 4736 parameters.</a:t>
            </a:r>
          </a:p>
          <a:p>
            <a:r>
              <a:rPr lang="en-IN" sz="2400" dirty="0"/>
              <a:t> An increase in the number of layers in the interest of experimentation leads</a:t>
            </a:r>
          </a:p>
          <a:p>
            <a:r>
              <a:rPr lang="en-IN" sz="2400" dirty="0"/>
              <a:t> to an equal increase in complexity for training the model. </a:t>
            </a:r>
          </a:p>
          <a:p>
            <a:r>
              <a:rPr lang="en-IN" sz="2400" dirty="0"/>
              <a:t>Training then requires greater computational power and memory.</a:t>
            </a:r>
            <a:endParaRPr lang="en-IN" sz="2800" dirty="0"/>
          </a:p>
        </p:txBody>
      </p:sp>
    </p:spTree>
    <p:extLst>
      <p:ext uri="{BB962C8B-B14F-4D97-AF65-F5344CB8AC3E}">
        <p14:creationId xmlns:p14="http://schemas.microsoft.com/office/powerpoint/2010/main" val="173679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2AC309-17F3-43BB-9B3E-50A931F9B92E}"/>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6" name="TextBox 5">
            <a:extLst>
              <a:ext uri="{FF2B5EF4-FFF2-40B4-BE49-F238E27FC236}">
                <a16:creationId xmlns:a16="http://schemas.microsoft.com/office/drawing/2014/main" id="{9F3F0A7F-C2A3-4D11-8848-A5B8519D0AA1}"/>
              </a:ext>
            </a:extLst>
          </p:cNvPr>
          <p:cNvSpPr txBox="1"/>
          <p:nvPr/>
        </p:nvSpPr>
        <p:spPr>
          <a:xfrm>
            <a:off x="847725" y="1133475"/>
            <a:ext cx="10220326" cy="3785652"/>
          </a:xfrm>
          <a:prstGeom prst="rect">
            <a:avLst/>
          </a:prstGeom>
          <a:noFill/>
        </p:spPr>
        <p:txBody>
          <a:bodyPr wrap="square">
            <a:spAutoFit/>
          </a:bodyPr>
          <a:lstStyle/>
          <a:p>
            <a:r>
              <a:rPr lang="en-IN" sz="2400" b="1" dirty="0"/>
              <a:t>2. More expressive, less different:</a:t>
            </a:r>
          </a:p>
          <a:p>
            <a:endParaRPr lang="en-IN" sz="2400" dirty="0"/>
          </a:p>
          <a:p>
            <a:r>
              <a:rPr lang="en-IN" sz="2400" dirty="0"/>
              <a:t>A neural network is often considered to be a function approximator.</a:t>
            </a:r>
          </a:p>
          <a:p>
            <a:r>
              <a:rPr lang="en-IN" sz="2400" dirty="0"/>
              <a:t> It has the ability to model functions given input, target and a comparison between the</a:t>
            </a:r>
          </a:p>
          <a:p>
            <a:r>
              <a:rPr lang="en-IN" sz="2400" dirty="0"/>
              <a:t> function output and target. Adding multiple layers into a network</a:t>
            </a:r>
          </a:p>
          <a:p>
            <a:r>
              <a:rPr lang="en-IN" sz="2400" dirty="0"/>
              <a:t> makes it more capable to model complex functions. But results published in the paper </a:t>
            </a:r>
          </a:p>
          <a:p>
            <a:r>
              <a:rPr lang="en-IN" sz="2400" dirty="0"/>
              <a:t>stated that a 18-layer plain neural network performs considerably better than a 34-layer plain neural network</a:t>
            </a:r>
          </a:p>
        </p:txBody>
      </p:sp>
    </p:spTree>
    <p:extLst>
      <p:ext uri="{BB962C8B-B14F-4D97-AF65-F5344CB8AC3E}">
        <p14:creationId xmlns:p14="http://schemas.microsoft.com/office/powerpoint/2010/main" val="61176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3BFA2C-19D1-4A17-9633-3A1F55C3AB40}"/>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6" name="TextBox 5">
            <a:extLst>
              <a:ext uri="{FF2B5EF4-FFF2-40B4-BE49-F238E27FC236}">
                <a16:creationId xmlns:a16="http://schemas.microsoft.com/office/drawing/2014/main" id="{496E4320-74B3-42E8-83BA-312B1CE625A1}"/>
              </a:ext>
            </a:extLst>
          </p:cNvPr>
          <p:cNvSpPr txBox="1"/>
          <p:nvPr/>
        </p:nvSpPr>
        <p:spPr>
          <a:xfrm>
            <a:off x="990600" y="1352550"/>
            <a:ext cx="9782175" cy="3785652"/>
          </a:xfrm>
          <a:prstGeom prst="rect">
            <a:avLst/>
          </a:prstGeom>
          <a:noFill/>
        </p:spPr>
        <p:txBody>
          <a:bodyPr wrap="square">
            <a:spAutoFit/>
          </a:bodyPr>
          <a:lstStyle/>
          <a:p>
            <a:r>
              <a:rPr lang="en-IN" sz="2400" b="1" dirty="0"/>
              <a:t>3. Vanishing/Exploding Gradient:</a:t>
            </a:r>
          </a:p>
          <a:p>
            <a:endParaRPr lang="en-IN" sz="2400" dirty="0"/>
          </a:p>
          <a:p>
            <a:r>
              <a:rPr lang="en-IN" sz="2400" dirty="0"/>
              <a:t>This is one of the most common problems plaguing the training of larger/deep neural networks</a:t>
            </a:r>
          </a:p>
          <a:p>
            <a:r>
              <a:rPr lang="en-IN" sz="2400" dirty="0"/>
              <a:t> and is a result of oversight in terms of numerical stability of the network’s parameters.</a:t>
            </a:r>
          </a:p>
          <a:p>
            <a:r>
              <a:rPr lang="en-IN" sz="2400" dirty="0"/>
              <a:t> During back-propagation, as we keep moving from the deep to the shallow layers, </a:t>
            </a:r>
          </a:p>
          <a:p>
            <a:r>
              <a:rPr lang="en-IN" sz="2400" dirty="0"/>
              <a:t>the chain rule of differentiation makes us multiply the gradients. Often, these gradients are small</a:t>
            </a:r>
          </a:p>
        </p:txBody>
      </p:sp>
    </p:spTree>
    <p:extLst>
      <p:ext uri="{BB962C8B-B14F-4D97-AF65-F5344CB8AC3E}">
        <p14:creationId xmlns:p14="http://schemas.microsoft.com/office/powerpoint/2010/main" val="192332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D25B34-B6EF-4DEC-B42C-48B663EDC235}"/>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6" name="TextBox 5">
            <a:extLst>
              <a:ext uri="{FF2B5EF4-FFF2-40B4-BE49-F238E27FC236}">
                <a16:creationId xmlns:a16="http://schemas.microsoft.com/office/drawing/2014/main" id="{0757C6A1-F2CD-4974-A5E9-FF4F785B535A}"/>
              </a:ext>
            </a:extLst>
          </p:cNvPr>
          <p:cNvSpPr txBox="1"/>
          <p:nvPr/>
        </p:nvSpPr>
        <p:spPr>
          <a:xfrm>
            <a:off x="38100" y="1225540"/>
            <a:ext cx="6520796" cy="3785652"/>
          </a:xfrm>
          <a:prstGeom prst="rect">
            <a:avLst/>
          </a:prstGeom>
          <a:noFill/>
        </p:spPr>
        <p:txBody>
          <a:bodyPr wrap="square">
            <a:spAutoFit/>
          </a:bodyPr>
          <a:lstStyle/>
          <a:p>
            <a:r>
              <a:rPr lang="en-US" sz="2400" b="0" i="0" dirty="0">
                <a:effectLst/>
                <a:latin typeface="-apple-system"/>
              </a:rPr>
              <a:t>Residual Network: In order to solve the problem of the vanishing/exploding gradient, this architecture introduced the concept called Residual Blocks. </a:t>
            </a:r>
          </a:p>
          <a:p>
            <a:r>
              <a:rPr lang="en-US" sz="2400" b="0" i="0" dirty="0">
                <a:effectLst/>
                <a:latin typeface="-apple-system"/>
              </a:rPr>
              <a:t>In this network, we use a technique called skip connections. The skip connection connects activations of a layer to further layers by skipping some layers in between. This forms a residual block.</a:t>
            </a:r>
          </a:p>
          <a:p>
            <a:r>
              <a:rPr lang="en-US" sz="2400" b="0" i="0" dirty="0" err="1">
                <a:effectLst/>
                <a:latin typeface="-apple-system"/>
              </a:rPr>
              <a:t>Resnets</a:t>
            </a:r>
            <a:r>
              <a:rPr lang="en-US" sz="2400" b="0" i="0" dirty="0">
                <a:effectLst/>
                <a:latin typeface="-apple-system"/>
              </a:rPr>
              <a:t> are made by stacking these residual blocks together. </a:t>
            </a:r>
            <a:endParaRPr lang="en-IN" sz="2400" dirty="0"/>
          </a:p>
        </p:txBody>
      </p:sp>
      <p:pic>
        <p:nvPicPr>
          <p:cNvPr id="4098" name="Picture 2" descr="Free photo black and white bokeh particles">
            <a:extLst>
              <a:ext uri="{FF2B5EF4-FFF2-40B4-BE49-F238E27FC236}">
                <a16:creationId xmlns:a16="http://schemas.microsoft.com/office/drawing/2014/main" id="{4603F39B-3DD8-4465-8A27-B57ADE18D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896" y="0"/>
            <a:ext cx="5829301" cy="683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0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09E7E2-0350-4F01-BC86-AC36568FD8E8}"/>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6" name="TextBox 5">
            <a:extLst>
              <a:ext uri="{FF2B5EF4-FFF2-40B4-BE49-F238E27FC236}">
                <a16:creationId xmlns:a16="http://schemas.microsoft.com/office/drawing/2014/main" id="{C96B4288-3CB7-4FC2-AB94-E70E6F7888E2}"/>
              </a:ext>
            </a:extLst>
          </p:cNvPr>
          <p:cNvSpPr txBox="1"/>
          <p:nvPr/>
        </p:nvSpPr>
        <p:spPr>
          <a:xfrm>
            <a:off x="5019675" y="295275"/>
            <a:ext cx="6657975" cy="6463308"/>
          </a:xfrm>
          <a:prstGeom prst="rect">
            <a:avLst/>
          </a:prstGeom>
          <a:noFill/>
        </p:spPr>
        <p:txBody>
          <a:bodyPr wrap="square">
            <a:spAutoFit/>
          </a:bodyPr>
          <a:lstStyle/>
          <a:p>
            <a:pPr algn="l"/>
            <a:r>
              <a:rPr lang="en-US" sz="2000" b="1" dirty="0">
                <a:latin typeface="-apple-system"/>
              </a:rPr>
              <a:t>What is ResNet-50 Model ?</a:t>
            </a:r>
            <a:endParaRPr lang="en-US" sz="2000" b="1" i="0" strike="noStrike" dirty="0">
              <a:effectLst/>
              <a:latin typeface="-apple-system"/>
            </a:endParaRPr>
          </a:p>
          <a:p>
            <a:pPr algn="l"/>
            <a:endParaRPr lang="en-US" b="1" dirty="0">
              <a:solidFill>
                <a:srgbClr val="E6EDF3"/>
              </a:solidFill>
              <a:latin typeface="-apple-system"/>
            </a:endParaRPr>
          </a:p>
          <a:p>
            <a:pPr algn="l"/>
            <a:endParaRPr lang="en-US" b="1" i="0" dirty="0">
              <a:solidFill>
                <a:srgbClr val="E6EDF3"/>
              </a:solidFill>
              <a:effectLst/>
              <a:latin typeface="-apple-system"/>
            </a:endParaRPr>
          </a:p>
          <a:p>
            <a:pPr algn="l"/>
            <a:r>
              <a:rPr lang="en-US" sz="2400" b="0" i="0" dirty="0" err="1">
                <a:effectLst/>
                <a:latin typeface="-apple-system"/>
              </a:rPr>
              <a:t>ResNet</a:t>
            </a:r>
            <a:r>
              <a:rPr lang="en-US" sz="2400" b="0" i="0" dirty="0">
                <a:effectLst/>
                <a:latin typeface="-apple-system"/>
              </a:rPr>
              <a:t> stands for Residual Network and is a specific type of convolutional neural network (CNN) introduced in the 2015 paper "Deep Residual Learning for Image Recognition" by He </a:t>
            </a:r>
            <a:r>
              <a:rPr lang="en-US" sz="2400" b="0" i="0" dirty="0" err="1">
                <a:effectLst/>
                <a:latin typeface="-apple-system"/>
              </a:rPr>
              <a:t>Kaiming</a:t>
            </a:r>
            <a:r>
              <a:rPr lang="en-US" sz="2400" b="0" i="0" dirty="0">
                <a:effectLst/>
                <a:latin typeface="-apple-system"/>
              </a:rPr>
              <a:t>, Zhang </a:t>
            </a:r>
            <a:r>
              <a:rPr lang="en-US" sz="2400" b="0" i="0" dirty="0" err="1">
                <a:effectLst/>
                <a:latin typeface="-apple-system"/>
              </a:rPr>
              <a:t>Xiangyu</a:t>
            </a:r>
            <a:r>
              <a:rPr lang="en-US" sz="2400" b="0" i="0" dirty="0">
                <a:effectLst/>
                <a:latin typeface="-apple-system"/>
              </a:rPr>
              <a:t>, Ren </a:t>
            </a:r>
            <a:r>
              <a:rPr lang="en-US" sz="2400" b="0" i="0" dirty="0" err="1">
                <a:effectLst/>
                <a:latin typeface="-apple-system"/>
              </a:rPr>
              <a:t>Shaoqing</a:t>
            </a:r>
            <a:r>
              <a:rPr lang="en-US" sz="2400" b="0" i="0" dirty="0">
                <a:effectLst/>
                <a:latin typeface="-apple-system"/>
              </a:rPr>
              <a:t>, and Sun Jian.</a:t>
            </a:r>
          </a:p>
          <a:p>
            <a:pPr algn="l"/>
            <a:endParaRPr lang="en-US" sz="2400" dirty="0">
              <a:latin typeface="-apple-system"/>
            </a:endParaRPr>
          </a:p>
          <a:p>
            <a:pPr algn="l"/>
            <a:r>
              <a:rPr lang="en-US" sz="2400" b="0" i="0" dirty="0">
                <a:effectLst/>
                <a:latin typeface="-apple-system"/>
              </a:rPr>
              <a:t>CNNs are commonly used to power computer vision applications. </a:t>
            </a:r>
          </a:p>
          <a:p>
            <a:pPr algn="l"/>
            <a:endParaRPr lang="en-US" sz="2400" dirty="0">
              <a:latin typeface="-apple-system"/>
            </a:endParaRPr>
          </a:p>
          <a:p>
            <a:pPr algn="l"/>
            <a:r>
              <a:rPr lang="en-US" sz="2400" b="0" i="0" dirty="0">
                <a:effectLst/>
                <a:latin typeface="-apple-system"/>
              </a:rPr>
              <a:t>ResNet-50 is a 50-layer convolutional neural network (48 convolutional layers, one </a:t>
            </a:r>
            <a:r>
              <a:rPr lang="en-US" sz="2400" b="0" i="0" dirty="0" err="1">
                <a:effectLst/>
                <a:latin typeface="-apple-system"/>
              </a:rPr>
              <a:t>MaxPool</a:t>
            </a:r>
            <a:r>
              <a:rPr lang="en-US" sz="2400" b="0" i="0" dirty="0">
                <a:effectLst/>
                <a:latin typeface="-apple-system"/>
              </a:rPr>
              <a:t> layer, and one average pool layer). Residual neural networks are a type of artificial neural network (ANN) that forms networks by stacking residual blocks.</a:t>
            </a:r>
          </a:p>
        </p:txBody>
      </p:sp>
      <p:pic>
        <p:nvPicPr>
          <p:cNvPr id="5122" name="Picture 2" descr="white and black wallpaper">
            <a:extLst>
              <a:ext uri="{FF2B5EF4-FFF2-40B4-BE49-F238E27FC236}">
                <a16:creationId xmlns:a16="http://schemas.microsoft.com/office/drawing/2014/main" id="{31BDA96E-742E-4173-8816-BA8E2FA4A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76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01232"/>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3.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TotalTime>
  <Words>607</Words>
  <Application>Microsoft Office PowerPoint</Application>
  <PresentationFormat>Widescreen</PresentationFormat>
  <Paragraphs>60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Wingdings</vt:lpstr>
      <vt:lpstr>Custom</vt:lpstr>
      <vt:lpstr>ResNet-50  Convolutional Neural Network Model</vt:lpstr>
      <vt:lpstr>INTRODUCTION</vt:lpstr>
      <vt:lpstr>PowerPoint Presentation</vt:lpstr>
      <vt:lpstr>Why ResNet?  The requirement for a model like ResNet arose due to a number of pitfalls in modern networks at the time.</vt:lpstr>
      <vt:lpstr>PowerPoint Presentation</vt:lpstr>
      <vt:lpstr>PowerPoint Presentation</vt:lpstr>
      <vt:lpstr>PowerPoint Presentation</vt:lpstr>
      <vt:lpstr>PowerPoint Presentation</vt:lpstr>
      <vt:lpstr>PowerPoint Presentation</vt:lpstr>
      <vt:lpstr>RESNET ARCHITECTURE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Amal Thilakan</dc:creator>
  <cp:lastModifiedBy>Amal Thilakan</cp:lastModifiedBy>
  <cp:revision>6</cp:revision>
  <dcterms:created xsi:type="dcterms:W3CDTF">2023-09-14T19:54:33Z</dcterms:created>
  <dcterms:modified xsi:type="dcterms:W3CDTF">2023-10-03T17:22:48Z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