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76" r:id="rId11"/>
    <p:sldId id="269" r:id="rId12"/>
    <p:sldId id="265" r:id="rId13"/>
    <p:sldId id="266" r:id="rId14"/>
    <p:sldId id="267" r:id="rId15"/>
    <p:sldId id="268" r:id="rId16"/>
    <p:sldId id="272" r:id="rId17"/>
    <p:sldId id="271" r:id="rId18"/>
    <p:sldId id="270" r:id="rId19"/>
    <p:sldId id="273" r:id="rId20"/>
    <p:sldId id="274" r:id="rId21"/>
    <p:sldId id="277" r:id="rId22"/>
    <p:sldId id="278"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BB3CC6-B087-42BF-A11F-AFA12ECB9906}" type="datetimeFigureOut">
              <a:rPr lang="en-IN" smtClean="0"/>
              <a:t>18-11-2019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88D8BA-05EB-40D9-BB81-354C09DFB39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4291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BB3CC6-B087-42BF-A11F-AFA12ECB9906}" type="datetimeFigureOut">
              <a:rPr lang="en-IN" smtClean="0"/>
              <a:t>18-11-2019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88D8BA-05EB-40D9-BB81-354C09DFB391}" type="slidenum">
              <a:rPr lang="en-IN" smtClean="0"/>
              <a:t>‹#›</a:t>
            </a:fld>
            <a:endParaRPr lang="en-IN"/>
          </a:p>
        </p:txBody>
      </p:sp>
    </p:spTree>
    <p:extLst>
      <p:ext uri="{BB962C8B-B14F-4D97-AF65-F5344CB8AC3E}">
        <p14:creationId xmlns:p14="http://schemas.microsoft.com/office/powerpoint/2010/main" val="4133192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BB3CC6-B087-42BF-A11F-AFA12ECB9906}" type="datetimeFigureOut">
              <a:rPr lang="en-IN" smtClean="0"/>
              <a:t>18-11-2019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88D8BA-05EB-40D9-BB81-354C09DFB391}" type="slidenum">
              <a:rPr lang="en-IN" smtClean="0"/>
              <a:t>‹#›</a:t>
            </a:fld>
            <a:endParaRPr lang="en-IN"/>
          </a:p>
        </p:txBody>
      </p:sp>
    </p:spTree>
    <p:extLst>
      <p:ext uri="{BB962C8B-B14F-4D97-AF65-F5344CB8AC3E}">
        <p14:creationId xmlns:p14="http://schemas.microsoft.com/office/powerpoint/2010/main" val="3438936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BB3CC6-B087-42BF-A11F-AFA12ECB9906}" type="datetimeFigureOut">
              <a:rPr lang="en-IN" smtClean="0"/>
              <a:t>18-11-2019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88D8BA-05EB-40D9-BB81-354C09DFB391}" type="slidenum">
              <a:rPr lang="en-IN" smtClean="0"/>
              <a:t>‹#›</a:t>
            </a:fld>
            <a:endParaRPr lang="en-IN"/>
          </a:p>
        </p:txBody>
      </p:sp>
    </p:spTree>
    <p:extLst>
      <p:ext uri="{BB962C8B-B14F-4D97-AF65-F5344CB8AC3E}">
        <p14:creationId xmlns:p14="http://schemas.microsoft.com/office/powerpoint/2010/main" val="589252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2BB3CC6-B087-42BF-A11F-AFA12ECB9906}" type="datetimeFigureOut">
              <a:rPr lang="en-IN" smtClean="0"/>
              <a:t>18-11-2019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88D8BA-05EB-40D9-BB81-354C09DFB39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342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BB3CC6-B087-42BF-A11F-AFA12ECB9906}" type="datetimeFigureOut">
              <a:rPr lang="en-IN" smtClean="0"/>
              <a:t>18-11-2019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88D8BA-05EB-40D9-BB81-354C09DFB391}" type="slidenum">
              <a:rPr lang="en-IN" smtClean="0"/>
              <a:t>‹#›</a:t>
            </a:fld>
            <a:endParaRPr lang="en-IN"/>
          </a:p>
        </p:txBody>
      </p:sp>
    </p:spTree>
    <p:extLst>
      <p:ext uri="{BB962C8B-B14F-4D97-AF65-F5344CB8AC3E}">
        <p14:creationId xmlns:p14="http://schemas.microsoft.com/office/powerpoint/2010/main" val="371075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BB3CC6-B087-42BF-A11F-AFA12ECB9906}" type="datetimeFigureOut">
              <a:rPr lang="en-IN" smtClean="0"/>
              <a:t>18-11-2019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88D8BA-05EB-40D9-BB81-354C09DFB391}" type="slidenum">
              <a:rPr lang="en-IN" smtClean="0"/>
              <a:t>‹#›</a:t>
            </a:fld>
            <a:endParaRPr lang="en-IN"/>
          </a:p>
        </p:txBody>
      </p:sp>
    </p:spTree>
    <p:extLst>
      <p:ext uri="{BB962C8B-B14F-4D97-AF65-F5344CB8AC3E}">
        <p14:creationId xmlns:p14="http://schemas.microsoft.com/office/powerpoint/2010/main" val="1879490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BB3CC6-B087-42BF-A11F-AFA12ECB9906}" type="datetimeFigureOut">
              <a:rPr lang="en-IN" smtClean="0"/>
              <a:t>18-11-2019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88D8BA-05EB-40D9-BB81-354C09DFB391}" type="slidenum">
              <a:rPr lang="en-IN" smtClean="0"/>
              <a:t>‹#›</a:t>
            </a:fld>
            <a:endParaRPr lang="en-IN"/>
          </a:p>
        </p:txBody>
      </p:sp>
    </p:spTree>
    <p:extLst>
      <p:ext uri="{BB962C8B-B14F-4D97-AF65-F5344CB8AC3E}">
        <p14:creationId xmlns:p14="http://schemas.microsoft.com/office/powerpoint/2010/main" val="4086272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2BB3CC6-B087-42BF-A11F-AFA12ECB9906}" type="datetimeFigureOut">
              <a:rPr lang="en-IN" smtClean="0"/>
              <a:t>18-11-2019</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D88D8BA-05EB-40D9-BB81-354C09DFB391}" type="slidenum">
              <a:rPr lang="en-IN" smtClean="0"/>
              <a:t>‹#›</a:t>
            </a:fld>
            <a:endParaRPr lang="en-IN"/>
          </a:p>
        </p:txBody>
      </p:sp>
    </p:spTree>
    <p:extLst>
      <p:ext uri="{BB962C8B-B14F-4D97-AF65-F5344CB8AC3E}">
        <p14:creationId xmlns:p14="http://schemas.microsoft.com/office/powerpoint/2010/main" val="1966531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2BB3CC6-B087-42BF-A11F-AFA12ECB9906}" type="datetimeFigureOut">
              <a:rPr lang="en-IN" smtClean="0"/>
              <a:t>18-11-2019</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D88D8BA-05EB-40D9-BB81-354C09DFB391}" type="slidenum">
              <a:rPr lang="en-IN" smtClean="0"/>
              <a:t>‹#›</a:t>
            </a:fld>
            <a:endParaRPr lang="en-IN"/>
          </a:p>
        </p:txBody>
      </p:sp>
    </p:spTree>
    <p:extLst>
      <p:ext uri="{BB962C8B-B14F-4D97-AF65-F5344CB8AC3E}">
        <p14:creationId xmlns:p14="http://schemas.microsoft.com/office/powerpoint/2010/main" val="907801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2BB3CC6-B087-42BF-A11F-AFA12ECB9906}" type="datetimeFigureOut">
              <a:rPr lang="en-IN" smtClean="0"/>
              <a:t>18-11-2019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88D8BA-05EB-40D9-BB81-354C09DFB391}" type="slidenum">
              <a:rPr lang="en-IN" smtClean="0"/>
              <a:t>‹#›</a:t>
            </a:fld>
            <a:endParaRPr lang="en-IN"/>
          </a:p>
        </p:txBody>
      </p:sp>
    </p:spTree>
    <p:extLst>
      <p:ext uri="{BB962C8B-B14F-4D97-AF65-F5344CB8AC3E}">
        <p14:creationId xmlns:p14="http://schemas.microsoft.com/office/powerpoint/2010/main" val="2992502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2BB3CC6-B087-42BF-A11F-AFA12ECB9906}" type="datetimeFigureOut">
              <a:rPr lang="en-IN" smtClean="0"/>
              <a:t>18-11-2019</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D88D8BA-05EB-40D9-BB81-354C09DFB39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5172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mailto:My_email@gmail.com"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7200" dirty="0"/>
              <a:t>Software Engineering </a:t>
            </a:r>
            <a:br>
              <a:rPr lang="en-IN" sz="7200" dirty="0"/>
            </a:br>
            <a:r>
              <a:rPr lang="en-IN" sz="7200" dirty="0"/>
              <a:t>Mini-Project</a:t>
            </a:r>
          </a:p>
        </p:txBody>
      </p:sp>
      <p:sp>
        <p:nvSpPr>
          <p:cNvPr id="3" name="Subtitle 2"/>
          <p:cNvSpPr>
            <a:spLocks noGrp="1"/>
          </p:cNvSpPr>
          <p:nvPr>
            <p:ph type="subTitle" idx="1"/>
          </p:nvPr>
        </p:nvSpPr>
        <p:spPr/>
        <p:txBody>
          <a:bodyPr/>
          <a:lstStyle/>
          <a:p>
            <a:r>
              <a:rPr lang="en-IN" dirty="0"/>
              <a:t>Name: Abijith Trichur Ramachandran (1rv17cs006)</a:t>
            </a:r>
          </a:p>
          <a:p>
            <a:r>
              <a:rPr lang="en-IN" dirty="0"/>
              <a:t>	  </a:t>
            </a:r>
            <a:r>
              <a:rPr lang="en-IN" dirty="0" err="1"/>
              <a:t>abeer</a:t>
            </a:r>
            <a:r>
              <a:rPr lang="en-IN" dirty="0"/>
              <a:t> </a:t>
            </a:r>
            <a:r>
              <a:rPr lang="en-IN" dirty="0" err="1"/>
              <a:t>vaishnav</a:t>
            </a:r>
            <a:r>
              <a:rPr lang="en-IN" dirty="0"/>
              <a:t>  (1rv17cs004)</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4115" y="358588"/>
            <a:ext cx="1761565" cy="1761565"/>
          </a:xfrm>
          <a:prstGeom prst="rect">
            <a:avLst/>
          </a:prstGeom>
        </p:spPr>
      </p:pic>
    </p:spTree>
    <p:extLst>
      <p:ext uri="{BB962C8B-B14F-4D97-AF65-F5344CB8AC3E}">
        <p14:creationId xmlns:p14="http://schemas.microsoft.com/office/powerpoint/2010/main" val="1470724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Tools Used:</a:t>
            </a:r>
          </a:p>
        </p:txBody>
      </p:sp>
      <p:sp>
        <p:nvSpPr>
          <p:cNvPr id="3" name="Content Placeholder 2"/>
          <p:cNvSpPr>
            <a:spLocks noGrp="1"/>
          </p:cNvSpPr>
          <p:nvPr>
            <p:ph idx="1"/>
          </p:nvPr>
        </p:nvSpPr>
        <p:spPr/>
        <p:txBody>
          <a:bodyPr>
            <a:normAutofit fontScale="77500" lnSpcReduction="20000"/>
          </a:bodyPr>
          <a:lstStyle/>
          <a:p>
            <a:r>
              <a:rPr lang="en-IN" dirty="0"/>
              <a:t>Front End: </a:t>
            </a:r>
          </a:p>
          <a:p>
            <a:pPr marL="457200" indent="-457200">
              <a:buFont typeface="+mj-lt"/>
              <a:buAutoNum type="arabicPeriod"/>
            </a:pPr>
            <a:r>
              <a:rPr lang="en-IN" dirty="0"/>
              <a:t>HTML</a:t>
            </a:r>
          </a:p>
          <a:p>
            <a:pPr marL="457200" indent="-457200">
              <a:buFont typeface="+mj-lt"/>
              <a:buAutoNum type="arabicPeriod"/>
            </a:pPr>
            <a:r>
              <a:rPr lang="en-IN" dirty="0"/>
              <a:t>CSS </a:t>
            </a:r>
          </a:p>
          <a:p>
            <a:pPr marL="457200" indent="-457200">
              <a:buFont typeface="+mj-lt"/>
              <a:buAutoNum type="arabicPeriod"/>
            </a:pPr>
            <a:r>
              <a:rPr lang="en-IN" dirty="0"/>
              <a:t>BOOTSTRAP</a:t>
            </a:r>
          </a:p>
          <a:p>
            <a:pPr marL="457200" indent="-457200">
              <a:buFont typeface="+mj-lt"/>
              <a:buAutoNum type="arabicPeriod"/>
            </a:pPr>
            <a:r>
              <a:rPr lang="en-IN" dirty="0"/>
              <a:t>MATERIAL UI</a:t>
            </a:r>
            <a:br>
              <a:rPr lang="en-IN" dirty="0"/>
            </a:br>
            <a:endParaRPr lang="en-IN" dirty="0"/>
          </a:p>
          <a:p>
            <a:pPr marL="0" indent="0">
              <a:buNone/>
            </a:pPr>
            <a:r>
              <a:rPr lang="en-IN" dirty="0"/>
              <a:t>Back End:</a:t>
            </a:r>
          </a:p>
          <a:p>
            <a:pPr marL="457200" indent="-457200">
              <a:buFont typeface="+mj-lt"/>
              <a:buAutoNum type="arabicPeriod"/>
            </a:pPr>
            <a:r>
              <a:rPr lang="en-IN" dirty="0" err="1"/>
              <a:t>NodeJS</a:t>
            </a:r>
            <a:endParaRPr lang="en-IN" dirty="0"/>
          </a:p>
          <a:p>
            <a:pPr marL="457200" indent="-457200">
              <a:buFont typeface="+mj-lt"/>
              <a:buAutoNum type="arabicPeriod"/>
            </a:pPr>
            <a:r>
              <a:rPr lang="en-IN" dirty="0"/>
              <a:t>XAMPP</a:t>
            </a:r>
          </a:p>
          <a:p>
            <a:pPr marL="457200" indent="-457200">
              <a:buFont typeface="+mj-lt"/>
              <a:buAutoNum type="arabicPeriod"/>
            </a:pPr>
            <a:r>
              <a:rPr lang="en-IN" dirty="0"/>
              <a:t>MySQL</a:t>
            </a:r>
          </a:p>
          <a:p>
            <a:pPr marL="457200" indent="-457200">
              <a:buFont typeface="+mj-lt"/>
              <a:buAutoNum type="arabicPeriod"/>
            </a:pPr>
            <a:r>
              <a:rPr lang="en-IN" dirty="0"/>
              <a:t>MongoDB</a:t>
            </a:r>
          </a:p>
          <a:p>
            <a:pPr marL="457200" indent="-457200">
              <a:buFont typeface="+mj-lt"/>
              <a:buAutoNum type="arabicPeriod"/>
            </a:pPr>
            <a:r>
              <a:rPr lang="en-IN" dirty="0"/>
              <a:t>Python packages</a:t>
            </a:r>
          </a:p>
        </p:txBody>
      </p:sp>
    </p:spTree>
    <p:extLst>
      <p:ext uri="{BB962C8B-B14F-4D97-AF65-F5344CB8AC3E}">
        <p14:creationId xmlns:p14="http://schemas.microsoft.com/office/powerpoint/2010/main" val="1729694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Gantt Chart</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9345"/>
          <a:stretch/>
        </p:blipFill>
        <p:spPr>
          <a:xfrm>
            <a:off x="838200" y="1690687"/>
            <a:ext cx="10515600" cy="4620465"/>
          </a:xfrm>
          <a:prstGeom prst="rect">
            <a:avLst/>
          </a:prstGeom>
        </p:spPr>
      </p:pic>
    </p:spTree>
    <p:extLst>
      <p:ext uri="{BB962C8B-B14F-4D97-AF65-F5344CB8AC3E}">
        <p14:creationId xmlns:p14="http://schemas.microsoft.com/office/powerpoint/2010/main" val="3541596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Entity Relationship Diagram</a:t>
            </a:r>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t="9292" b="12540"/>
          <a:stretch/>
        </p:blipFill>
        <p:spPr>
          <a:xfrm>
            <a:off x="868680" y="1952513"/>
            <a:ext cx="10515600" cy="4358640"/>
          </a:xfrm>
          <a:prstGeom prst="rect">
            <a:avLst/>
          </a:prstGeom>
        </p:spPr>
      </p:pic>
    </p:spTree>
    <p:extLst>
      <p:ext uri="{BB962C8B-B14F-4D97-AF65-F5344CB8AC3E}">
        <p14:creationId xmlns:p14="http://schemas.microsoft.com/office/powerpoint/2010/main" val="2907871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Flow Diagram</a:t>
            </a:r>
          </a:p>
        </p:txBody>
      </p:sp>
      <p:sp>
        <p:nvSpPr>
          <p:cNvPr id="3" name="Content Placeholder 2"/>
          <p:cNvSpPr>
            <a:spLocks noGrp="1"/>
          </p:cNvSpPr>
          <p:nvPr>
            <p:ph idx="1"/>
          </p:nvPr>
        </p:nvSpPr>
        <p:spPr/>
        <p:txBody>
          <a:bodyPr/>
          <a:lstStyle/>
          <a:p>
            <a:r>
              <a:rPr lang="en-IN" dirty="0"/>
              <a:t>Level 0</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6550" y="2139156"/>
            <a:ext cx="6438900" cy="3724275"/>
          </a:xfrm>
          <a:prstGeom prst="rect">
            <a:avLst/>
          </a:prstGeom>
        </p:spPr>
      </p:pic>
    </p:spTree>
    <p:extLst>
      <p:ext uri="{BB962C8B-B14F-4D97-AF65-F5344CB8AC3E}">
        <p14:creationId xmlns:p14="http://schemas.microsoft.com/office/powerpoint/2010/main" val="3382314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3718" y="0"/>
            <a:ext cx="10515600" cy="657225"/>
          </a:xfrm>
        </p:spPr>
        <p:txBody>
          <a:bodyPr>
            <a:normAutofit fontScale="90000"/>
          </a:bodyPr>
          <a:lstStyle/>
          <a:p>
            <a:r>
              <a:rPr lang="en-IN" dirty="0"/>
              <a:t>Data Flow Diagram…</a:t>
            </a:r>
          </a:p>
        </p:txBody>
      </p:sp>
      <p:sp>
        <p:nvSpPr>
          <p:cNvPr id="3" name="Content Placeholder 2"/>
          <p:cNvSpPr>
            <a:spLocks noGrp="1"/>
          </p:cNvSpPr>
          <p:nvPr>
            <p:ph idx="4294967295"/>
          </p:nvPr>
        </p:nvSpPr>
        <p:spPr>
          <a:xfrm>
            <a:off x="833718" y="896843"/>
            <a:ext cx="10515600" cy="4351338"/>
          </a:xfrm>
        </p:spPr>
        <p:txBody>
          <a:bodyPr/>
          <a:lstStyle/>
          <a:p>
            <a:r>
              <a:rPr lang="en-IN" dirty="0"/>
              <a:t>Level 1</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9764" y="639692"/>
            <a:ext cx="5862917" cy="5617673"/>
          </a:xfrm>
          <a:prstGeom prst="rect">
            <a:avLst/>
          </a:prstGeom>
        </p:spPr>
      </p:pic>
    </p:spTree>
    <p:extLst>
      <p:ext uri="{BB962C8B-B14F-4D97-AF65-F5344CB8AC3E}">
        <p14:creationId xmlns:p14="http://schemas.microsoft.com/office/powerpoint/2010/main" val="2343715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79711" y="112713"/>
            <a:ext cx="10515600" cy="779462"/>
          </a:xfrm>
        </p:spPr>
        <p:txBody>
          <a:bodyPr/>
          <a:lstStyle/>
          <a:p>
            <a:r>
              <a:rPr lang="en-IN" dirty="0"/>
              <a:t>Data Flow Diagram…</a:t>
            </a:r>
          </a:p>
        </p:txBody>
      </p:sp>
      <p:sp>
        <p:nvSpPr>
          <p:cNvPr id="3" name="Content Placeholder 2"/>
          <p:cNvSpPr>
            <a:spLocks noGrp="1"/>
          </p:cNvSpPr>
          <p:nvPr>
            <p:ph idx="4294967295"/>
          </p:nvPr>
        </p:nvSpPr>
        <p:spPr>
          <a:xfrm>
            <a:off x="1129553" y="892175"/>
            <a:ext cx="10515600" cy="4351338"/>
          </a:xfrm>
        </p:spPr>
        <p:txBody>
          <a:bodyPr/>
          <a:lstStyle/>
          <a:p>
            <a:r>
              <a:rPr lang="en-IN" dirty="0"/>
              <a:t>Level 2</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385" y="812133"/>
            <a:ext cx="6033247" cy="5439271"/>
          </a:xfrm>
          <a:prstGeom prst="rect">
            <a:avLst/>
          </a:prstGeom>
        </p:spPr>
      </p:pic>
    </p:spTree>
    <p:extLst>
      <p:ext uri="{BB962C8B-B14F-4D97-AF65-F5344CB8AC3E}">
        <p14:creationId xmlns:p14="http://schemas.microsoft.com/office/powerpoint/2010/main" val="2327302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54423" y="212725"/>
            <a:ext cx="10515600" cy="657225"/>
          </a:xfrm>
        </p:spPr>
        <p:txBody>
          <a:bodyPr>
            <a:normAutofit fontScale="90000"/>
          </a:bodyPr>
          <a:lstStyle/>
          <a:p>
            <a:r>
              <a:rPr lang="en-IN" dirty="0"/>
              <a:t>Class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6988" y="806824"/>
            <a:ext cx="5771305" cy="5459505"/>
          </a:xfrm>
          <a:prstGeom prst="rect">
            <a:avLst/>
          </a:prstGeom>
        </p:spPr>
      </p:pic>
    </p:spTree>
    <p:extLst>
      <p:ext uri="{BB962C8B-B14F-4D97-AF65-F5344CB8AC3E}">
        <p14:creationId xmlns:p14="http://schemas.microsoft.com/office/powerpoint/2010/main" val="3641824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53036" y="239900"/>
            <a:ext cx="10515600" cy="773112"/>
          </a:xfrm>
        </p:spPr>
        <p:txBody>
          <a:bodyPr/>
          <a:lstStyle/>
          <a:p>
            <a:r>
              <a:rPr lang="en-IN" dirty="0"/>
              <a:t>Sequence Diagram</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 r="233" b="10327"/>
          <a:stretch/>
        </p:blipFill>
        <p:spPr>
          <a:xfrm>
            <a:off x="2671482" y="1013012"/>
            <a:ext cx="5540188" cy="5154706"/>
          </a:xfrm>
          <a:prstGeom prst="rect">
            <a:avLst/>
          </a:prstGeom>
        </p:spPr>
      </p:pic>
    </p:spTree>
    <p:extLst>
      <p:ext uri="{BB962C8B-B14F-4D97-AF65-F5344CB8AC3E}">
        <p14:creationId xmlns:p14="http://schemas.microsoft.com/office/powerpoint/2010/main" val="3979015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8200" y="141007"/>
            <a:ext cx="10515600" cy="863600"/>
          </a:xfrm>
        </p:spPr>
        <p:txBody>
          <a:bodyPr/>
          <a:lstStyle/>
          <a:p>
            <a:r>
              <a:rPr lang="en-IN" dirty="0"/>
              <a:t>Activity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28166"/>
            <a:ext cx="3554506" cy="513987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2588" y="365127"/>
            <a:ext cx="4832089" cy="5967968"/>
          </a:xfrm>
          <a:prstGeom prst="rect">
            <a:avLst/>
          </a:prstGeom>
        </p:spPr>
      </p:pic>
    </p:spTree>
    <p:extLst>
      <p:ext uri="{BB962C8B-B14F-4D97-AF65-F5344CB8AC3E}">
        <p14:creationId xmlns:p14="http://schemas.microsoft.com/office/powerpoint/2010/main" val="4149047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3111" y="711482"/>
            <a:ext cx="6604411" cy="5474166"/>
          </a:xfrm>
          <a:prstGeom prst="rect">
            <a:avLst/>
          </a:prstGeom>
        </p:spPr>
      </p:pic>
      <p:sp>
        <p:nvSpPr>
          <p:cNvPr id="2" name="Title 1"/>
          <p:cNvSpPr>
            <a:spLocks noGrp="1"/>
          </p:cNvSpPr>
          <p:nvPr>
            <p:ph type="title" idx="4294967295"/>
          </p:nvPr>
        </p:nvSpPr>
        <p:spPr>
          <a:xfrm>
            <a:off x="0" y="365125"/>
            <a:ext cx="10515600" cy="692150"/>
          </a:xfrm>
        </p:spPr>
        <p:txBody>
          <a:bodyPr>
            <a:normAutofit fontScale="90000"/>
          </a:bodyPr>
          <a:lstStyle/>
          <a:p>
            <a:r>
              <a:rPr lang="en-IN" dirty="0"/>
              <a:t>Use Case Diagram</a:t>
            </a:r>
          </a:p>
        </p:txBody>
      </p:sp>
    </p:spTree>
    <p:extLst>
      <p:ext uri="{BB962C8B-B14F-4D97-AF65-F5344CB8AC3E}">
        <p14:creationId xmlns:p14="http://schemas.microsoft.com/office/powerpoint/2010/main" val="2528028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a:t>
            </a:r>
          </a:p>
        </p:txBody>
      </p:sp>
      <p:sp>
        <p:nvSpPr>
          <p:cNvPr id="3" name="Content Placeholder 2"/>
          <p:cNvSpPr>
            <a:spLocks noGrp="1"/>
          </p:cNvSpPr>
          <p:nvPr>
            <p:ph idx="1"/>
          </p:nvPr>
        </p:nvSpPr>
        <p:spPr/>
        <p:txBody>
          <a:bodyPr>
            <a:normAutofit/>
          </a:bodyPr>
          <a:lstStyle/>
          <a:p>
            <a:r>
              <a:rPr lang="en-IN" sz="2400" b="1" dirty="0"/>
              <a:t>Purpose</a:t>
            </a:r>
            <a:r>
              <a:rPr lang="en-IN" b="1" dirty="0"/>
              <a:t>: </a:t>
            </a:r>
            <a:br>
              <a:rPr lang="en-IN" b="1" dirty="0"/>
            </a:br>
            <a:br>
              <a:rPr lang="en-IN" b="1" dirty="0"/>
            </a:br>
            <a:r>
              <a:rPr lang="en-IN" sz="2200" dirty="0"/>
              <a:t>The cardinal purpose of the project is to provide a maintenance system for the world-wide database for satellites in the Earth’s orbits. With the recent developments in the technology and wide spread awareness of space technology among young minds, there’s an increase in the number of satellite manufacturing and launches since the past decade. Therefore, a need for a satellite management system has emerged in order to keep track of various satellites so as to accommodate newer satellites in the orbit. For the same, a user-friendly Graphical User Interface (GUI) has been developed in order to simplify the planning process for new as well as existing large-, small-, micro-, </a:t>
            </a:r>
            <a:r>
              <a:rPr lang="en-IN" sz="2200" dirty="0" err="1"/>
              <a:t>nano</a:t>
            </a:r>
            <a:r>
              <a:rPr lang="en-IN" sz="2200" dirty="0"/>
              <a:t>- and cube-satellites.</a:t>
            </a:r>
          </a:p>
          <a:p>
            <a:endParaRPr lang="en-IN" dirty="0"/>
          </a:p>
        </p:txBody>
      </p:sp>
    </p:spTree>
    <p:extLst>
      <p:ext uri="{BB962C8B-B14F-4D97-AF65-F5344CB8AC3E}">
        <p14:creationId xmlns:p14="http://schemas.microsoft.com/office/powerpoint/2010/main" val="2706592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67554" y="179763"/>
            <a:ext cx="10058400" cy="860144"/>
          </a:xfrm>
        </p:spPr>
        <p:txBody>
          <a:bodyPr/>
          <a:lstStyle/>
          <a:p>
            <a:r>
              <a:rPr lang="en-IN" dirty="0"/>
              <a:t>Test Case:</a:t>
            </a:r>
          </a:p>
        </p:txBody>
      </p:sp>
      <p:graphicFrame>
        <p:nvGraphicFramePr>
          <p:cNvPr id="4" name="Table 3"/>
          <p:cNvGraphicFramePr>
            <a:graphicFrameLocks noGrp="1"/>
          </p:cNvGraphicFramePr>
          <p:nvPr>
            <p:extLst>
              <p:ext uri="{D42A27DB-BD31-4B8C-83A1-F6EECF244321}">
                <p14:modId xmlns:p14="http://schemas.microsoft.com/office/powerpoint/2010/main" val="2945200909"/>
              </p:ext>
            </p:extLst>
          </p:nvPr>
        </p:nvGraphicFramePr>
        <p:xfrm>
          <a:off x="512483" y="1039907"/>
          <a:ext cx="4794622" cy="5267142"/>
        </p:xfrm>
        <a:graphic>
          <a:graphicData uri="http://schemas.openxmlformats.org/drawingml/2006/table">
            <a:tbl>
              <a:tblPr firstRow="1" firstCol="1" bandRow="1">
                <a:tableStyleId>{5C22544A-7EE6-4342-B048-85BDC9FD1C3A}</a:tableStyleId>
              </a:tblPr>
              <a:tblGrid>
                <a:gridCol w="1635439">
                  <a:extLst>
                    <a:ext uri="{9D8B030D-6E8A-4147-A177-3AD203B41FA5}">
                      <a16:colId xmlns:a16="http://schemas.microsoft.com/office/drawing/2014/main" val="1184920176"/>
                    </a:ext>
                  </a:extLst>
                </a:gridCol>
                <a:gridCol w="1635439">
                  <a:extLst>
                    <a:ext uri="{9D8B030D-6E8A-4147-A177-3AD203B41FA5}">
                      <a16:colId xmlns:a16="http://schemas.microsoft.com/office/drawing/2014/main" val="1673363112"/>
                    </a:ext>
                  </a:extLst>
                </a:gridCol>
                <a:gridCol w="1523744">
                  <a:extLst>
                    <a:ext uri="{9D8B030D-6E8A-4147-A177-3AD203B41FA5}">
                      <a16:colId xmlns:a16="http://schemas.microsoft.com/office/drawing/2014/main" val="1816264851"/>
                    </a:ext>
                  </a:extLst>
                </a:gridCol>
              </a:tblGrid>
              <a:tr h="329349">
                <a:tc>
                  <a:txBody>
                    <a:bodyPr/>
                    <a:lstStyle/>
                    <a:p>
                      <a:pPr algn="ctr">
                        <a:lnSpc>
                          <a:spcPct val="107000"/>
                        </a:lnSpc>
                        <a:spcAft>
                          <a:spcPts val="0"/>
                        </a:spcAft>
                      </a:pPr>
                      <a:r>
                        <a:rPr lang="en-IN" sz="1200" dirty="0">
                          <a:effectLst/>
                        </a:rPr>
                        <a:t>Function</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tc>
                  <a:txBody>
                    <a:bodyPr/>
                    <a:lstStyle/>
                    <a:p>
                      <a:pPr algn="ctr">
                        <a:lnSpc>
                          <a:spcPct val="107000"/>
                        </a:lnSpc>
                        <a:spcAft>
                          <a:spcPts val="0"/>
                        </a:spcAft>
                      </a:pPr>
                      <a:r>
                        <a:rPr lang="en-IN" sz="1200">
                          <a:effectLst/>
                        </a:rPr>
                        <a:t>Test Cases</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tc>
                  <a:txBody>
                    <a:bodyPr/>
                    <a:lstStyle/>
                    <a:p>
                      <a:pPr algn="ctr">
                        <a:lnSpc>
                          <a:spcPct val="107000"/>
                        </a:lnSpc>
                        <a:spcAft>
                          <a:spcPts val="0"/>
                        </a:spcAft>
                      </a:pPr>
                      <a:r>
                        <a:rPr lang="en-IN" sz="1200">
                          <a:effectLst/>
                        </a:rPr>
                        <a:t>Output</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extLst>
                  <a:ext uri="{0D108BD9-81ED-4DB2-BD59-A6C34878D82A}">
                    <a16:rowId xmlns:a16="http://schemas.microsoft.com/office/drawing/2014/main" val="1624544865"/>
                  </a:ext>
                </a:extLst>
              </a:tr>
              <a:tr h="346434">
                <a:tc rowSpan="2">
                  <a:txBody>
                    <a:bodyPr/>
                    <a:lstStyle/>
                    <a:p>
                      <a:pPr algn="ctr">
                        <a:lnSpc>
                          <a:spcPct val="107000"/>
                        </a:lnSpc>
                        <a:spcAft>
                          <a:spcPts val="0"/>
                        </a:spcAft>
                      </a:pPr>
                      <a:r>
                        <a:rPr lang="en-IN" sz="1050">
                          <a:effectLst/>
                        </a:rPr>
                        <a:t>Login</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tc>
                  <a:txBody>
                    <a:bodyPr/>
                    <a:lstStyle/>
                    <a:p>
                      <a:pPr algn="ctr">
                        <a:lnSpc>
                          <a:spcPct val="107000"/>
                        </a:lnSpc>
                        <a:spcAft>
                          <a:spcPts val="0"/>
                        </a:spcAft>
                      </a:pPr>
                      <a:r>
                        <a:rPr lang="en-IN" sz="1050" dirty="0">
                          <a:effectLst/>
                        </a:rPr>
                        <a:t>Valid Username, Password</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tc>
                  <a:txBody>
                    <a:bodyPr/>
                    <a:lstStyle/>
                    <a:p>
                      <a:pPr algn="ctr">
                        <a:lnSpc>
                          <a:spcPct val="107000"/>
                        </a:lnSpc>
                        <a:spcAft>
                          <a:spcPts val="0"/>
                        </a:spcAft>
                      </a:pPr>
                      <a:r>
                        <a:rPr lang="en-IN" sz="1050">
                          <a:effectLst/>
                        </a:rPr>
                        <a:t>Logged in as an appropriate user</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extLst>
                  <a:ext uri="{0D108BD9-81ED-4DB2-BD59-A6C34878D82A}">
                    <a16:rowId xmlns:a16="http://schemas.microsoft.com/office/drawing/2014/main" val="2493600792"/>
                  </a:ext>
                </a:extLst>
              </a:tr>
              <a:tr h="329349">
                <a:tc vMerge="1">
                  <a:txBody>
                    <a:bodyPr/>
                    <a:lstStyle/>
                    <a:p>
                      <a:endParaRPr lang="en-IN"/>
                    </a:p>
                  </a:txBody>
                  <a:tcPr/>
                </a:tc>
                <a:tc>
                  <a:txBody>
                    <a:bodyPr/>
                    <a:lstStyle/>
                    <a:p>
                      <a:pPr algn="ctr">
                        <a:lnSpc>
                          <a:spcPct val="107000"/>
                        </a:lnSpc>
                        <a:spcAft>
                          <a:spcPts val="0"/>
                        </a:spcAft>
                      </a:pPr>
                      <a:r>
                        <a:rPr lang="en-IN" sz="1050">
                          <a:effectLst/>
                        </a:rPr>
                        <a:t>Invalid Username, Password</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tc>
                  <a:txBody>
                    <a:bodyPr/>
                    <a:lstStyle/>
                    <a:p>
                      <a:pPr algn="ctr">
                        <a:lnSpc>
                          <a:spcPct val="107000"/>
                        </a:lnSpc>
                        <a:spcAft>
                          <a:spcPts val="0"/>
                        </a:spcAft>
                      </a:pPr>
                      <a:r>
                        <a:rPr lang="en-IN" sz="1050">
                          <a:effectLst/>
                        </a:rPr>
                        <a:t>Remains in same page</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extLst>
                  <a:ext uri="{0D108BD9-81ED-4DB2-BD59-A6C34878D82A}">
                    <a16:rowId xmlns:a16="http://schemas.microsoft.com/office/drawing/2014/main" val="1388171852"/>
                  </a:ext>
                </a:extLst>
              </a:tr>
              <a:tr h="346434">
                <a:tc rowSpan="2">
                  <a:txBody>
                    <a:bodyPr/>
                    <a:lstStyle/>
                    <a:p>
                      <a:pPr algn="ctr">
                        <a:lnSpc>
                          <a:spcPct val="107000"/>
                        </a:lnSpc>
                        <a:spcAft>
                          <a:spcPts val="0"/>
                        </a:spcAft>
                      </a:pPr>
                      <a:r>
                        <a:rPr lang="en-IN" sz="1050">
                          <a:effectLst/>
                        </a:rPr>
                        <a:t>Add scientist/academician</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tc>
                  <a:txBody>
                    <a:bodyPr/>
                    <a:lstStyle/>
                    <a:p>
                      <a:pPr algn="ctr">
                        <a:lnSpc>
                          <a:spcPct val="107000"/>
                        </a:lnSpc>
                        <a:spcAft>
                          <a:spcPts val="0"/>
                        </a:spcAft>
                      </a:pPr>
                      <a:r>
                        <a:rPr lang="en-IN" sz="1050">
                          <a:effectLst/>
                        </a:rPr>
                        <a:t>Valid information with unique username</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tc>
                  <a:txBody>
                    <a:bodyPr/>
                    <a:lstStyle/>
                    <a:p>
                      <a:pPr algn="ctr">
                        <a:lnSpc>
                          <a:spcPct val="107000"/>
                        </a:lnSpc>
                        <a:spcAft>
                          <a:spcPts val="0"/>
                        </a:spcAft>
                      </a:pPr>
                      <a:r>
                        <a:rPr lang="en-IN" sz="1050" dirty="0">
                          <a:effectLst/>
                        </a:rPr>
                        <a:t>Information added to the database</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extLst>
                  <a:ext uri="{0D108BD9-81ED-4DB2-BD59-A6C34878D82A}">
                    <a16:rowId xmlns:a16="http://schemas.microsoft.com/office/drawing/2014/main" val="3799865589"/>
                  </a:ext>
                </a:extLst>
              </a:tr>
              <a:tr h="505968">
                <a:tc vMerge="1">
                  <a:txBody>
                    <a:bodyPr/>
                    <a:lstStyle/>
                    <a:p>
                      <a:endParaRPr lang="en-IN"/>
                    </a:p>
                  </a:txBody>
                  <a:tcPr/>
                </a:tc>
                <a:tc>
                  <a:txBody>
                    <a:bodyPr/>
                    <a:lstStyle/>
                    <a:p>
                      <a:pPr algn="ctr">
                        <a:lnSpc>
                          <a:spcPct val="107000"/>
                        </a:lnSpc>
                        <a:spcAft>
                          <a:spcPts val="0"/>
                        </a:spcAft>
                      </a:pPr>
                      <a:r>
                        <a:rPr lang="en-IN" sz="1050">
                          <a:effectLst/>
                        </a:rPr>
                        <a:t>Valid information with non</a:t>
                      </a:r>
                    </a:p>
                    <a:p>
                      <a:pPr algn="ctr">
                        <a:lnSpc>
                          <a:spcPct val="107000"/>
                        </a:lnSpc>
                        <a:spcAft>
                          <a:spcPts val="0"/>
                        </a:spcAft>
                      </a:pPr>
                      <a:r>
                        <a:rPr lang="en-IN" sz="1050">
                          <a:effectLst/>
                        </a:rPr>
                        <a:t>unique username</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tc>
                  <a:txBody>
                    <a:bodyPr/>
                    <a:lstStyle/>
                    <a:p>
                      <a:pPr algn="ctr">
                        <a:lnSpc>
                          <a:spcPct val="107000"/>
                        </a:lnSpc>
                        <a:spcAft>
                          <a:spcPts val="0"/>
                        </a:spcAft>
                      </a:pPr>
                      <a:r>
                        <a:rPr lang="en-IN" sz="1050" dirty="0">
                          <a:effectLst/>
                        </a:rPr>
                        <a:t>Not added to the database, remains in same page</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extLst>
                  <a:ext uri="{0D108BD9-81ED-4DB2-BD59-A6C34878D82A}">
                    <a16:rowId xmlns:a16="http://schemas.microsoft.com/office/drawing/2014/main" val="227883239"/>
                  </a:ext>
                </a:extLst>
              </a:tr>
              <a:tr h="346434">
                <a:tc rowSpan="2">
                  <a:txBody>
                    <a:bodyPr/>
                    <a:lstStyle/>
                    <a:p>
                      <a:pPr algn="ctr">
                        <a:lnSpc>
                          <a:spcPct val="107000"/>
                        </a:lnSpc>
                        <a:spcAft>
                          <a:spcPts val="0"/>
                        </a:spcAft>
                      </a:pPr>
                      <a:r>
                        <a:rPr lang="en-IN" sz="1050">
                          <a:effectLst/>
                        </a:rPr>
                        <a:t>Add Manufacturing Organisation</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tc>
                  <a:txBody>
                    <a:bodyPr/>
                    <a:lstStyle/>
                    <a:p>
                      <a:pPr algn="ctr">
                        <a:lnSpc>
                          <a:spcPct val="107000"/>
                        </a:lnSpc>
                        <a:spcAft>
                          <a:spcPts val="0"/>
                        </a:spcAft>
                      </a:pPr>
                      <a:r>
                        <a:rPr lang="en-IN" sz="1050">
                          <a:effectLst/>
                        </a:rPr>
                        <a:t>Valid information with unique username</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tc>
                  <a:txBody>
                    <a:bodyPr/>
                    <a:lstStyle/>
                    <a:p>
                      <a:pPr algn="ctr">
                        <a:lnSpc>
                          <a:spcPct val="107000"/>
                        </a:lnSpc>
                        <a:spcAft>
                          <a:spcPts val="0"/>
                        </a:spcAft>
                      </a:pPr>
                      <a:r>
                        <a:rPr lang="en-IN" sz="1050" dirty="0">
                          <a:effectLst/>
                        </a:rPr>
                        <a:t>Information added to the database</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extLst>
                  <a:ext uri="{0D108BD9-81ED-4DB2-BD59-A6C34878D82A}">
                    <a16:rowId xmlns:a16="http://schemas.microsoft.com/office/drawing/2014/main" val="1647994709"/>
                  </a:ext>
                </a:extLst>
              </a:tr>
              <a:tr h="505968">
                <a:tc vMerge="1">
                  <a:txBody>
                    <a:bodyPr/>
                    <a:lstStyle/>
                    <a:p>
                      <a:endParaRPr lang="en-IN"/>
                    </a:p>
                  </a:txBody>
                  <a:tcPr/>
                </a:tc>
                <a:tc>
                  <a:txBody>
                    <a:bodyPr/>
                    <a:lstStyle/>
                    <a:p>
                      <a:pPr algn="ctr">
                        <a:lnSpc>
                          <a:spcPct val="107000"/>
                        </a:lnSpc>
                        <a:spcAft>
                          <a:spcPts val="0"/>
                        </a:spcAft>
                      </a:pPr>
                      <a:r>
                        <a:rPr lang="en-IN" sz="1050">
                          <a:effectLst/>
                        </a:rPr>
                        <a:t>Valid information with non</a:t>
                      </a:r>
                    </a:p>
                    <a:p>
                      <a:pPr algn="ctr">
                        <a:lnSpc>
                          <a:spcPct val="107000"/>
                        </a:lnSpc>
                        <a:spcAft>
                          <a:spcPts val="0"/>
                        </a:spcAft>
                      </a:pPr>
                      <a:r>
                        <a:rPr lang="en-IN" sz="1050">
                          <a:effectLst/>
                        </a:rPr>
                        <a:t>unique username</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tc>
                  <a:txBody>
                    <a:bodyPr/>
                    <a:lstStyle/>
                    <a:p>
                      <a:pPr algn="ctr">
                        <a:lnSpc>
                          <a:spcPct val="107000"/>
                        </a:lnSpc>
                        <a:spcAft>
                          <a:spcPts val="0"/>
                        </a:spcAft>
                      </a:pPr>
                      <a:r>
                        <a:rPr lang="en-IN" sz="1050" dirty="0">
                          <a:effectLst/>
                        </a:rPr>
                        <a:t>Not added to the database, remains in same page</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extLst>
                  <a:ext uri="{0D108BD9-81ED-4DB2-BD59-A6C34878D82A}">
                    <a16:rowId xmlns:a16="http://schemas.microsoft.com/office/drawing/2014/main" val="278170833"/>
                  </a:ext>
                </a:extLst>
              </a:tr>
              <a:tr h="346434">
                <a:tc rowSpan="2">
                  <a:txBody>
                    <a:bodyPr/>
                    <a:lstStyle/>
                    <a:p>
                      <a:pPr algn="ctr">
                        <a:lnSpc>
                          <a:spcPct val="107000"/>
                        </a:lnSpc>
                        <a:spcAft>
                          <a:spcPts val="0"/>
                        </a:spcAft>
                      </a:pPr>
                      <a:r>
                        <a:rPr lang="en-IN" sz="1050">
                          <a:effectLst/>
                        </a:rPr>
                        <a:t>Add Owner Organisation</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tc>
                  <a:txBody>
                    <a:bodyPr/>
                    <a:lstStyle/>
                    <a:p>
                      <a:pPr algn="ctr">
                        <a:lnSpc>
                          <a:spcPct val="107000"/>
                        </a:lnSpc>
                        <a:spcAft>
                          <a:spcPts val="0"/>
                        </a:spcAft>
                      </a:pPr>
                      <a:r>
                        <a:rPr lang="en-IN" sz="1050">
                          <a:effectLst/>
                        </a:rPr>
                        <a:t>Valid information with unique username</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tc>
                  <a:txBody>
                    <a:bodyPr/>
                    <a:lstStyle/>
                    <a:p>
                      <a:pPr algn="ctr">
                        <a:lnSpc>
                          <a:spcPct val="107000"/>
                        </a:lnSpc>
                        <a:spcAft>
                          <a:spcPts val="0"/>
                        </a:spcAft>
                      </a:pPr>
                      <a:r>
                        <a:rPr lang="en-IN" sz="1050" dirty="0">
                          <a:effectLst/>
                        </a:rPr>
                        <a:t>Information added to the database</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extLst>
                  <a:ext uri="{0D108BD9-81ED-4DB2-BD59-A6C34878D82A}">
                    <a16:rowId xmlns:a16="http://schemas.microsoft.com/office/drawing/2014/main" val="2632269927"/>
                  </a:ext>
                </a:extLst>
              </a:tr>
              <a:tr h="505968">
                <a:tc vMerge="1">
                  <a:txBody>
                    <a:bodyPr/>
                    <a:lstStyle/>
                    <a:p>
                      <a:endParaRPr lang="en-IN"/>
                    </a:p>
                  </a:txBody>
                  <a:tcPr/>
                </a:tc>
                <a:tc>
                  <a:txBody>
                    <a:bodyPr/>
                    <a:lstStyle/>
                    <a:p>
                      <a:pPr algn="ctr">
                        <a:lnSpc>
                          <a:spcPct val="107000"/>
                        </a:lnSpc>
                        <a:spcAft>
                          <a:spcPts val="0"/>
                        </a:spcAft>
                      </a:pPr>
                      <a:r>
                        <a:rPr lang="en-IN" sz="1050">
                          <a:effectLst/>
                        </a:rPr>
                        <a:t>Valid information with non</a:t>
                      </a:r>
                    </a:p>
                    <a:p>
                      <a:pPr algn="ctr">
                        <a:lnSpc>
                          <a:spcPct val="107000"/>
                        </a:lnSpc>
                        <a:spcAft>
                          <a:spcPts val="0"/>
                        </a:spcAft>
                      </a:pPr>
                      <a:r>
                        <a:rPr lang="en-IN" sz="1050">
                          <a:effectLst/>
                        </a:rPr>
                        <a:t>unique username</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tc>
                  <a:txBody>
                    <a:bodyPr/>
                    <a:lstStyle/>
                    <a:p>
                      <a:pPr algn="ctr">
                        <a:lnSpc>
                          <a:spcPct val="107000"/>
                        </a:lnSpc>
                        <a:spcAft>
                          <a:spcPts val="0"/>
                        </a:spcAft>
                      </a:pPr>
                      <a:r>
                        <a:rPr lang="en-IN" sz="1050">
                          <a:effectLst/>
                        </a:rPr>
                        <a:t>Not added to the database, remains in same page</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extLst>
                  <a:ext uri="{0D108BD9-81ED-4DB2-BD59-A6C34878D82A}">
                    <a16:rowId xmlns:a16="http://schemas.microsoft.com/office/drawing/2014/main" val="3301861794"/>
                  </a:ext>
                </a:extLst>
              </a:tr>
              <a:tr h="346434">
                <a:tc rowSpan="2">
                  <a:txBody>
                    <a:bodyPr/>
                    <a:lstStyle/>
                    <a:p>
                      <a:pPr algn="ctr">
                        <a:lnSpc>
                          <a:spcPct val="107000"/>
                        </a:lnSpc>
                        <a:spcAft>
                          <a:spcPts val="0"/>
                        </a:spcAft>
                      </a:pPr>
                      <a:r>
                        <a:rPr lang="en-IN" sz="1050">
                          <a:effectLst/>
                        </a:rPr>
                        <a:t>Add Admin</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tc>
                  <a:txBody>
                    <a:bodyPr/>
                    <a:lstStyle/>
                    <a:p>
                      <a:pPr algn="ctr">
                        <a:lnSpc>
                          <a:spcPct val="107000"/>
                        </a:lnSpc>
                        <a:spcAft>
                          <a:spcPts val="0"/>
                        </a:spcAft>
                      </a:pPr>
                      <a:r>
                        <a:rPr lang="en-IN" sz="1050">
                          <a:effectLst/>
                        </a:rPr>
                        <a:t>Valid information with unique username</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tc>
                  <a:txBody>
                    <a:bodyPr/>
                    <a:lstStyle/>
                    <a:p>
                      <a:pPr algn="ctr">
                        <a:lnSpc>
                          <a:spcPct val="107000"/>
                        </a:lnSpc>
                        <a:spcAft>
                          <a:spcPts val="0"/>
                        </a:spcAft>
                      </a:pPr>
                      <a:r>
                        <a:rPr lang="en-IN" sz="1050" dirty="0">
                          <a:effectLst/>
                        </a:rPr>
                        <a:t>Information added to the database</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extLst>
                  <a:ext uri="{0D108BD9-81ED-4DB2-BD59-A6C34878D82A}">
                    <a16:rowId xmlns:a16="http://schemas.microsoft.com/office/drawing/2014/main" val="600068635"/>
                  </a:ext>
                </a:extLst>
              </a:tr>
              <a:tr h="505968">
                <a:tc vMerge="1">
                  <a:txBody>
                    <a:bodyPr/>
                    <a:lstStyle/>
                    <a:p>
                      <a:endParaRPr lang="en-IN"/>
                    </a:p>
                  </a:txBody>
                  <a:tcPr/>
                </a:tc>
                <a:tc>
                  <a:txBody>
                    <a:bodyPr/>
                    <a:lstStyle/>
                    <a:p>
                      <a:pPr algn="ctr">
                        <a:lnSpc>
                          <a:spcPct val="107000"/>
                        </a:lnSpc>
                        <a:spcAft>
                          <a:spcPts val="0"/>
                        </a:spcAft>
                      </a:pPr>
                      <a:r>
                        <a:rPr lang="en-IN" sz="1050" dirty="0">
                          <a:effectLst/>
                        </a:rPr>
                        <a:t>Valid information with non</a:t>
                      </a:r>
                    </a:p>
                    <a:p>
                      <a:pPr algn="ctr">
                        <a:lnSpc>
                          <a:spcPct val="107000"/>
                        </a:lnSpc>
                        <a:spcAft>
                          <a:spcPts val="0"/>
                        </a:spcAft>
                      </a:pPr>
                      <a:r>
                        <a:rPr lang="en-IN" sz="1050" dirty="0">
                          <a:effectLst/>
                        </a:rPr>
                        <a:t>unique username</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tc>
                  <a:txBody>
                    <a:bodyPr/>
                    <a:lstStyle/>
                    <a:p>
                      <a:pPr algn="ctr">
                        <a:lnSpc>
                          <a:spcPct val="107000"/>
                        </a:lnSpc>
                        <a:spcAft>
                          <a:spcPts val="0"/>
                        </a:spcAft>
                      </a:pPr>
                      <a:r>
                        <a:rPr lang="en-IN" sz="1050" dirty="0">
                          <a:effectLst/>
                        </a:rPr>
                        <a:t>Not added to the database, remains in same page</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extLst>
                  <a:ext uri="{0D108BD9-81ED-4DB2-BD59-A6C34878D82A}">
                    <a16:rowId xmlns:a16="http://schemas.microsoft.com/office/drawing/2014/main" val="3693145419"/>
                  </a:ext>
                </a:extLst>
              </a:tr>
              <a:tr h="346434">
                <a:tc rowSpan="2">
                  <a:txBody>
                    <a:bodyPr/>
                    <a:lstStyle/>
                    <a:p>
                      <a:pPr algn="ctr">
                        <a:lnSpc>
                          <a:spcPct val="107000"/>
                        </a:lnSpc>
                        <a:spcAft>
                          <a:spcPts val="0"/>
                        </a:spcAft>
                      </a:pPr>
                      <a:r>
                        <a:rPr lang="en-IN" sz="1050">
                          <a:effectLst/>
                        </a:rPr>
                        <a:t>Add Satellite</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tc>
                  <a:txBody>
                    <a:bodyPr/>
                    <a:lstStyle/>
                    <a:p>
                      <a:pPr algn="ctr">
                        <a:lnSpc>
                          <a:spcPct val="107000"/>
                        </a:lnSpc>
                        <a:spcAft>
                          <a:spcPts val="0"/>
                        </a:spcAft>
                      </a:pPr>
                      <a:r>
                        <a:rPr lang="en-IN" sz="1050" dirty="0">
                          <a:effectLst/>
                        </a:rPr>
                        <a:t>Valid information with unique name</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tc>
                  <a:txBody>
                    <a:bodyPr/>
                    <a:lstStyle/>
                    <a:p>
                      <a:pPr algn="ctr">
                        <a:lnSpc>
                          <a:spcPct val="107000"/>
                        </a:lnSpc>
                        <a:spcAft>
                          <a:spcPts val="0"/>
                        </a:spcAft>
                      </a:pPr>
                      <a:r>
                        <a:rPr lang="en-IN" sz="1050" dirty="0">
                          <a:effectLst/>
                        </a:rPr>
                        <a:t>Information added to the database</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extLst>
                  <a:ext uri="{0D108BD9-81ED-4DB2-BD59-A6C34878D82A}">
                    <a16:rowId xmlns:a16="http://schemas.microsoft.com/office/drawing/2014/main" val="1476872543"/>
                  </a:ext>
                </a:extLst>
              </a:tr>
              <a:tr h="505968">
                <a:tc vMerge="1">
                  <a:txBody>
                    <a:bodyPr/>
                    <a:lstStyle/>
                    <a:p>
                      <a:endParaRPr lang="en-IN"/>
                    </a:p>
                  </a:txBody>
                  <a:tcPr/>
                </a:tc>
                <a:tc>
                  <a:txBody>
                    <a:bodyPr/>
                    <a:lstStyle/>
                    <a:p>
                      <a:pPr algn="ctr">
                        <a:lnSpc>
                          <a:spcPct val="107000"/>
                        </a:lnSpc>
                        <a:spcAft>
                          <a:spcPts val="0"/>
                        </a:spcAft>
                      </a:pPr>
                      <a:r>
                        <a:rPr lang="en-IN" sz="1050">
                          <a:effectLst/>
                        </a:rPr>
                        <a:t>Valid information with non</a:t>
                      </a:r>
                    </a:p>
                    <a:p>
                      <a:pPr algn="ctr">
                        <a:lnSpc>
                          <a:spcPct val="107000"/>
                        </a:lnSpc>
                        <a:spcAft>
                          <a:spcPts val="0"/>
                        </a:spcAft>
                      </a:pPr>
                      <a:r>
                        <a:rPr lang="en-IN" sz="1050">
                          <a:effectLst/>
                        </a:rPr>
                        <a:t>unique name</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tc>
                  <a:txBody>
                    <a:bodyPr/>
                    <a:lstStyle/>
                    <a:p>
                      <a:pPr algn="ctr">
                        <a:lnSpc>
                          <a:spcPct val="107000"/>
                        </a:lnSpc>
                        <a:spcAft>
                          <a:spcPts val="0"/>
                        </a:spcAft>
                      </a:pPr>
                      <a:r>
                        <a:rPr lang="en-IN" sz="1050" dirty="0">
                          <a:effectLst/>
                        </a:rPr>
                        <a:t>Not added to the database, remains in same page</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extLst>
                  <a:ext uri="{0D108BD9-81ED-4DB2-BD59-A6C34878D82A}">
                    <a16:rowId xmlns:a16="http://schemas.microsoft.com/office/drawing/2014/main" val="421123977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25924087"/>
              </p:ext>
            </p:extLst>
          </p:nvPr>
        </p:nvGraphicFramePr>
        <p:xfrm>
          <a:off x="5964798" y="1039907"/>
          <a:ext cx="4794622" cy="5267146"/>
        </p:xfrm>
        <a:graphic>
          <a:graphicData uri="http://schemas.openxmlformats.org/drawingml/2006/table">
            <a:tbl>
              <a:tblPr firstRow="1" firstCol="1" bandRow="1">
                <a:tableStyleId>{5C22544A-7EE6-4342-B048-85BDC9FD1C3A}</a:tableStyleId>
              </a:tblPr>
              <a:tblGrid>
                <a:gridCol w="1635439">
                  <a:extLst>
                    <a:ext uri="{9D8B030D-6E8A-4147-A177-3AD203B41FA5}">
                      <a16:colId xmlns:a16="http://schemas.microsoft.com/office/drawing/2014/main" val="1671323730"/>
                    </a:ext>
                  </a:extLst>
                </a:gridCol>
                <a:gridCol w="1635439">
                  <a:extLst>
                    <a:ext uri="{9D8B030D-6E8A-4147-A177-3AD203B41FA5}">
                      <a16:colId xmlns:a16="http://schemas.microsoft.com/office/drawing/2014/main" val="889947768"/>
                    </a:ext>
                  </a:extLst>
                </a:gridCol>
                <a:gridCol w="1523744">
                  <a:extLst>
                    <a:ext uri="{9D8B030D-6E8A-4147-A177-3AD203B41FA5}">
                      <a16:colId xmlns:a16="http://schemas.microsoft.com/office/drawing/2014/main" val="3900223207"/>
                    </a:ext>
                  </a:extLst>
                </a:gridCol>
              </a:tblGrid>
              <a:tr h="476584">
                <a:tc rowSpan="2">
                  <a:txBody>
                    <a:bodyPr/>
                    <a:lstStyle/>
                    <a:p>
                      <a:pPr algn="ctr">
                        <a:lnSpc>
                          <a:spcPct val="107000"/>
                        </a:lnSpc>
                        <a:spcAft>
                          <a:spcPts val="0"/>
                        </a:spcAft>
                      </a:pPr>
                      <a:r>
                        <a:rPr lang="en-IN" sz="1050" dirty="0">
                          <a:effectLst/>
                        </a:rPr>
                        <a:t>Update scientist/academician details</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tc>
                  <a:txBody>
                    <a:bodyPr/>
                    <a:lstStyle/>
                    <a:p>
                      <a:pPr algn="ctr">
                        <a:lnSpc>
                          <a:spcPct val="107000"/>
                        </a:lnSpc>
                        <a:spcAft>
                          <a:spcPts val="0"/>
                        </a:spcAft>
                      </a:pPr>
                      <a:r>
                        <a:rPr lang="en-IN" sz="1050">
                          <a:effectLst/>
                        </a:rPr>
                        <a:t>Valid type of data</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tc>
                  <a:txBody>
                    <a:bodyPr/>
                    <a:lstStyle/>
                    <a:p>
                      <a:pPr algn="ctr">
                        <a:lnSpc>
                          <a:spcPct val="107000"/>
                        </a:lnSpc>
                        <a:spcAft>
                          <a:spcPts val="0"/>
                        </a:spcAft>
                      </a:pPr>
                      <a:r>
                        <a:rPr lang="en-IN" sz="1050">
                          <a:effectLst/>
                        </a:rPr>
                        <a:t>Data is modified</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extLst>
                  <a:ext uri="{0D108BD9-81ED-4DB2-BD59-A6C34878D82A}">
                    <a16:rowId xmlns:a16="http://schemas.microsoft.com/office/drawing/2014/main" val="885540506"/>
                  </a:ext>
                </a:extLst>
              </a:tr>
              <a:tr h="476584">
                <a:tc vMerge="1">
                  <a:txBody>
                    <a:bodyPr/>
                    <a:lstStyle/>
                    <a:p>
                      <a:endParaRPr lang="en-IN"/>
                    </a:p>
                  </a:txBody>
                  <a:tcPr/>
                </a:tc>
                <a:tc>
                  <a:txBody>
                    <a:bodyPr/>
                    <a:lstStyle/>
                    <a:p>
                      <a:pPr algn="ctr">
                        <a:lnSpc>
                          <a:spcPct val="107000"/>
                        </a:lnSpc>
                        <a:spcAft>
                          <a:spcPts val="0"/>
                        </a:spcAft>
                      </a:pPr>
                      <a:r>
                        <a:rPr lang="en-IN" sz="1050">
                          <a:effectLst/>
                        </a:rPr>
                        <a:t>Invalid type of data</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tc>
                  <a:txBody>
                    <a:bodyPr/>
                    <a:lstStyle/>
                    <a:p>
                      <a:pPr algn="ctr">
                        <a:lnSpc>
                          <a:spcPct val="107000"/>
                        </a:lnSpc>
                        <a:spcAft>
                          <a:spcPts val="0"/>
                        </a:spcAft>
                      </a:pPr>
                      <a:r>
                        <a:rPr lang="en-IN" sz="1050">
                          <a:effectLst/>
                        </a:rPr>
                        <a:t>Notify failed updation</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extLst>
                  <a:ext uri="{0D108BD9-81ED-4DB2-BD59-A6C34878D82A}">
                    <a16:rowId xmlns:a16="http://schemas.microsoft.com/office/drawing/2014/main" val="4220314836"/>
                  </a:ext>
                </a:extLst>
              </a:tr>
              <a:tr h="476584">
                <a:tc rowSpan="2">
                  <a:txBody>
                    <a:bodyPr/>
                    <a:lstStyle/>
                    <a:p>
                      <a:pPr algn="ctr">
                        <a:lnSpc>
                          <a:spcPct val="107000"/>
                        </a:lnSpc>
                        <a:spcAft>
                          <a:spcPts val="0"/>
                        </a:spcAft>
                      </a:pPr>
                      <a:r>
                        <a:rPr lang="en-IN" sz="1050" dirty="0">
                          <a:effectLst/>
                        </a:rPr>
                        <a:t>Update manufacturing organisation details</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tc>
                  <a:txBody>
                    <a:bodyPr/>
                    <a:lstStyle/>
                    <a:p>
                      <a:pPr algn="ctr">
                        <a:lnSpc>
                          <a:spcPct val="107000"/>
                        </a:lnSpc>
                        <a:spcAft>
                          <a:spcPts val="0"/>
                        </a:spcAft>
                      </a:pPr>
                      <a:r>
                        <a:rPr lang="en-IN" sz="1050" dirty="0">
                          <a:effectLst/>
                        </a:rPr>
                        <a:t>Valid type of data</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tc>
                  <a:txBody>
                    <a:bodyPr/>
                    <a:lstStyle/>
                    <a:p>
                      <a:pPr algn="ctr">
                        <a:lnSpc>
                          <a:spcPct val="107000"/>
                        </a:lnSpc>
                        <a:spcAft>
                          <a:spcPts val="0"/>
                        </a:spcAft>
                      </a:pPr>
                      <a:r>
                        <a:rPr lang="en-IN" sz="1050">
                          <a:effectLst/>
                        </a:rPr>
                        <a:t>Data is modified</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extLst>
                  <a:ext uri="{0D108BD9-81ED-4DB2-BD59-A6C34878D82A}">
                    <a16:rowId xmlns:a16="http://schemas.microsoft.com/office/drawing/2014/main" val="3705415649"/>
                  </a:ext>
                </a:extLst>
              </a:tr>
              <a:tr h="476584">
                <a:tc vMerge="1">
                  <a:txBody>
                    <a:bodyPr/>
                    <a:lstStyle/>
                    <a:p>
                      <a:endParaRPr lang="en-IN"/>
                    </a:p>
                  </a:txBody>
                  <a:tcPr/>
                </a:tc>
                <a:tc>
                  <a:txBody>
                    <a:bodyPr/>
                    <a:lstStyle/>
                    <a:p>
                      <a:pPr algn="ctr">
                        <a:lnSpc>
                          <a:spcPct val="107000"/>
                        </a:lnSpc>
                        <a:spcAft>
                          <a:spcPts val="0"/>
                        </a:spcAft>
                      </a:pPr>
                      <a:r>
                        <a:rPr lang="en-IN" sz="1050" dirty="0">
                          <a:effectLst/>
                        </a:rPr>
                        <a:t>Invalid type of data</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tc>
                  <a:txBody>
                    <a:bodyPr/>
                    <a:lstStyle/>
                    <a:p>
                      <a:pPr algn="ctr">
                        <a:lnSpc>
                          <a:spcPct val="107000"/>
                        </a:lnSpc>
                        <a:spcAft>
                          <a:spcPts val="0"/>
                        </a:spcAft>
                      </a:pPr>
                      <a:r>
                        <a:rPr lang="en-IN" sz="1050">
                          <a:effectLst/>
                        </a:rPr>
                        <a:t>Notify failed updation</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extLst>
                  <a:ext uri="{0D108BD9-81ED-4DB2-BD59-A6C34878D82A}">
                    <a16:rowId xmlns:a16="http://schemas.microsoft.com/office/drawing/2014/main" val="3160751392"/>
                  </a:ext>
                </a:extLst>
              </a:tr>
              <a:tr h="476584">
                <a:tc rowSpan="2">
                  <a:txBody>
                    <a:bodyPr/>
                    <a:lstStyle/>
                    <a:p>
                      <a:pPr algn="ctr">
                        <a:lnSpc>
                          <a:spcPct val="107000"/>
                        </a:lnSpc>
                        <a:spcAft>
                          <a:spcPts val="0"/>
                        </a:spcAft>
                      </a:pPr>
                      <a:r>
                        <a:rPr lang="en-IN" sz="1050">
                          <a:effectLst/>
                        </a:rPr>
                        <a:t>Update owner organisation details</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tc>
                  <a:txBody>
                    <a:bodyPr/>
                    <a:lstStyle/>
                    <a:p>
                      <a:pPr algn="ctr">
                        <a:lnSpc>
                          <a:spcPct val="107000"/>
                        </a:lnSpc>
                        <a:spcAft>
                          <a:spcPts val="0"/>
                        </a:spcAft>
                      </a:pPr>
                      <a:r>
                        <a:rPr lang="en-IN" sz="1050" dirty="0">
                          <a:effectLst/>
                        </a:rPr>
                        <a:t>Valid type of data</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tc>
                  <a:txBody>
                    <a:bodyPr/>
                    <a:lstStyle/>
                    <a:p>
                      <a:pPr algn="ctr">
                        <a:lnSpc>
                          <a:spcPct val="107000"/>
                        </a:lnSpc>
                        <a:spcAft>
                          <a:spcPts val="0"/>
                        </a:spcAft>
                      </a:pPr>
                      <a:r>
                        <a:rPr lang="en-IN" sz="1050">
                          <a:effectLst/>
                        </a:rPr>
                        <a:t>Data is modified</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extLst>
                  <a:ext uri="{0D108BD9-81ED-4DB2-BD59-A6C34878D82A}">
                    <a16:rowId xmlns:a16="http://schemas.microsoft.com/office/drawing/2014/main" val="1802801579"/>
                  </a:ext>
                </a:extLst>
              </a:tr>
              <a:tr h="476584">
                <a:tc vMerge="1">
                  <a:txBody>
                    <a:bodyPr/>
                    <a:lstStyle/>
                    <a:p>
                      <a:endParaRPr lang="en-IN"/>
                    </a:p>
                  </a:txBody>
                  <a:tcPr/>
                </a:tc>
                <a:tc>
                  <a:txBody>
                    <a:bodyPr/>
                    <a:lstStyle/>
                    <a:p>
                      <a:pPr algn="ctr">
                        <a:lnSpc>
                          <a:spcPct val="107000"/>
                        </a:lnSpc>
                        <a:spcAft>
                          <a:spcPts val="0"/>
                        </a:spcAft>
                      </a:pPr>
                      <a:r>
                        <a:rPr lang="en-IN" sz="1050" dirty="0">
                          <a:effectLst/>
                        </a:rPr>
                        <a:t>Invalid type of data</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tc>
                  <a:txBody>
                    <a:bodyPr/>
                    <a:lstStyle/>
                    <a:p>
                      <a:pPr algn="ctr">
                        <a:lnSpc>
                          <a:spcPct val="107000"/>
                        </a:lnSpc>
                        <a:spcAft>
                          <a:spcPts val="0"/>
                        </a:spcAft>
                      </a:pPr>
                      <a:r>
                        <a:rPr lang="en-IN" sz="1050" dirty="0">
                          <a:effectLst/>
                        </a:rPr>
                        <a:t>Notify failed </a:t>
                      </a:r>
                      <a:r>
                        <a:rPr lang="en-IN" sz="1050" dirty="0" err="1">
                          <a:effectLst/>
                        </a:rPr>
                        <a:t>updation</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extLst>
                  <a:ext uri="{0D108BD9-81ED-4DB2-BD59-A6C34878D82A}">
                    <a16:rowId xmlns:a16="http://schemas.microsoft.com/office/drawing/2014/main" val="1197023477"/>
                  </a:ext>
                </a:extLst>
              </a:tr>
              <a:tr h="476584">
                <a:tc rowSpan="2">
                  <a:txBody>
                    <a:bodyPr/>
                    <a:lstStyle/>
                    <a:p>
                      <a:pPr algn="ctr">
                        <a:lnSpc>
                          <a:spcPct val="107000"/>
                        </a:lnSpc>
                        <a:spcAft>
                          <a:spcPts val="0"/>
                        </a:spcAft>
                      </a:pPr>
                      <a:r>
                        <a:rPr lang="en-IN" sz="1050">
                          <a:effectLst/>
                        </a:rPr>
                        <a:t>Update admin details</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tc>
                  <a:txBody>
                    <a:bodyPr/>
                    <a:lstStyle/>
                    <a:p>
                      <a:pPr algn="ctr">
                        <a:lnSpc>
                          <a:spcPct val="107000"/>
                        </a:lnSpc>
                        <a:spcAft>
                          <a:spcPts val="0"/>
                        </a:spcAft>
                      </a:pPr>
                      <a:r>
                        <a:rPr lang="en-IN" sz="1050" dirty="0">
                          <a:effectLst/>
                        </a:rPr>
                        <a:t>Valid type of data</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tc>
                  <a:txBody>
                    <a:bodyPr/>
                    <a:lstStyle/>
                    <a:p>
                      <a:pPr algn="ctr">
                        <a:lnSpc>
                          <a:spcPct val="107000"/>
                        </a:lnSpc>
                        <a:spcAft>
                          <a:spcPts val="0"/>
                        </a:spcAft>
                      </a:pPr>
                      <a:r>
                        <a:rPr lang="en-IN" sz="1050" dirty="0">
                          <a:effectLst/>
                        </a:rPr>
                        <a:t>Data is modified</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extLst>
                  <a:ext uri="{0D108BD9-81ED-4DB2-BD59-A6C34878D82A}">
                    <a16:rowId xmlns:a16="http://schemas.microsoft.com/office/drawing/2014/main" val="3439047188"/>
                  </a:ext>
                </a:extLst>
              </a:tr>
              <a:tr h="476584">
                <a:tc vMerge="1">
                  <a:txBody>
                    <a:bodyPr/>
                    <a:lstStyle/>
                    <a:p>
                      <a:endParaRPr lang="en-IN"/>
                    </a:p>
                  </a:txBody>
                  <a:tcPr/>
                </a:tc>
                <a:tc>
                  <a:txBody>
                    <a:bodyPr/>
                    <a:lstStyle/>
                    <a:p>
                      <a:pPr algn="ctr">
                        <a:lnSpc>
                          <a:spcPct val="107000"/>
                        </a:lnSpc>
                        <a:spcAft>
                          <a:spcPts val="0"/>
                        </a:spcAft>
                      </a:pPr>
                      <a:r>
                        <a:rPr lang="en-IN" sz="1050" dirty="0">
                          <a:effectLst/>
                        </a:rPr>
                        <a:t>Invalid type of data</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tc>
                  <a:txBody>
                    <a:bodyPr/>
                    <a:lstStyle/>
                    <a:p>
                      <a:pPr algn="ctr">
                        <a:lnSpc>
                          <a:spcPct val="107000"/>
                        </a:lnSpc>
                        <a:spcAft>
                          <a:spcPts val="0"/>
                        </a:spcAft>
                      </a:pPr>
                      <a:r>
                        <a:rPr lang="en-IN" sz="1050" dirty="0">
                          <a:effectLst/>
                        </a:rPr>
                        <a:t>Notify failed </a:t>
                      </a:r>
                      <a:r>
                        <a:rPr lang="en-IN" sz="1050" dirty="0" err="1">
                          <a:effectLst/>
                        </a:rPr>
                        <a:t>updation</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extLst>
                  <a:ext uri="{0D108BD9-81ED-4DB2-BD59-A6C34878D82A}">
                    <a16:rowId xmlns:a16="http://schemas.microsoft.com/office/drawing/2014/main" val="2009855483"/>
                  </a:ext>
                </a:extLst>
              </a:tr>
              <a:tr h="476584">
                <a:tc rowSpan="2">
                  <a:txBody>
                    <a:bodyPr/>
                    <a:lstStyle/>
                    <a:p>
                      <a:pPr algn="ctr">
                        <a:lnSpc>
                          <a:spcPct val="107000"/>
                        </a:lnSpc>
                        <a:spcAft>
                          <a:spcPts val="0"/>
                        </a:spcAft>
                      </a:pPr>
                      <a:r>
                        <a:rPr lang="en-IN" sz="1050">
                          <a:effectLst/>
                        </a:rPr>
                        <a:t>Update satellite details</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tc>
                  <a:txBody>
                    <a:bodyPr/>
                    <a:lstStyle/>
                    <a:p>
                      <a:pPr algn="ctr">
                        <a:lnSpc>
                          <a:spcPct val="107000"/>
                        </a:lnSpc>
                        <a:spcAft>
                          <a:spcPts val="0"/>
                        </a:spcAft>
                      </a:pPr>
                      <a:r>
                        <a:rPr lang="en-IN" sz="1050">
                          <a:effectLst/>
                        </a:rPr>
                        <a:t>Valid type of data</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tc>
                  <a:txBody>
                    <a:bodyPr/>
                    <a:lstStyle/>
                    <a:p>
                      <a:pPr algn="ctr">
                        <a:lnSpc>
                          <a:spcPct val="107000"/>
                        </a:lnSpc>
                        <a:spcAft>
                          <a:spcPts val="0"/>
                        </a:spcAft>
                      </a:pPr>
                      <a:r>
                        <a:rPr lang="en-IN" sz="1050" dirty="0">
                          <a:effectLst/>
                        </a:rPr>
                        <a:t>Data is modified</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extLst>
                  <a:ext uri="{0D108BD9-81ED-4DB2-BD59-A6C34878D82A}">
                    <a16:rowId xmlns:a16="http://schemas.microsoft.com/office/drawing/2014/main" val="3623608548"/>
                  </a:ext>
                </a:extLst>
              </a:tr>
              <a:tr h="476584">
                <a:tc vMerge="1">
                  <a:txBody>
                    <a:bodyPr/>
                    <a:lstStyle/>
                    <a:p>
                      <a:endParaRPr lang="en-IN"/>
                    </a:p>
                  </a:txBody>
                  <a:tcPr/>
                </a:tc>
                <a:tc>
                  <a:txBody>
                    <a:bodyPr/>
                    <a:lstStyle/>
                    <a:p>
                      <a:pPr algn="ctr">
                        <a:lnSpc>
                          <a:spcPct val="107000"/>
                        </a:lnSpc>
                        <a:spcAft>
                          <a:spcPts val="0"/>
                        </a:spcAft>
                      </a:pPr>
                      <a:r>
                        <a:rPr lang="en-IN" sz="1050" dirty="0">
                          <a:effectLst/>
                        </a:rPr>
                        <a:t>Invalid type of data</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tc>
                  <a:txBody>
                    <a:bodyPr/>
                    <a:lstStyle/>
                    <a:p>
                      <a:pPr algn="ctr">
                        <a:lnSpc>
                          <a:spcPct val="107000"/>
                        </a:lnSpc>
                        <a:spcAft>
                          <a:spcPts val="0"/>
                        </a:spcAft>
                      </a:pPr>
                      <a:r>
                        <a:rPr lang="en-IN" sz="1050" dirty="0">
                          <a:effectLst/>
                        </a:rPr>
                        <a:t>Notify failed </a:t>
                      </a:r>
                      <a:r>
                        <a:rPr lang="en-IN" sz="1050" dirty="0" err="1">
                          <a:effectLst/>
                        </a:rPr>
                        <a:t>updation</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extLst>
                  <a:ext uri="{0D108BD9-81ED-4DB2-BD59-A6C34878D82A}">
                    <a16:rowId xmlns:a16="http://schemas.microsoft.com/office/drawing/2014/main" val="1378437709"/>
                  </a:ext>
                </a:extLst>
              </a:tr>
              <a:tr h="501306">
                <a:tc>
                  <a:txBody>
                    <a:bodyPr/>
                    <a:lstStyle/>
                    <a:p>
                      <a:pPr algn="ctr">
                        <a:lnSpc>
                          <a:spcPct val="107000"/>
                        </a:lnSpc>
                        <a:spcAft>
                          <a:spcPts val="0"/>
                        </a:spcAft>
                      </a:pPr>
                      <a:r>
                        <a:rPr lang="en-IN" sz="1050">
                          <a:effectLst/>
                        </a:rPr>
                        <a:t>Enter Search Field</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tc>
                  <a:txBody>
                    <a:bodyPr/>
                    <a:lstStyle/>
                    <a:p>
                      <a:pPr algn="ctr">
                        <a:lnSpc>
                          <a:spcPct val="107000"/>
                        </a:lnSpc>
                        <a:spcAft>
                          <a:spcPts val="0"/>
                        </a:spcAft>
                      </a:pPr>
                      <a:r>
                        <a:rPr lang="en-IN" sz="1050">
                          <a:effectLst/>
                        </a:rPr>
                        <a:t>Enter any relevant data</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tc>
                  <a:txBody>
                    <a:bodyPr/>
                    <a:lstStyle/>
                    <a:p>
                      <a:pPr algn="ctr">
                        <a:lnSpc>
                          <a:spcPct val="107000"/>
                        </a:lnSpc>
                        <a:spcAft>
                          <a:spcPts val="0"/>
                        </a:spcAft>
                      </a:pPr>
                      <a:r>
                        <a:rPr lang="en-IN" sz="1050" dirty="0">
                          <a:effectLst/>
                        </a:rPr>
                        <a:t>Appropriate result displayed, if found</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0110" marR="30110" marT="0" marB="0" anchor="ctr"/>
                </a:tc>
                <a:extLst>
                  <a:ext uri="{0D108BD9-81ED-4DB2-BD59-A6C34878D82A}">
                    <a16:rowId xmlns:a16="http://schemas.microsoft.com/office/drawing/2014/main" val="1449923678"/>
                  </a:ext>
                </a:extLst>
              </a:tr>
            </a:tbl>
          </a:graphicData>
        </a:graphic>
      </p:graphicFrame>
    </p:spTree>
    <p:extLst>
      <p:ext uri="{BB962C8B-B14F-4D97-AF65-F5344CB8AC3E}">
        <p14:creationId xmlns:p14="http://schemas.microsoft.com/office/powerpoint/2010/main" val="4146619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44544634"/>
              </p:ext>
            </p:extLst>
          </p:nvPr>
        </p:nvGraphicFramePr>
        <p:xfrm>
          <a:off x="699247" y="1954206"/>
          <a:ext cx="5011271" cy="2653686"/>
        </p:xfrm>
        <a:graphic>
          <a:graphicData uri="http://schemas.openxmlformats.org/drawingml/2006/table">
            <a:tbl>
              <a:tblPr firstRow="1" firstCol="1" bandRow="1">
                <a:tableStyleId>{5C22544A-7EE6-4342-B048-85BDC9FD1C3A}</a:tableStyleId>
              </a:tblPr>
              <a:tblGrid>
                <a:gridCol w="1670053">
                  <a:extLst>
                    <a:ext uri="{9D8B030D-6E8A-4147-A177-3AD203B41FA5}">
                      <a16:colId xmlns:a16="http://schemas.microsoft.com/office/drawing/2014/main" val="4176448028"/>
                    </a:ext>
                  </a:extLst>
                </a:gridCol>
                <a:gridCol w="1670609">
                  <a:extLst>
                    <a:ext uri="{9D8B030D-6E8A-4147-A177-3AD203B41FA5}">
                      <a16:colId xmlns:a16="http://schemas.microsoft.com/office/drawing/2014/main" val="1905967237"/>
                    </a:ext>
                  </a:extLst>
                </a:gridCol>
                <a:gridCol w="1670609">
                  <a:extLst>
                    <a:ext uri="{9D8B030D-6E8A-4147-A177-3AD203B41FA5}">
                      <a16:colId xmlns:a16="http://schemas.microsoft.com/office/drawing/2014/main" val="3082210638"/>
                    </a:ext>
                  </a:extLst>
                </a:gridCol>
              </a:tblGrid>
              <a:tr h="368895">
                <a:tc>
                  <a:txBody>
                    <a:bodyPr/>
                    <a:lstStyle/>
                    <a:p>
                      <a:pPr algn="ctr">
                        <a:lnSpc>
                          <a:spcPct val="107000"/>
                        </a:lnSpc>
                        <a:spcAft>
                          <a:spcPts val="0"/>
                        </a:spcAft>
                      </a:pPr>
                      <a:r>
                        <a:rPr lang="en-IN" sz="1400" dirty="0">
                          <a:effectLst/>
                        </a:rPr>
                        <a:t>Type of data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400">
                          <a:effectLst/>
                        </a:rPr>
                        <a:t>Input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400">
                          <a:effectLst/>
                        </a:rPr>
                        <a:t>Output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41785463"/>
                  </a:ext>
                </a:extLst>
              </a:tr>
              <a:tr h="274817">
                <a:tc rowSpan="2">
                  <a:txBody>
                    <a:bodyPr/>
                    <a:lstStyle/>
                    <a:p>
                      <a:pPr algn="ctr">
                        <a:lnSpc>
                          <a:spcPct val="107000"/>
                        </a:lnSpc>
                        <a:spcAft>
                          <a:spcPts val="0"/>
                        </a:spcAft>
                      </a:pPr>
                      <a:r>
                        <a:rPr lang="en-IN" sz="1300" dirty="0">
                          <a:effectLst/>
                        </a:rPr>
                        <a:t>Email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Myemail.com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Invalid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2441779"/>
                  </a:ext>
                </a:extLst>
              </a:tr>
              <a:tr h="274817">
                <a:tc vMerge="1">
                  <a:txBody>
                    <a:bodyPr/>
                    <a:lstStyle/>
                    <a:p>
                      <a:endParaRPr lang="en-IN"/>
                    </a:p>
                  </a:txBody>
                  <a:tcPr/>
                </a:tc>
                <a:tc>
                  <a:txBody>
                    <a:bodyPr/>
                    <a:lstStyle/>
                    <a:p>
                      <a:pPr algn="ctr">
                        <a:lnSpc>
                          <a:spcPct val="107000"/>
                        </a:lnSpc>
                        <a:spcAft>
                          <a:spcPts val="0"/>
                        </a:spcAft>
                      </a:pPr>
                      <a:r>
                        <a:rPr lang="en-IN" sz="1200" u="sng">
                          <a:effectLst/>
                          <a:hlinkClick r:id="rId2"/>
                        </a:rPr>
                        <a:t>My_email@gmail.com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Valid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53746627"/>
                  </a:ext>
                </a:extLst>
              </a:tr>
              <a:tr h="274817">
                <a:tc rowSpan="2">
                  <a:txBody>
                    <a:bodyPr/>
                    <a:lstStyle/>
                    <a:p>
                      <a:pPr algn="ctr">
                        <a:lnSpc>
                          <a:spcPct val="107000"/>
                        </a:lnSpc>
                        <a:spcAft>
                          <a:spcPts val="0"/>
                        </a:spcAft>
                      </a:pPr>
                      <a:r>
                        <a:rPr lang="en-IN" sz="1300">
                          <a:effectLst/>
                        </a:rPr>
                        <a:t>Username (min-length=5)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dirty="0">
                          <a:effectLst/>
                        </a:rPr>
                        <a:t>Abc1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Invalid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83778830"/>
                  </a:ext>
                </a:extLst>
              </a:tr>
              <a:tr h="274817">
                <a:tc vMerge="1">
                  <a:txBody>
                    <a:bodyPr/>
                    <a:lstStyle/>
                    <a:p>
                      <a:endParaRPr lang="en-IN"/>
                    </a:p>
                  </a:txBody>
                  <a:tcPr/>
                </a:tc>
                <a:tc>
                  <a:txBody>
                    <a:bodyPr/>
                    <a:lstStyle/>
                    <a:p>
                      <a:pPr algn="ctr">
                        <a:lnSpc>
                          <a:spcPct val="107000"/>
                        </a:lnSpc>
                        <a:spcAft>
                          <a:spcPts val="0"/>
                        </a:spcAft>
                      </a:pPr>
                      <a:r>
                        <a:rPr lang="en-IN" sz="1200" dirty="0">
                          <a:effectLst/>
                        </a:rPr>
                        <a:t>Ronald_07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dirty="0">
                          <a:effectLst/>
                        </a:rPr>
                        <a:t>Valid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67245092"/>
                  </a:ext>
                </a:extLst>
              </a:tr>
              <a:tr h="274817">
                <a:tc rowSpan="2">
                  <a:txBody>
                    <a:bodyPr/>
                    <a:lstStyle/>
                    <a:p>
                      <a:pPr algn="ctr">
                        <a:lnSpc>
                          <a:spcPct val="107000"/>
                        </a:lnSpc>
                        <a:spcAft>
                          <a:spcPts val="0"/>
                        </a:spcAft>
                      </a:pPr>
                      <a:r>
                        <a:rPr lang="en-IN" sz="1300">
                          <a:effectLst/>
                        </a:rPr>
                        <a:t>Password (min-length=8)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dirty="0">
                          <a:effectLst/>
                        </a:rPr>
                        <a:t>Pass_01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dirty="0">
                          <a:effectLst/>
                        </a:rPr>
                        <a:t>Invalid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25856546"/>
                  </a:ext>
                </a:extLst>
              </a:tr>
              <a:tr h="274817">
                <a:tc vMerge="1">
                  <a:txBody>
                    <a:bodyPr/>
                    <a:lstStyle/>
                    <a:p>
                      <a:endParaRPr lang="en-IN"/>
                    </a:p>
                  </a:txBody>
                  <a:tcPr/>
                </a:tc>
                <a:tc>
                  <a:txBody>
                    <a:bodyPr/>
                    <a:lstStyle/>
                    <a:p>
                      <a:pPr algn="ctr">
                        <a:lnSpc>
                          <a:spcPct val="107000"/>
                        </a:lnSpc>
                        <a:spcAft>
                          <a:spcPts val="0"/>
                        </a:spcAft>
                      </a:pPr>
                      <a:r>
                        <a:rPr lang="en-IN" sz="1200">
                          <a:effectLst/>
                        </a:rPr>
                        <a:t>Password123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dirty="0">
                          <a:effectLst/>
                        </a:rPr>
                        <a:t>Valid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42804027"/>
                  </a:ext>
                </a:extLst>
              </a:tr>
              <a:tr h="274817">
                <a:tc rowSpan="2">
                  <a:txBody>
                    <a:bodyPr/>
                    <a:lstStyle/>
                    <a:p>
                      <a:pPr algn="ctr">
                        <a:lnSpc>
                          <a:spcPct val="107000"/>
                        </a:lnSpc>
                        <a:spcAft>
                          <a:spcPts val="0"/>
                        </a:spcAft>
                      </a:pPr>
                      <a:r>
                        <a:rPr lang="en-IN" sz="1300">
                          <a:effectLst/>
                        </a:rPr>
                        <a:t>User Date of birth (1900-01-01 – 2003-12-31)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2019-01-04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dirty="0">
                          <a:effectLst/>
                        </a:rPr>
                        <a:t>Invalid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69949035"/>
                  </a:ext>
                </a:extLst>
              </a:tr>
              <a:tr h="361072">
                <a:tc vMerge="1">
                  <a:txBody>
                    <a:bodyPr/>
                    <a:lstStyle/>
                    <a:p>
                      <a:endParaRPr lang="en-IN"/>
                    </a:p>
                  </a:txBody>
                  <a:tcPr/>
                </a:tc>
                <a:tc>
                  <a:txBody>
                    <a:bodyPr/>
                    <a:lstStyle/>
                    <a:p>
                      <a:pPr algn="ctr">
                        <a:lnSpc>
                          <a:spcPct val="107000"/>
                        </a:lnSpc>
                        <a:spcAft>
                          <a:spcPts val="0"/>
                        </a:spcAft>
                      </a:pPr>
                      <a:r>
                        <a:rPr lang="en-IN" sz="1200">
                          <a:effectLst/>
                        </a:rPr>
                        <a:t>1999-03-11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dirty="0">
                          <a:effectLst/>
                        </a:rPr>
                        <a:t>valid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15989615"/>
                  </a:ext>
                </a:extLst>
              </a:tr>
            </a:tbl>
          </a:graphicData>
        </a:graphic>
      </p:graphicFrame>
      <p:sp>
        <p:nvSpPr>
          <p:cNvPr id="4" name="Rectangle 3"/>
          <p:cNvSpPr/>
          <p:nvPr/>
        </p:nvSpPr>
        <p:spPr>
          <a:xfrm>
            <a:off x="699247" y="738018"/>
            <a:ext cx="6096000" cy="769441"/>
          </a:xfrm>
          <a:prstGeom prst="rect">
            <a:avLst/>
          </a:prstGeom>
        </p:spPr>
        <p:txBody>
          <a:bodyPr>
            <a:spAutoFit/>
          </a:bodyPr>
          <a:lstStyle/>
          <a:p>
            <a:pPr lvl="0" defTabSz="914400" eaLnBrk="0" fontAlgn="base" hangingPunct="0">
              <a:spcBef>
                <a:spcPct val="0"/>
              </a:spcBef>
              <a:spcAft>
                <a:spcPct val="0"/>
              </a:spcAft>
            </a:pPr>
            <a:r>
              <a:rPr lang="en-US" altLang="en-US" sz="2800" b="1" dirty="0">
                <a:latin typeface="Calibri" panose="020F0502020204030204" pitchFamily="34" charset="0"/>
                <a:ea typeface="Calibri" panose="020F0502020204030204" pitchFamily="34" charset="0"/>
                <a:cs typeface="LiberationSerif"/>
              </a:rPr>
              <a:t>Example Test Case Results:</a:t>
            </a:r>
            <a:endParaRPr lang="en-US" altLang="en-US" sz="1200" dirty="0"/>
          </a:p>
          <a:p>
            <a:pPr lvl="0" defTabSz="914400" eaLnBrk="0" fontAlgn="base" hangingPunct="0">
              <a:spcBef>
                <a:spcPct val="0"/>
              </a:spcBef>
              <a:spcAft>
                <a:spcPct val="0"/>
              </a:spcAft>
            </a:pPr>
            <a:r>
              <a:rPr lang="en-US" altLang="en-US" sz="1600" dirty="0">
                <a:latin typeface="Calibri" panose="020F0502020204030204" pitchFamily="34" charset="0"/>
                <a:ea typeface="Calibri" panose="020F0502020204030204" pitchFamily="34" charset="0"/>
                <a:cs typeface="LiberationSerif"/>
              </a:rPr>
              <a:t> </a:t>
            </a:r>
            <a:endParaRPr lang="en-US" altLang="en-US" sz="2400" dirty="0">
              <a:latin typeface="Arial" panose="020B0604020202020204" pitchFamily="34" charset="0"/>
            </a:endParaRPr>
          </a:p>
        </p:txBody>
      </p:sp>
      <p:sp>
        <p:nvSpPr>
          <p:cNvPr id="6" name="Rectangle 5"/>
          <p:cNvSpPr/>
          <p:nvPr/>
        </p:nvSpPr>
        <p:spPr>
          <a:xfrm>
            <a:off x="6687670" y="738017"/>
            <a:ext cx="6096000" cy="523220"/>
          </a:xfrm>
          <a:prstGeom prst="rect">
            <a:avLst/>
          </a:prstGeom>
        </p:spPr>
        <p:txBody>
          <a:bodyPr>
            <a:spAutoFit/>
          </a:bodyPr>
          <a:lstStyle/>
          <a:p>
            <a:pPr lvl="0" defTabSz="914400" eaLnBrk="0" fontAlgn="base" hangingPunct="0">
              <a:spcBef>
                <a:spcPct val="0"/>
              </a:spcBef>
              <a:spcAft>
                <a:spcPct val="0"/>
              </a:spcAft>
            </a:pPr>
            <a:r>
              <a:rPr lang="en-US" altLang="en-US" sz="2800" b="1" dirty="0">
                <a:latin typeface="Calibri" panose="020F0502020204030204" pitchFamily="34" charset="0"/>
              </a:rPr>
              <a:t>Acceptance Testing</a:t>
            </a:r>
            <a:endParaRPr lang="en-US" altLang="en-US" sz="2400" dirty="0">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52407870"/>
              </p:ext>
            </p:extLst>
          </p:nvPr>
        </p:nvGraphicFramePr>
        <p:xfrm>
          <a:off x="6795247" y="1954206"/>
          <a:ext cx="4715436" cy="2662249"/>
        </p:xfrm>
        <a:graphic>
          <a:graphicData uri="http://schemas.openxmlformats.org/drawingml/2006/table">
            <a:tbl>
              <a:tblPr firstRow="1" firstCol="1" bandRow="1">
                <a:tableStyleId>{5C22544A-7EE6-4342-B048-85BDC9FD1C3A}</a:tableStyleId>
              </a:tblPr>
              <a:tblGrid>
                <a:gridCol w="2043953">
                  <a:extLst>
                    <a:ext uri="{9D8B030D-6E8A-4147-A177-3AD203B41FA5}">
                      <a16:colId xmlns:a16="http://schemas.microsoft.com/office/drawing/2014/main" val="3847680744"/>
                    </a:ext>
                  </a:extLst>
                </a:gridCol>
                <a:gridCol w="2671483">
                  <a:extLst>
                    <a:ext uri="{9D8B030D-6E8A-4147-A177-3AD203B41FA5}">
                      <a16:colId xmlns:a16="http://schemas.microsoft.com/office/drawing/2014/main" val="3544934138"/>
                    </a:ext>
                  </a:extLst>
                </a:gridCol>
              </a:tblGrid>
              <a:tr h="313765">
                <a:tc>
                  <a:txBody>
                    <a:bodyPr/>
                    <a:lstStyle/>
                    <a:p>
                      <a:pPr>
                        <a:lnSpc>
                          <a:spcPct val="107000"/>
                        </a:lnSpc>
                        <a:spcAft>
                          <a:spcPts val="0"/>
                        </a:spcAft>
                      </a:pPr>
                      <a:r>
                        <a:rPr lang="en-IN" sz="1600" dirty="0">
                          <a:effectLst/>
                        </a:rPr>
                        <a:t>Class of user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a:effectLst/>
                        </a:rPr>
                        <a:t>Functions / actions provided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2302132"/>
                  </a:ext>
                </a:extLst>
              </a:tr>
              <a:tr h="391414">
                <a:tc>
                  <a:txBody>
                    <a:bodyPr/>
                    <a:lstStyle/>
                    <a:p>
                      <a:pPr>
                        <a:lnSpc>
                          <a:spcPct val="107000"/>
                        </a:lnSpc>
                        <a:spcAft>
                          <a:spcPts val="0"/>
                        </a:spcAft>
                      </a:pPr>
                      <a:r>
                        <a:rPr lang="en-IN" sz="1200">
                          <a:effectLst/>
                        </a:rPr>
                        <a:t>Scientists / Academicians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Add and update user information, View satellite data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85815938"/>
                  </a:ext>
                </a:extLst>
              </a:tr>
              <a:tr h="587121">
                <a:tc>
                  <a:txBody>
                    <a:bodyPr/>
                    <a:lstStyle/>
                    <a:p>
                      <a:pPr>
                        <a:lnSpc>
                          <a:spcPct val="107000"/>
                        </a:lnSpc>
                        <a:spcAft>
                          <a:spcPts val="0"/>
                        </a:spcAft>
                      </a:pPr>
                      <a:r>
                        <a:rPr lang="en-IN" sz="1200">
                          <a:effectLst/>
                        </a:rPr>
                        <a:t>Admin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Add and update admin information, add update and view satellite information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1559767"/>
                  </a:ext>
                </a:extLst>
              </a:tr>
              <a:tr h="782828">
                <a:tc>
                  <a:txBody>
                    <a:bodyPr/>
                    <a:lstStyle/>
                    <a:p>
                      <a:pPr>
                        <a:lnSpc>
                          <a:spcPct val="107000"/>
                        </a:lnSpc>
                        <a:spcAft>
                          <a:spcPts val="0"/>
                        </a:spcAft>
                      </a:pPr>
                      <a:r>
                        <a:rPr lang="en-IN" sz="1200">
                          <a:effectLst/>
                        </a:rPr>
                        <a:t>Manufacturing Organisation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Add and update manufacturing organisation information, View satellite data, Show organisations satellite data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93052135"/>
                  </a:ext>
                </a:extLst>
              </a:tr>
              <a:tr h="587121">
                <a:tc>
                  <a:txBody>
                    <a:bodyPr/>
                    <a:lstStyle/>
                    <a:p>
                      <a:pPr>
                        <a:lnSpc>
                          <a:spcPct val="107000"/>
                        </a:lnSpc>
                        <a:spcAft>
                          <a:spcPts val="0"/>
                        </a:spcAft>
                      </a:pPr>
                      <a:r>
                        <a:rPr lang="en-IN" sz="1200">
                          <a:effectLst/>
                        </a:rPr>
                        <a:t>Owner Organisation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dirty="0">
                          <a:effectLst/>
                        </a:rPr>
                        <a:t>Add and update owner organisation information, add, update and view satellite data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1339867"/>
                  </a:ext>
                </a:extLst>
              </a:tr>
            </a:tbl>
          </a:graphicData>
        </a:graphic>
      </p:graphicFrame>
    </p:spTree>
    <p:extLst>
      <p:ext uri="{BB962C8B-B14F-4D97-AF65-F5344CB8AC3E}">
        <p14:creationId xmlns:p14="http://schemas.microsoft.com/office/powerpoint/2010/main" val="96299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6824" y="801655"/>
            <a:ext cx="6096000" cy="4340291"/>
          </a:xfrm>
          <a:prstGeom prst="rect">
            <a:avLst/>
          </a:prstGeom>
        </p:spPr>
        <p:txBody>
          <a:bodyPr>
            <a:spAutoFit/>
          </a:bodyPr>
          <a:lstStyle/>
          <a:p>
            <a:pPr>
              <a:lnSpc>
                <a:spcPct val="107000"/>
              </a:lnSpc>
              <a:spcAft>
                <a:spcPts val="0"/>
              </a:spcAft>
            </a:pPr>
            <a:r>
              <a:rPr lang="en-IN" sz="2000" b="1" dirty="0">
                <a:latin typeface="LiberationSerif"/>
                <a:ea typeface="Calibri" panose="020F0502020204030204" pitchFamily="34" charset="0"/>
                <a:cs typeface="LiberationSerif"/>
              </a:rPr>
              <a:t>Integration testing</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dirty="0">
                <a:latin typeface="OpenSymbol"/>
                <a:ea typeface="Calibri" panose="020F0502020204030204" pitchFamily="34" charset="0"/>
                <a:cs typeface="OpenSymbol"/>
              </a:rPr>
              <a:t>• </a:t>
            </a:r>
            <a:r>
              <a:rPr lang="en-IN" dirty="0">
                <a:latin typeface="LiberationSerif"/>
                <a:ea typeface="Calibri" panose="020F0502020204030204" pitchFamily="34" charset="0"/>
                <a:cs typeface="LiberationSerif"/>
              </a:rPr>
              <a:t>Only after admin or owner organisation adds satellites, all types of users can view the satellite in the search bar</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dirty="0">
                <a:latin typeface="OpenSymbol"/>
                <a:ea typeface="Calibri" panose="020F0502020204030204" pitchFamily="34" charset="0"/>
                <a:cs typeface="OpenSymbol"/>
              </a:rPr>
              <a:t>• </a:t>
            </a:r>
            <a:r>
              <a:rPr lang="en-IN" dirty="0">
                <a:latin typeface="LiberationSerif"/>
                <a:ea typeface="Calibri" panose="020F0502020204030204" pitchFamily="34" charset="0"/>
                <a:cs typeface="LiberationSerif"/>
              </a:rPr>
              <a:t>Admins and owner organisations can update only existing satellite information</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dirty="0">
                <a:latin typeface="OpenSymbol"/>
                <a:ea typeface="Calibri" panose="020F0502020204030204" pitchFamily="34" charset="0"/>
                <a:cs typeface="OpenSymbol"/>
              </a:rPr>
              <a:t>• </a:t>
            </a:r>
            <a:r>
              <a:rPr lang="en-IN" dirty="0">
                <a:latin typeface="LiberationSerif"/>
                <a:ea typeface="Calibri" panose="020F0502020204030204" pitchFamily="34" charset="0"/>
                <a:cs typeface="LiberationSerif"/>
              </a:rPr>
              <a:t>Owner organisations and manufacturing organisation can also view the satellites they own or manufacture respectively</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2000" dirty="0">
                <a:latin typeface="LiberationSerif"/>
                <a:ea typeface="Calibri" panose="020F0502020204030204" pitchFamily="34" charset="0"/>
                <a:cs typeface="LiberationSerif"/>
              </a:rPr>
              <a:t>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2000" b="1" dirty="0">
                <a:latin typeface="LiberationSerif"/>
                <a:ea typeface="Calibri" panose="020F0502020204030204" pitchFamily="34" charset="0"/>
                <a:cs typeface="LiberationSerif"/>
              </a:rPr>
              <a:t>System Testing</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dirty="0">
                <a:latin typeface="OpenSymbol"/>
                <a:ea typeface="Calibri" panose="020F0502020204030204" pitchFamily="34" charset="0"/>
                <a:cs typeface="OpenSymbol"/>
              </a:rPr>
              <a:t>• </a:t>
            </a:r>
            <a:r>
              <a:rPr lang="en-IN" dirty="0">
                <a:latin typeface="LiberationSerif"/>
                <a:ea typeface="Calibri" panose="020F0502020204030204" pitchFamily="34" charset="0"/>
                <a:cs typeface="LiberationSerif"/>
              </a:rPr>
              <a:t>Usability - Easy to use, system meets its objectives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dirty="0">
                <a:latin typeface="OpenSymbol"/>
                <a:ea typeface="Calibri" panose="020F0502020204030204" pitchFamily="34" charset="0"/>
                <a:cs typeface="OpenSymbol"/>
              </a:rPr>
              <a:t>• </a:t>
            </a:r>
            <a:r>
              <a:rPr lang="en-IN" dirty="0">
                <a:latin typeface="LiberationSerif"/>
                <a:ea typeface="Calibri" panose="020F0502020204030204" pitchFamily="34" charset="0"/>
                <a:cs typeface="LiberationSerif"/>
              </a:rPr>
              <a:t>Regression testing - username cannot be updated</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dirty="0">
                <a:latin typeface="OpenSymbol"/>
                <a:ea typeface="Calibri" panose="020F0502020204030204" pitchFamily="34" charset="0"/>
                <a:cs typeface="OpenSymbol"/>
              </a:rPr>
              <a:t>• </a:t>
            </a:r>
            <a:r>
              <a:rPr lang="en-IN" dirty="0">
                <a:latin typeface="LiberationSerif"/>
                <a:ea typeface="Calibri" panose="020F0502020204030204" pitchFamily="34" charset="0"/>
                <a:cs typeface="LiberationSerif"/>
              </a:rPr>
              <a:t>Migration – allowed, OS independent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dirty="0">
                <a:latin typeface="OpenSymbol"/>
                <a:ea typeface="Calibri" panose="020F0502020204030204" pitchFamily="34" charset="0"/>
                <a:cs typeface="OpenSymbol"/>
              </a:rPr>
              <a:t>• </a:t>
            </a:r>
            <a:r>
              <a:rPr lang="en-IN" dirty="0">
                <a:latin typeface="LiberationSerif"/>
                <a:ea typeface="Calibri" panose="020F0502020204030204" pitchFamily="34" charset="0"/>
                <a:cs typeface="LiberationSerif"/>
              </a:rPr>
              <a:t>Functional Testing – Appropriate results are displayed for the functions executed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8193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88449" y="2501170"/>
            <a:ext cx="3148939"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3491524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a:t>
            </a:r>
          </a:p>
        </p:txBody>
      </p:sp>
      <p:sp>
        <p:nvSpPr>
          <p:cNvPr id="3" name="Content Placeholder 2"/>
          <p:cNvSpPr>
            <a:spLocks noGrp="1"/>
          </p:cNvSpPr>
          <p:nvPr>
            <p:ph idx="1"/>
          </p:nvPr>
        </p:nvSpPr>
        <p:spPr>
          <a:xfrm>
            <a:off x="1201271" y="1825625"/>
            <a:ext cx="9954410" cy="4189693"/>
          </a:xfrm>
        </p:spPr>
        <p:txBody>
          <a:bodyPr>
            <a:normAutofit fontScale="32500" lnSpcReduction="20000"/>
          </a:bodyPr>
          <a:lstStyle/>
          <a:p>
            <a:pPr>
              <a:lnSpc>
                <a:spcPct val="120000"/>
              </a:lnSpc>
              <a:spcBef>
                <a:spcPts val="1200"/>
              </a:spcBef>
            </a:pPr>
            <a:r>
              <a:rPr lang="en-IN" sz="7000" b="1" dirty="0"/>
              <a:t>Project </a:t>
            </a:r>
            <a:r>
              <a:rPr lang="en-IN" sz="7400" b="1" dirty="0"/>
              <a:t>Scope</a:t>
            </a:r>
            <a:r>
              <a:rPr lang="en-IN" sz="7000" b="1" dirty="0"/>
              <a:t>: </a:t>
            </a:r>
            <a:br>
              <a:rPr lang="en-IN" b="1" dirty="0"/>
            </a:br>
            <a:br>
              <a:rPr lang="en-IN" sz="5500" dirty="0"/>
            </a:br>
            <a:r>
              <a:rPr lang="en-IN" sz="6000" dirty="0"/>
              <a:t>The project provides comprehensive support for keeping track of useful data related to different satellites, their manufacturing organizations, owner organizations and the consumer organizations.  It enables a log in, registration and authentication system in order to  define  the  access  hierarchy  within  the  software  bounds.   It  provides  an  interactive interface which allows all types of users to access their satellites’ parameters in an organized fashion.  The user can search for a particular satellite by name, type, launching organization, manufacturing organization and orbital position parameters.  The software keeps track of details of each satellite such as project timeline, launch date, mission life, orbital parameters, launch organization, manufacturing organization, etc.  It consists of a in-built visualization tool for giving a 3-D view of the orbit to the user using the TLE files of the satellite.</a:t>
            </a:r>
          </a:p>
        </p:txBody>
      </p:sp>
    </p:spTree>
    <p:extLst>
      <p:ext uri="{BB962C8B-B14F-4D97-AF65-F5344CB8AC3E}">
        <p14:creationId xmlns:p14="http://schemas.microsoft.com/office/powerpoint/2010/main" val="240273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PRODUCT DESCRIPTION</a:t>
            </a:r>
          </a:p>
        </p:txBody>
      </p:sp>
      <p:sp>
        <p:nvSpPr>
          <p:cNvPr id="5" name="Rectangle 4"/>
          <p:cNvSpPr/>
          <p:nvPr/>
        </p:nvSpPr>
        <p:spPr>
          <a:xfrm>
            <a:off x="1201271" y="1986523"/>
            <a:ext cx="9954410" cy="2862322"/>
          </a:xfrm>
          <a:prstGeom prst="rect">
            <a:avLst/>
          </a:prstGeom>
        </p:spPr>
        <p:txBody>
          <a:bodyPr wrap="square">
            <a:spAutoFit/>
          </a:bodyPr>
          <a:lstStyle/>
          <a:p>
            <a:pPr algn="just"/>
            <a:r>
              <a:rPr lang="en-IN" sz="2000" dirty="0"/>
              <a:t>This product is a replacement for the existing satellite management system. It is a web-based system implementing the client-server model. All satellite information is maintained in a database, located on a web server. The product offers hardware interface for cross-platform support, user interface for user account creation, user interface for a local search engine based on keywords for searching the whole satellite database. A built-in visualization tool in the software helps the user to visualise the orbit of various satellites around the Earth in a 3-D perspective. The system interfaces encompass account creation, existing satellite display and search (by local search engine within the software) and calculation of new orbits for future missions by any organization.</a:t>
            </a:r>
          </a:p>
        </p:txBody>
      </p:sp>
    </p:spTree>
    <p:extLst>
      <p:ext uri="{BB962C8B-B14F-4D97-AF65-F5344CB8AC3E}">
        <p14:creationId xmlns:p14="http://schemas.microsoft.com/office/powerpoint/2010/main" val="2450182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87506" y="-178080"/>
            <a:ext cx="10515600" cy="1325562"/>
          </a:xfrm>
        </p:spPr>
        <p:txBody>
          <a:bodyPr/>
          <a:lstStyle/>
          <a:p>
            <a:r>
              <a:rPr lang="en-IN" dirty="0"/>
              <a:t>Product Functions</a:t>
            </a:r>
          </a:p>
        </p:txBody>
      </p:sp>
      <p:sp>
        <p:nvSpPr>
          <p:cNvPr id="3" name="Content Placeholder 2"/>
          <p:cNvSpPr>
            <a:spLocks noGrp="1"/>
          </p:cNvSpPr>
          <p:nvPr>
            <p:ph idx="4294967295"/>
          </p:nvPr>
        </p:nvSpPr>
        <p:spPr>
          <a:xfrm>
            <a:off x="887506" y="1386914"/>
            <a:ext cx="10515600" cy="5032375"/>
          </a:xfrm>
        </p:spPr>
        <p:txBody>
          <a:bodyPr>
            <a:normAutofit fontScale="70000" lnSpcReduction="20000"/>
          </a:bodyPr>
          <a:lstStyle/>
          <a:p>
            <a:pPr marL="358775" indent="-358775">
              <a:buFont typeface="+mj-lt"/>
              <a:buAutoNum type="arabicPeriod"/>
            </a:pPr>
            <a:r>
              <a:rPr lang="en-IN" sz="3200" b="1" dirty="0"/>
              <a:t>Login, authentication and sign-up of users</a:t>
            </a:r>
          </a:p>
          <a:p>
            <a:pPr marL="358775" indent="0">
              <a:buNone/>
              <a:tabLst>
                <a:tab pos="447675" algn="l"/>
              </a:tabLst>
            </a:pPr>
            <a:r>
              <a:rPr lang="en-IN" dirty="0"/>
              <a:t>The project provides provision for registration and login of different users using credentials such as (email and password). Authentication is provided by means of email verification and privilege is provided based on affiliated and connection with an organisation.</a:t>
            </a:r>
            <a:br>
              <a:rPr lang="en-IN" dirty="0"/>
            </a:br>
            <a:endParaRPr lang="en-IN" dirty="0"/>
          </a:p>
          <a:p>
            <a:pPr marL="358775" indent="-358775">
              <a:buFont typeface="+mj-lt"/>
              <a:buAutoNum type="arabicPeriod" startAt="2"/>
            </a:pPr>
            <a:r>
              <a:rPr lang="en-IN" sz="3200" b="1" dirty="0"/>
              <a:t>Tracking live position and orientation of satellites</a:t>
            </a:r>
          </a:p>
          <a:p>
            <a:pPr marL="358775" indent="0">
              <a:buNone/>
            </a:pPr>
            <a:r>
              <a:rPr lang="en-IN" dirty="0"/>
              <a:t>Epoch time, orbital inclination, right ascension of ascending node, eccentricity, argument of perigee, mean motion, mean anomaly and drag. Time for LOS based upon the geographical location of the user.</a:t>
            </a:r>
            <a:br>
              <a:rPr lang="en-IN" dirty="0"/>
            </a:br>
            <a:endParaRPr lang="en-IN" dirty="0"/>
          </a:p>
          <a:p>
            <a:pPr marL="358775" indent="-358775">
              <a:buFont typeface="+mj-lt"/>
              <a:buAutoNum type="arabicPeriod" startAt="3"/>
            </a:pPr>
            <a:r>
              <a:rPr lang="en-IN" sz="3200" b="1" dirty="0"/>
              <a:t>Graphical representation of satellite with respect to earth</a:t>
            </a:r>
          </a:p>
          <a:p>
            <a:pPr marL="358775" indent="0">
              <a:buNone/>
            </a:pPr>
            <a:r>
              <a:rPr lang="en-IN" dirty="0"/>
              <a:t>Plots the 3D model of the satellite and its trajectory around the earth in a graphical environment.</a:t>
            </a:r>
            <a:br>
              <a:rPr lang="en-IN" dirty="0"/>
            </a:br>
            <a:endParaRPr lang="en-IN" dirty="0"/>
          </a:p>
          <a:p>
            <a:pPr marL="358775" indent="-358775">
              <a:buFont typeface="+mj-lt"/>
              <a:buAutoNum type="arabicPeriod" startAt="4"/>
            </a:pPr>
            <a:r>
              <a:rPr lang="en-IN" sz="3200" b="1" dirty="0"/>
              <a:t>Display description of the satellite and its associated organisation</a:t>
            </a:r>
          </a:p>
          <a:p>
            <a:pPr marL="358775" indent="0">
              <a:buNone/>
            </a:pPr>
            <a:r>
              <a:rPr lang="en-IN" dirty="0"/>
              <a:t>Displays all the details regarding the orientation and positioning of the satellite along with the organisations associated and affiliated with for its function and uses.</a:t>
            </a:r>
            <a:br>
              <a:rPr lang="en-IN" dirty="0"/>
            </a:br>
            <a:endParaRPr lang="en-IN" dirty="0"/>
          </a:p>
          <a:p>
            <a:pPr marL="358775" indent="-358775">
              <a:buFont typeface="+mj-lt"/>
              <a:buAutoNum type="arabicPeriod" startAt="5"/>
            </a:pPr>
            <a:r>
              <a:rPr lang="en-IN" sz="3200" b="1" dirty="0"/>
              <a:t>Modification of satellite data</a:t>
            </a:r>
          </a:p>
          <a:p>
            <a:pPr marL="358775" indent="0">
              <a:buNone/>
            </a:pPr>
            <a:r>
              <a:rPr lang="en-IN" dirty="0"/>
              <a:t>Provides functionality to modify satellite data such as the TLE files, orbit correction, </a:t>
            </a:r>
            <a:r>
              <a:rPr lang="en-IN" dirty="0" err="1"/>
              <a:t>etc</a:t>
            </a:r>
            <a:r>
              <a:rPr lang="en-IN" dirty="0"/>
              <a:t> by certain personnel, qualified to do so (i.e. if they own the satellite or were responsible for launching the satellite)</a:t>
            </a:r>
          </a:p>
          <a:p>
            <a:endParaRPr lang="en-IN" dirty="0"/>
          </a:p>
          <a:p>
            <a:endParaRPr lang="en-IN" dirty="0"/>
          </a:p>
        </p:txBody>
      </p:sp>
      <p:cxnSp>
        <p:nvCxnSpPr>
          <p:cNvPr id="5" name="Straight Connector 4"/>
          <p:cNvCxnSpPr/>
          <p:nvPr/>
        </p:nvCxnSpPr>
        <p:spPr>
          <a:xfrm>
            <a:off x="887506" y="1147482"/>
            <a:ext cx="10425953" cy="7806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87829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User Classes and Characteristics</a:t>
            </a:r>
          </a:p>
        </p:txBody>
      </p:sp>
      <p:sp>
        <p:nvSpPr>
          <p:cNvPr id="3" name="Content Placeholder 2"/>
          <p:cNvSpPr>
            <a:spLocks noGrp="1"/>
          </p:cNvSpPr>
          <p:nvPr>
            <p:ph idx="1"/>
          </p:nvPr>
        </p:nvSpPr>
        <p:spPr>
          <a:xfrm>
            <a:off x="1097280" y="2078816"/>
            <a:ext cx="10058400" cy="4023360"/>
          </a:xfrm>
        </p:spPr>
        <p:txBody>
          <a:bodyPr>
            <a:normAutofit fontScale="55000" lnSpcReduction="20000"/>
          </a:bodyPr>
          <a:lstStyle/>
          <a:p>
            <a:pPr marL="0" indent="0">
              <a:buNone/>
            </a:pPr>
            <a:r>
              <a:rPr lang="en-IN" sz="3600" b="1" dirty="0">
                <a:solidFill>
                  <a:schemeClr val="tx1"/>
                </a:solidFill>
              </a:rPr>
              <a:t>1.   Scientists and Academicians</a:t>
            </a:r>
          </a:p>
          <a:p>
            <a:pPr marL="358775" indent="0">
              <a:buNone/>
            </a:pPr>
            <a:r>
              <a:rPr lang="en-IN" dirty="0"/>
              <a:t>Scientists and Academicians are required to have a basic knowledge of accessing the satellite management system in order to be able to use the software for academic purpose. They can also take help of the software to plan for a time-window for communication with the satellite.</a:t>
            </a:r>
          </a:p>
          <a:p>
            <a:pPr marL="0" indent="0">
              <a:buNone/>
            </a:pPr>
            <a:r>
              <a:rPr lang="en-IN" sz="3600" b="1" dirty="0"/>
              <a:t>2.   Manufacturing Organisation</a:t>
            </a:r>
          </a:p>
          <a:p>
            <a:pPr marL="358775" indent="0">
              <a:buNone/>
            </a:pPr>
            <a:r>
              <a:rPr lang="en-IN" dirty="0"/>
              <a:t>The manufacturing organization will have partial control over the satellite’s data and control and upload any necessary data modifications done to the satellite by their ground station.</a:t>
            </a:r>
          </a:p>
          <a:p>
            <a:pPr marL="0" indent="0">
              <a:buNone/>
            </a:pPr>
            <a:r>
              <a:rPr lang="en-IN" sz="3600" b="1" dirty="0"/>
              <a:t>3.   Owner Organisation</a:t>
            </a:r>
          </a:p>
          <a:p>
            <a:pPr marL="358775" indent="0">
              <a:buNone/>
            </a:pPr>
            <a:r>
              <a:rPr lang="en-IN" dirty="0"/>
              <a:t>The owner organization (if different from the manufacturing organisation) will have the full control of the satellite data including modification of its critical information</a:t>
            </a:r>
          </a:p>
          <a:p>
            <a:pPr marL="0" indent="0">
              <a:buNone/>
            </a:pPr>
            <a:r>
              <a:rPr lang="en-IN" sz="3600" b="1" dirty="0"/>
              <a:t>4.   Administrators</a:t>
            </a:r>
          </a:p>
          <a:p>
            <a:pPr marL="358775" indent="0">
              <a:buNone/>
            </a:pPr>
            <a:r>
              <a:rPr lang="en-IN" dirty="0"/>
              <a:t>Administrators of the web application are expected to have technical expertise over the whole software and will be the main stakeholders for any modifications being done to the satellite database.</a:t>
            </a:r>
          </a:p>
          <a:p>
            <a:pPr marL="0" indent="0">
              <a:buNone/>
            </a:pPr>
            <a:r>
              <a:rPr lang="en-IN" sz="3600" b="1" dirty="0"/>
              <a:t>5.  Operating Personnel</a:t>
            </a:r>
          </a:p>
          <a:p>
            <a:pPr marL="358775" indent="0">
              <a:buNone/>
            </a:pPr>
            <a:r>
              <a:rPr lang="en-IN" dirty="0"/>
              <a:t>Operating personnel are expected to have high level technical expertise in order to debug errors as well as maintain proper health parameters for the server.</a:t>
            </a:r>
          </a:p>
          <a:p>
            <a:endParaRPr lang="en-IN" dirty="0"/>
          </a:p>
        </p:txBody>
      </p:sp>
    </p:spTree>
    <p:extLst>
      <p:ext uri="{BB962C8B-B14F-4D97-AF65-F5344CB8AC3E}">
        <p14:creationId xmlns:p14="http://schemas.microsoft.com/office/powerpoint/2010/main" val="509037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Features</a:t>
            </a:r>
          </a:p>
        </p:txBody>
      </p:sp>
      <p:sp>
        <p:nvSpPr>
          <p:cNvPr id="3" name="Content Placeholder 2"/>
          <p:cNvSpPr>
            <a:spLocks noGrp="1"/>
          </p:cNvSpPr>
          <p:nvPr>
            <p:ph idx="1"/>
          </p:nvPr>
        </p:nvSpPr>
        <p:spPr>
          <a:xfrm>
            <a:off x="1097280" y="2132605"/>
            <a:ext cx="10058400" cy="4023360"/>
          </a:xfrm>
        </p:spPr>
        <p:txBody>
          <a:bodyPr>
            <a:normAutofit/>
          </a:bodyPr>
          <a:lstStyle/>
          <a:p>
            <a:r>
              <a:rPr lang="en-IN" sz="2400" dirty="0"/>
              <a:t>The system is designed for wide range of users from academicians, scientists to major space organisations. </a:t>
            </a:r>
          </a:p>
          <a:p>
            <a:r>
              <a:rPr lang="en-IN" sz="2400" dirty="0"/>
              <a:t>The features designed for academicians and scientists are based on retrieval of satellite information and 3D plotting of live positioning and orientation of the satellite with respect to Earth. </a:t>
            </a:r>
          </a:p>
          <a:p>
            <a:r>
              <a:rPr lang="en-IN" sz="2400" dirty="0"/>
              <a:t>The features designed for organisations includes the ones based for scientists and academicians. The organisations are enabled with modifying, updating the resources, satellites under their organisation.</a:t>
            </a:r>
          </a:p>
        </p:txBody>
      </p:sp>
    </p:spTree>
    <p:extLst>
      <p:ext uri="{BB962C8B-B14F-4D97-AF65-F5344CB8AC3E}">
        <p14:creationId xmlns:p14="http://schemas.microsoft.com/office/powerpoint/2010/main" val="2530528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Features …</a:t>
            </a:r>
          </a:p>
        </p:txBody>
      </p:sp>
      <p:sp>
        <p:nvSpPr>
          <p:cNvPr id="3" name="Content Placeholder 2"/>
          <p:cNvSpPr>
            <a:spLocks noGrp="1"/>
          </p:cNvSpPr>
          <p:nvPr>
            <p:ph idx="1"/>
          </p:nvPr>
        </p:nvSpPr>
        <p:spPr>
          <a:xfrm>
            <a:off x="1097280" y="2114675"/>
            <a:ext cx="10058400" cy="4023360"/>
          </a:xfrm>
        </p:spPr>
        <p:txBody>
          <a:bodyPr>
            <a:normAutofit/>
          </a:bodyPr>
          <a:lstStyle/>
          <a:p>
            <a:pPr marL="514350" indent="-514350">
              <a:buFont typeface="+mj-lt"/>
              <a:buAutoNum type="arabicPeriod"/>
            </a:pPr>
            <a:r>
              <a:rPr lang="en-IN" dirty="0"/>
              <a:t>Administrator Utilities:</a:t>
            </a:r>
          </a:p>
          <a:p>
            <a:pPr marL="457200" lvl="1" indent="0">
              <a:buNone/>
            </a:pPr>
            <a:r>
              <a:rPr lang="en-IN" dirty="0"/>
              <a:t>These features allow administrators to manage information related to the satellite database and access it in an organised way when needed. </a:t>
            </a:r>
          </a:p>
          <a:p>
            <a:pPr lvl="1"/>
            <a:r>
              <a:rPr lang="en-IN" dirty="0"/>
              <a:t>Add and Update satellite information</a:t>
            </a:r>
          </a:p>
          <a:p>
            <a:pPr marL="457200" lvl="1" indent="0">
              <a:buNone/>
            </a:pPr>
            <a:endParaRPr lang="en-IN" dirty="0"/>
          </a:p>
          <a:p>
            <a:pPr marL="514350" indent="-514350">
              <a:buFont typeface="+mj-lt"/>
              <a:buAutoNum type="arabicPeriod"/>
            </a:pPr>
            <a:r>
              <a:rPr lang="en-IN" dirty="0"/>
              <a:t>Utilities for Scientists / Academia:</a:t>
            </a:r>
          </a:p>
          <a:p>
            <a:pPr marL="457200" lvl="1" indent="0">
              <a:buNone/>
            </a:pPr>
            <a:r>
              <a:rPr lang="en-IN" dirty="0"/>
              <a:t>These features allow the scientists and members of academia to view, conceptualize and acquire information from the satellites for performing their research and development activities.</a:t>
            </a:r>
          </a:p>
          <a:p>
            <a:pPr lvl="1"/>
            <a:r>
              <a:rPr lang="en-IN" dirty="0"/>
              <a:t>Retrieve information of satellite, manufacturing organisation, owner organisation and launch location.</a:t>
            </a:r>
          </a:p>
          <a:p>
            <a:pPr lvl="1"/>
            <a:r>
              <a:rPr lang="en-IN" dirty="0"/>
              <a:t>Tracking the satellite’s orbit.</a:t>
            </a:r>
          </a:p>
          <a:p>
            <a:pPr lvl="1"/>
            <a:endParaRPr lang="en-IN" dirty="0"/>
          </a:p>
        </p:txBody>
      </p:sp>
    </p:spTree>
    <p:extLst>
      <p:ext uri="{BB962C8B-B14F-4D97-AF65-F5344CB8AC3E}">
        <p14:creationId xmlns:p14="http://schemas.microsoft.com/office/powerpoint/2010/main" val="82343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Features …</a:t>
            </a:r>
          </a:p>
        </p:txBody>
      </p:sp>
      <p:sp>
        <p:nvSpPr>
          <p:cNvPr id="3" name="Content Placeholder 2"/>
          <p:cNvSpPr>
            <a:spLocks noGrp="1"/>
          </p:cNvSpPr>
          <p:nvPr>
            <p:ph idx="1"/>
          </p:nvPr>
        </p:nvSpPr>
        <p:spPr/>
        <p:txBody>
          <a:bodyPr/>
          <a:lstStyle/>
          <a:p>
            <a:pPr marL="514350" indent="-514350">
              <a:buFont typeface="+mj-lt"/>
              <a:buAutoNum type="arabicPeriod" startAt="3"/>
            </a:pPr>
            <a:r>
              <a:rPr lang="en-IN" dirty="0"/>
              <a:t>Participating Organisations:</a:t>
            </a:r>
          </a:p>
          <a:p>
            <a:pPr marL="457200" lvl="1" indent="0">
              <a:buNone/>
            </a:pPr>
            <a:r>
              <a:rPr lang="en-IN" dirty="0"/>
              <a:t>These features allow all the organisations involved to maintain, access and update their details and the details of the satellites they </a:t>
            </a:r>
            <a:r>
              <a:rPr lang="en-IN" dirty="0" err="1"/>
              <a:t>own.Retrieve</a:t>
            </a:r>
            <a:r>
              <a:rPr lang="en-IN" dirty="0"/>
              <a:t> information of satellite, manufacturing organisation, owner organisation and launch location.</a:t>
            </a:r>
          </a:p>
          <a:p>
            <a:pPr lvl="1"/>
            <a:r>
              <a:rPr lang="en-IN" dirty="0"/>
              <a:t>Add and update the satellite data</a:t>
            </a:r>
          </a:p>
        </p:txBody>
      </p:sp>
    </p:spTree>
    <p:extLst>
      <p:ext uri="{BB962C8B-B14F-4D97-AF65-F5344CB8AC3E}">
        <p14:creationId xmlns:p14="http://schemas.microsoft.com/office/powerpoint/2010/main" val="104969231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184</TotalTime>
  <Words>1091</Words>
  <Application>Microsoft Office PowerPoint</Application>
  <PresentationFormat>Widescreen</PresentationFormat>
  <Paragraphs>186</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LiberationSerif</vt:lpstr>
      <vt:lpstr>OpenSymbol</vt:lpstr>
      <vt:lpstr>Times New Roman</vt:lpstr>
      <vt:lpstr>Retrospect</vt:lpstr>
      <vt:lpstr>Software Engineering  Mini-Project</vt:lpstr>
      <vt:lpstr>Introduction: </vt:lpstr>
      <vt:lpstr>Introduction …</vt:lpstr>
      <vt:lpstr>PRODUCT DESCRIPTION</vt:lpstr>
      <vt:lpstr>Product Functions</vt:lpstr>
      <vt:lpstr>User Classes and Characteristics</vt:lpstr>
      <vt:lpstr>System Features</vt:lpstr>
      <vt:lpstr>System Features …</vt:lpstr>
      <vt:lpstr>System Features …</vt:lpstr>
      <vt:lpstr>Tools Used:</vt:lpstr>
      <vt:lpstr>Gantt Chart</vt:lpstr>
      <vt:lpstr>Entity Relationship Diagram</vt:lpstr>
      <vt:lpstr>Data Flow Diagram</vt:lpstr>
      <vt:lpstr>Data Flow Diagram…</vt:lpstr>
      <vt:lpstr>Data Flow Diagram…</vt:lpstr>
      <vt:lpstr>Class Diagram</vt:lpstr>
      <vt:lpstr>Sequence Diagram</vt:lpstr>
      <vt:lpstr>Activity Diagram</vt:lpstr>
      <vt:lpstr>Use Case Diagram</vt:lpstr>
      <vt:lpstr>Test Case: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Abijith</dc:creator>
  <cp:lastModifiedBy>Abijith</cp:lastModifiedBy>
  <cp:revision>20</cp:revision>
  <dcterms:created xsi:type="dcterms:W3CDTF">2019-11-17T01:13:21Z</dcterms:created>
  <dcterms:modified xsi:type="dcterms:W3CDTF">2019-11-18T02:02:08Z</dcterms:modified>
</cp:coreProperties>
</file>