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4"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5" r:id="rId50"/>
    <p:sldId id="306" r:id="rId51"/>
    <p:sldId id="304"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E2B2038-09D5-472C-B821-D159ADA38497}" type="datetimeFigureOut">
              <a:rPr lang="en-US" smtClean="0"/>
              <a:t>4/12/2017</a:t>
            </a:fld>
            <a:endParaRPr lang="en-US"/>
          </a:p>
        </p:txBody>
      </p:sp>
      <p:sp>
        <p:nvSpPr>
          <p:cNvPr id="8" name="Slide Number Placeholder 7"/>
          <p:cNvSpPr>
            <a:spLocks noGrp="1"/>
          </p:cNvSpPr>
          <p:nvPr>
            <p:ph type="sldNum" sz="quarter" idx="11"/>
          </p:nvPr>
        </p:nvSpPr>
        <p:spPr/>
        <p:txBody>
          <a:bodyPr/>
          <a:lstStyle/>
          <a:p>
            <a:fld id="{124C9E39-45FA-4EC6-97A1-633657F5DA0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B2038-09D5-472C-B821-D159ADA38497}"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B2038-09D5-472C-B821-D159ADA38497}"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EE2B2038-09D5-472C-B821-D159ADA38497}"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2038-09D5-472C-B821-D159ADA38497}"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C9E39-45FA-4EC6-97A1-633657F5DA0F}"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E2B2038-09D5-472C-B821-D159ADA38497}"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C9E39-45FA-4EC6-97A1-633657F5DA0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E2B2038-09D5-472C-B821-D159ADA38497}" type="datetimeFigureOut">
              <a:rPr lang="en-US" smtClean="0"/>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C9E39-45FA-4EC6-97A1-633657F5DA0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2B2038-09D5-472C-B821-D159ADA38497}" type="datetimeFigureOut">
              <a:rPr lang="en-US" smtClean="0"/>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B2038-09D5-472C-B821-D159ADA38497}" type="datetimeFigureOut">
              <a:rPr lang="en-US" smtClean="0"/>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B2038-09D5-472C-B821-D159ADA38497}"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B2038-09D5-472C-B821-D159ADA38497}"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C9E39-45FA-4EC6-97A1-633657F5DA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E2B2038-09D5-472C-B821-D159ADA38497}" type="datetimeFigureOut">
              <a:rPr lang="en-US" smtClean="0"/>
              <a:t>4/12/2017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24C9E39-45FA-4EC6-97A1-633657F5DA0F}"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Training</a:t>
            </a:r>
            <a:endParaRPr lang="en-US" dirty="0"/>
          </a:p>
        </p:txBody>
      </p:sp>
      <p:sp>
        <p:nvSpPr>
          <p:cNvPr id="3" name="Subtitle 2"/>
          <p:cNvSpPr>
            <a:spLocks noGrp="1"/>
          </p:cNvSpPr>
          <p:nvPr>
            <p:ph type="subTitle" idx="1"/>
          </p:nvPr>
        </p:nvSpPr>
        <p:spPr/>
        <p:txBody>
          <a:bodyPr/>
          <a:lstStyle/>
          <a:p>
            <a:r>
              <a:rPr lang="en-US" dirty="0" smtClean="0"/>
              <a:t>Session 1 – Basics of Python</a:t>
            </a:r>
            <a:endParaRPr lang="en-US" dirty="0"/>
          </a:p>
        </p:txBody>
      </p:sp>
      <p:pic>
        <p:nvPicPr>
          <p:cNvPr id="7170" name="Picture 2" descr="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5524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78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r>
              <a:rPr lang="en-US" dirty="0" smtClean="0"/>
              <a:t>If you typed a word and got a similar message, do not be alarmed.</a:t>
            </a:r>
          </a:p>
          <a:p>
            <a:r>
              <a:rPr lang="en-US" dirty="0" smtClean="0"/>
              <a:t>This is normal. Don’t panic.</a:t>
            </a:r>
          </a:p>
          <a:p>
            <a:r>
              <a:rPr lang="en-US" dirty="0" smtClean="0"/>
              <a:t>What you typed, wasn’t a “word”. At least, not the way you assumed it would have been.</a:t>
            </a:r>
          </a:p>
          <a:p>
            <a:r>
              <a:rPr lang="en-US" dirty="0" smtClean="0"/>
              <a:t>Typing a “word” without quotation marks, in Python, indicates that you’re attempting to use a </a:t>
            </a:r>
            <a:r>
              <a:rPr lang="en-US" b="1" dirty="0" smtClean="0"/>
              <a:t>variable</a:t>
            </a:r>
            <a:r>
              <a:rPr lang="en-US" dirty="0" smtClean="0"/>
              <a:t>. A </a:t>
            </a:r>
            <a:r>
              <a:rPr lang="en-US" b="1" dirty="0" smtClean="0"/>
              <a:t>variable</a:t>
            </a:r>
            <a:r>
              <a:rPr lang="en-US" dirty="0" smtClean="0"/>
              <a:t> is a keyword, a pseudonym for something else. </a:t>
            </a:r>
          </a:p>
          <a:p>
            <a:r>
              <a:rPr lang="en-US" dirty="0" smtClean="0"/>
              <a:t>It holds a value that can be attached to it.</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42005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47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variable</a:t>
            </a:r>
            <a:r>
              <a:rPr lang="en-US" dirty="0" smtClean="0"/>
              <a:t> can hold any kind of value. Try this.</a:t>
            </a:r>
          </a:p>
          <a:p>
            <a:endParaRPr lang="en-US" dirty="0"/>
          </a:p>
          <a:p>
            <a:r>
              <a:rPr lang="en-US" dirty="0" smtClean="0"/>
              <a:t>You’ll see that the interpreter didn’t print the value of </a:t>
            </a:r>
            <a:r>
              <a:rPr lang="en-US" b="1" i="1" dirty="0" smtClean="0"/>
              <a:t>a</a:t>
            </a:r>
            <a:r>
              <a:rPr lang="en-US" dirty="0" smtClean="0"/>
              <a:t> here. Instead, it just returned another prompt.</a:t>
            </a:r>
          </a:p>
          <a:p>
            <a:r>
              <a:rPr lang="en-US" dirty="0" smtClean="0"/>
              <a:t>To see the value of </a:t>
            </a:r>
            <a:r>
              <a:rPr lang="en-US" b="1" i="1" dirty="0" smtClean="0"/>
              <a:t>a</a:t>
            </a:r>
            <a:r>
              <a:rPr lang="en-US" dirty="0" smtClean="0"/>
              <a:t> just type this.</a:t>
            </a:r>
          </a:p>
          <a:p>
            <a:endParaRPr lang="en-US" dirty="0"/>
          </a:p>
          <a:p>
            <a:r>
              <a:rPr lang="en-US" dirty="0" smtClean="0"/>
              <a:t>The difference between the first step and this is that the first one was an </a:t>
            </a:r>
            <a:r>
              <a:rPr lang="en-US" b="1" dirty="0" smtClean="0"/>
              <a:t>assignment step</a:t>
            </a:r>
            <a:r>
              <a:rPr lang="en-US" dirty="0" smtClean="0"/>
              <a:t>, which just assigns the value on the RHS to the </a:t>
            </a:r>
            <a:r>
              <a:rPr lang="en-US" b="1" dirty="0" smtClean="0"/>
              <a:t>variable</a:t>
            </a:r>
            <a:r>
              <a:rPr lang="en-US" dirty="0" smtClean="0"/>
              <a:t> on the LHS. Kind of like Algebra.</a:t>
            </a:r>
          </a:p>
          <a:p>
            <a:r>
              <a:rPr lang="en-US" dirty="0" smtClean="0"/>
              <a:t>The second step just asks for the value of the </a:t>
            </a:r>
            <a:r>
              <a:rPr lang="en-US" b="1" dirty="0" smtClean="0"/>
              <a:t>variable</a:t>
            </a:r>
            <a:r>
              <a:rPr lang="en-US" dirty="0" smtClean="0"/>
              <a:t>, which the interpreter prints out.</a:t>
            </a:r>
          </a:p>
          <a:p>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11811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10000"/>
            <a:ext cx="8096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106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 Some Math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Try these:</a:t>
            </a:r>
          </a:p>
          <a:p>
            <a:endParaRPr lang="en-US" dirty="0"/>
          </a:p>
          <a:p>
            <a:endParaRPr lang="en-US" dirty="0" smtClean="0"/>
          </a:p>
          <a:p>
            <a:endParaRPr lang="en-US" dirty="0"/>
          </a:p>
          <a:p>
            <a:r>
              <a:rPr lang="en-US" dirty="0" smtClean="0"/>
              <a:t>Depending upon your version of Python, the value below will differ. That’s all right. We’ll get to it later.</a:t>
            </a:r>
          </a:p>
          <a:p>
            <a:r>
              <a:rPr lang="en-US" dirty="0" smtClean="0"/>
              <a:t>Try out some more math. Here are the operators for you.</a:t>
            </a:r>
          </a:p>
          <a:p>
            <a:r>
              <a:rPr lang="en-US" dirty="0" smtClean="0"/>
              <a:t>+ Addition</a:t>
            </a:r>
          </a:p>
          <a:p>
            <a:r>
              <a:rPr lang="en-US" dirty="0" smtClean="0"/>
              <a:t>- Subtraction</a:t>
            </a:r>
          </a:p>
          <a:p>
            <a:r>
              <a:rPr lang="en-US" dirty="0" smtClean="0"/>
              <a:t>* multiplication</a:t>
            </a:r>
          </a:p>
          <a:p>
            <a:r>
              <a:rPr lang="en-US" dirty="0" smtClean="0"/>
              <a:t>/ (not \) division</a:t>
            </a:r>
          </a:p>
          <a:p>
            <a:r>
              <a:rPr lang="en-US" dirty="0" smtClean="0"/>
              <a:t>** power</a:t>
            </a:r>
          </a:p>
          <a:p>
            <a:r>
              <a:rPr lang="en-US" dirty="0" smtClean="0"/>
              <a:t>() </a:t>
            </a:r>
            <a:r>
              <a:rPr lang="en-US" dirty="0" err="1" smtClean="0"/>
              <a:t>parethesis</a:t>
            </a:r>
            <a:r>
              <a:rPr lang="en-US" dirty="0" smtClean="0"/>
              <a:t>. Used for separating blocks.</a:t>
            </a:r>
          </a:p>
          <a:p>
            <a:r>
              <a:rPr lang="en-US" dirty="0" smtClean="0"/>
              <a:t>Remember: </a:t>
            </a:r>
            <a:r>
              <a:rPr lang="en-US" i="1" dirty="0" smtClean="0"/>
              <a:t>BODMAS</a:t>
            </a:r>
            <a:r>
              <a:rPr lang="en-US" dirty="0"/>
              <a:t>: "</a:t>
            </a:r>
            <a:r>
              <a:rPr lang="en-US" dirty="0" err="1"/>
              <a:t>B"rackets</a:t>
            </a:r>
            <a:r>
              <a:rPr lang="en-US" dirty="0"/>
              <a:t>, "</a:t>
            </a:r>
            <a:r>
              <a:rPr lang="en-US" dirty="0" err="1"/>
              <a:t>O"f</a:t>
            </a:r>
            <a:r>
              <a:rPr lang="en-US" dirty="0"/>
              <a:t> or "</a:t>
            </a:r>
            <a:r>
              <a:rPr lang="en-US" dirty="0" err="1"/>
              <a:t>O"rder</a:t>
            </a:r>
            <a:r>
              <a:rPr lang="en-US" dirty="0"/>
              <a:t>, "</a:t>
            </a:r>
            <a:r>
              <a:rPr lang="en-US" dirty="0" err="1"/>
              <a:t>D"ivision</a:t>
            </a:r>
            <a:r>
              <a:rPr lang="en-US" dirty="0"/>
              <a:t>, "</a:t>
            </a:r>
            <a:r>
              <a:rPr lang="en-US" dirty="0" err="1"/>
              <a:t>M"ultiplication</a:t>
            </a:r>
            <a:r>
              <a:rPr lang="en-US" dirty="0"/>
              <a:t>, "</a:t>
            </a:r>
            <a:r>
              <a:rPr lang="en-US" dirty="0" err="1"/>
              <a:t>A"ddition</a:t>
            </a:r>
            <a:r>
              <a:rPr lang="en-US" dirty="0"/>
              <a:t> and "</a:t>
            </a:r>
            <a:r>
              <a:rPr lang="en-US" dirty="0" err="1"/>
              <a:t>S"ubtraction</a:t>
            </a:r>
            <a:r>
              <a:rPr lang="en-US" dirty="0"/>
              <a:t>.</a:t>
            </a:r>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54197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779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 Files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Python can be used to read information in a file or to write to a file.</a:t>
            </a:r>
          </a:p>
          <a:p>
            <a:r>
              <a:rPr lang="en-US" dirty="0" smtClean="0"/>
              <a:t>Let’s first write to a file.</a:t>
            </a:r>
          </a:p>
          <a:p>
            <a:endParaRPr lang="en-US" dirty="0"/>
          </a:p>
          <a:p>
            <a:endParaRPr lang="en-US" dirty="0" smtClean="0"/>
          </a:p>
          <a:p>
            <a:endParaRPr lang="en-US" dirty="0"/>
          </a:p>
          <a:p>
            <a:pPr marL="0" indent="0">
              <a:buNone/>
            </a:pPr>
            <a:endParaRPr lang="en-US" dirty="0"/>
          </a:p>
          <a:p>
            <a:endParaRPr lang="en-US" dirty="0" smtClean="0"/>
          </a:p>
          <a:p>
            <a:r>
              <a:rPr lang="en-US" dirty="0" smtClean="0"/>
              <a:t>You learnt a few new things here.</a:t>
            </a:r>
          </a:p>
          <a:p>
            <a:r>
              <a:rPr lang="en-US" b="1" dirty="0"/>
              <a:t>m</a:t>
            </a:r>
            <a:r>
              <a:rPr lang="en-US" b="1" dirty="0" smtClean="0"/>
              <a:t>essage = “Hello, World”</a:t>
            </a:r>
            <a:r>
              <a:rPr lang="en-US" dirty="0" smtClean="0"/>
              <a:t> is a way to store a </a:t>
            </a:r>
            <a:r>
              <a:rPr lang="en-US" b="1" dirty="0" smtClean="0"/>
              <a:t>string</a:t>
            </a:r>
            <a:r>
              <a:rPr lang="en-US" dirty="0" smtClean="0"/>
              <a:t>, which is an alphanumeric value, like a character, a word or a sentence, to a </a:t>
            </a:r>
            <a:r>
              <a:rPr lang="en-US" b="1" dirty="0" smtClean="0"/>
              <a:t>variable.</a:t>
            </a:r>
            <a:endParaRPr lang="en-US" dirty="0" smtClean="0"/>
          </a:p>
          <a:p>
            <a:r>
              <a:rPr lang="en-US" b="1" dirty="0" smtClean="0"/>
              <a:t>open(“</a:t>
            </a:r>
            <a:r>
              <a:rPr lang="en-US" b="1" dirty="0" err="1" smtClean="0"/>
              <a:t>demo.txt”,”w</a:t>
            </a:r>
            <a:r>
              <a:rPr lang="en-US" b="1" dirty="0" smtClean="0"/>
              <a:t>”)</a:t>
            </a:r>
            <a:r>
              <a:rPr lang="en-US" dirty="0" smtClean="0"/>
              <a:t> will </a:t>
            </a:r>
            <a:r>
              <a:rPr lang="en-US" i="1" dirty="0" smtClean="0"/>
              <a:t>create</a:t>
            </a:r>
            <a:r>
              <a:rPr lang="en-US" dirty="0" smtClean="0"/>
              <a:t> a file named </a:t>
            </a:r>
            <a:r>
              <a:rPr lang="en-US" i="1" dirty="0" smtClean="0"/>
              <a:t>demo.txt</a:t>
            </a:r>
            <a:r>
              <a:rPr lang="en-US" dirty="0" smtClean="0"/>
              <a:t>, or overwrite it if it exists.</a:t>
            </a:r>
          </a:p>
          <a:p>
            <a:r>
              <a:rPr lang="en-US" dirty="0" smtClean="0"/>
              <a:t>This “opener” is a </a:t>
            </a:r>
            <a:r>
              <a:rPr lang="en-US" b="1" dirty="0" smtClean="0"/>
              <a:t>buffer</a:t>
            </a:r>
            <a:r>
              <a:rPr lang="en-US" dirty="0" smtClean="0"/>
              <a:t>, don’t worry about that though. It’s enough that you know it allows you to do things with files.</a:t>
            </a:r>
          </a:p>
          <a:p>
            <a:r>
              <a:rPr lang="en-US" dirty="0" smtClean="0"/>
              <a:t>Since we used “</a:t>
            </a:r>
            <a:r>
              <a:rPr lang="en-US" b="1" dirty="0" smtClean="0"/>
              <a:t>w”</a:t>
            </a:r>
            <a:r>
              <a:rPr lang="en-US" dirty="0" smtClean="0"/>
              <a:t> in the buffer, we can </a:t>
            </a:r>
            <a:r>
              <a:rPr lang="en-US" b="1" dirty="0" smtClean="0"/>
              <a:t>write</a:t>
            </a:r>
            <a:r>
              <a:rPr lang="en-US" dirty="0" smtClean="0"/>
              <a:t> to the file. It’s in write mode.</a:t>
            </a:r>
          </a:p>
          <a:p>
            <a:r>
              <a:rPr lang="en-US" dirty="0" err="1" smtClean="0"/>
              <a:t>f.close</a:t>
            </a:r>
            <a:r>
              <a:rPr lang="en-US" dirty="0" smtClean="0"/>
              <a:t>() just closes the file </a:t>
            </a:r>
            <a:r>
              <a:rPr lang="en-US" b="1" dirty="0" smtClean="0"/>
              <a:t>buffer</a:t>
            </a:r>
            <a:r>
              <a:rPr lang="en-US" dirty="0" smtClean="0"/>
              <a: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2133600"/>
            <a:ext cx="28860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153490"/>
            <a:ext cx="30003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439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 Files</a:t>
            </a:r>
            <a:endParaRPr lang="en-US" dirty="0"/>
          </a:p>
        </p:txBody>
      </p:sp>
      <p:sp>
        <p:nvSpPr>
          <p:cNvPr id="3" name="Content Placeholder 2"/>
          <p:cNvSpPr>
            <a:spLocks noGrp="1"/>
          </p:cNvSpPr>
          <p:nvPr>
            <p:ph idx="1"/>
          </p:nvPr>
        </p:nvSpPr>
        <p:spPr>
          <a:xfrm>
            <a:off x="381000" y="1600200"/>
            <a:ext cx="8229600" cy="4525963"/>
          </a:xfrm>
        </p:spPr>
        <p:txBody>
          <a:bodyPr>
            <a:normAutofit fontScale="85000" lnSpcReduction="10000"/>
          </a:bodyPr>
          <a:lstStyle/>
          <a:p>
            <a:r>
              <a:rPr lang="en-US" dirty="0" smtClean="0"/>
              <a:t>Let’s read the file we just wrote to.</a:t>
            </a:r>
          </a:p>
          <a:p>
            <a:endParaRPr lang="en-US" dirty="0"/>
          </a:p>
          <a:p>
            <a:endParaRPr lang="en-US" dirty="0" smtClean="0"/>
          </a:p>
          <a:p>
            <a:endParaRPr lang="en-US" dirty="0" smtClean="0"/>
          </a:p>
          <a:p>
            <a:endParaRPr lang="en-US" dirty="0"/>
          </a:p>
          <a:p>
            <a:r>
              <a:rPr lang="en-US" dirty="0" smtClean="0"/>
              <a:t>Notice that there’s a bit different here. We used “r” in the buffer, which tells it to open the file in </a:t>
            </a:r>
            <a:r>
              <a:rPr lang="en-US" b="1" dirty="0" smtClean="0"/>
              <a:t>read-only</a:t>
            </a:r>
            <a:r>
              <a:rPr lang="en-US" dirty="0" smtClean="0"/>
              <a:t> mode. This is safe, and files you’re just reading should always be opened this way.</a:t>
            </a:r>
          </a:p>
          <a:p>
            <a:r>
              <a:rPr lang="en-US" b="1" dirty="0" err="1" smtClean="0"/>
              <a:t>f.read</a:t>
            </a:r>
            <a:r>
              <a:rPr lang="en-US" b="1" dirty="0" smtClean="0"/>
              <a:t>() </a:t>
            </a:r>
            <a:r>
              <a:rPr lang="en-US" dirty="0" smtClean="0"/>
              <a:t>reads all the contents of the file and we assign that to </a:t>
            </a:r>
            <a:r>
              <a:rPr lang="en-US" b="1" dirty="0" smtClean="0"/>
              <a:t>message</a:t>
            </a:r>
            <a:r>
              <a:rPr lang="en-US" dirty="0" smtClean="0"/>
              <a:t>.</a:t>
            </a:r>
          </a:p>
          <a:p>
            <a:r>
              <a:rPr lang="en-US" b="1" dirty="0" smtClean="0"/>
              <a:t>Note: </a:t>
            </a:r>
            <a:r>
              <a:rPr lang="en-US" dirty="0" smtClean="0"/>
              <a:t>Notice that though we used </a:t>
            </a:r>
            <a:r>
              <a:rPr lang="en-US" b="1" dirty="0" smtClean="0"/>
              <a:t>double-quotes</a:t>
            </a:r>
            <a:r>
              <a:rPr lang="en-US" dirty="0" smtClean="0"/>
              <a:t> when assigning the value of </a:t>
            </a:r>
            <a:r>
              <a:rPr lang="en-US" b="1" dirty="0" smtClean="0"/>
              <a:t>message</a:t>
            </a:r>
            <a:r>
              <a:rPr lang="en-US" dirty="0" smtClean="0"/>
              <a:t>, the interpreter returned it using single quotes. This is normal, and doesn’t really matter.</a:t>
            </a:r>
            <a:endParaRPr lang="en-US" b="1" dirty="0" smtClean="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30099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05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 Files</a:t>
            </a:r>
            <a:endParaRPr lang="en-US" dirty="0"/>
          </a:p>
        </p:txBody>
      </p:sp>
      <p:sp>
        <p:nvSpPr>
          <p:cNvPr id="3" name="Content Placeholder 2"/>
          <p:cNvSpPr>
            <a:spLocks noGrp="1"/>
          </p:cNvSpPr>
          <p:nvPr>
            <p:ph idx="1"/>
          </p:nvPr>
        </p:nvSpPr>
        <p:spPr/>
        <p:txBody>
          <a:bodyPr>
            <a:normAutofit lnSpcReduction="10000"/>
          </a:bodyPr>
          <a:lstStyle/>
          <a:p>
            <a:r>
              <a:rPr lang="en-US" dirty="0" smtClean="0"/>
              <a:t>Let’s see how to add a second line to that file.</a:t>
            </a:r>
          </a:p>
          <a:p>
            <a:endParaRPr lang="en-US" dirty="0"/>
          </a:p>
          <a:p>
            <a:endParaRPr lang="en-US" dirty="0" smtClean="0"/>
          </a:p>
          <a:p>
            <a:endParaRPr lang="en-US" dirty="0"/>
          </a:p>
          <a:p>
            <a:endParaRPr lang="en-US" dirty="0" smtClean="0"/>
          </a:p>
          <a:p>
            <a:endParaRPr lang="en-US" dirty="0" smtClean="0"/>
          </a:p>
          <a:p>
            <a:r>
              <a:rPr lang="en-US" dirty="0" smtClean="0"/>
              <a:t>“a” is the </a:t>
            </a:r>
            <a:r>
              <a:rPr lang="en-US" b="1" dirty="0" smtClean="0"/>
              <a:t>append</a:t>
            </a:r>
            <a:r>
              <a:rPr lang="en-US" dirty="0" smtClean="0"/>
              <a:t> to </a:t>
            </a:r>
            <a:r>
              <a:rPr lang="en-US" b="1" dirty="0" smtClean="0"/>
              <a:t>buffer </a:t>
            </a:r>
            <a:r>
              <a:rPr lang="en-US" dirty="0" smtClean="0"/>
              <a:t>mode.</a:t>
            </a:r>
          </a:p>
          <a:p>
            <a:r>
              <a:rPr lang="en-US" dirty="0" smtClean="0"/>
              <a:t>It is used when you want to </a:t>
            </a:r>
            <a:r>
              <a:rPr lang="en-US" b="1" dirty="0" smtClean="0"/>
              <a:t>add</a:t>
            </a:r>
            <a:r>
              <a:rPr lang="en-US" dirty="0" smtClean="0"/>
              <a:t> to a text file.</a:t>
            </a:r>
          </a:p>
          <a:p>
            <a:r>
              <a:rPr lang="en-US" dirty="0" smtClean="0"/>
              <a:t>Note: Notice how there’s no new line between Hello, World and Hello, again.</a:t>
            </a:r>
          </a:p>
          <a:p>
            <a:r>
              <a:rPr lang="en-US" dirty="0" smtClean="0"/>
              <a:t>Why do you think that is?</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30384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022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Data-Types</a:t>
            </a:r>
            <a:endParaRPr lang="en-US" dirty="0"/>
          </a:p>
        </p:txBody>
      </p:sp>
      <p:sp>
        <p:nvSpPr>
          <p:cNvPr id="3" name="Content Placeholder 2"/>
          <p:cNvSpPr>
            <a:spLocks noGrp="1"/>
          </p:cNvSpPr>
          <p:nvPr>
            <p:ph idx="1"/>
          </p:nvPr>
        </p:nvSpPr>
        <p:spPr/>
        <p:txBody>
          <a:bodyPr/>
          <a:lstStyle/>
          <a:p>
            <a:r>
              <a:rPr lang="en-US" dirty="0" smtClean="0"/>
              <a:t>Python allows you to store several kinds of data.</a:t>
            </a:r>
          </a:p>
          <a:p>
            <a:r>
              <a:rPr lang="en-US" dirty="0" smtClean="0"/>
              <a:t>Some of the simplest ones that it supports out of the box are:</a:t>
            </a:r>
          </a:p>
          <a:p>
            <a:pPr lvl="1"/>
            <a:r>
              <a:rPr lang="en-US" dirty="0" smtClean="0"/>
              <a:t>Integers: Whole numbers like 1, 2, 42, 900 etc.</a:t>
            </a:r>
          </a:p>
          <a:p>
            <a:pPr lvl="1"/>
            <a:r>
              <a:rPr lang="en-US" dirty="0" smtClean="0"/>
              <a:t>Floating point values: Decimal values like 3.14152, 1.21, 42.00 etc.</a:t>
            </a:r>
          </a:p>
          <a:p>
            <a:pPr lvl="1"/>
            <a:r>
              <a:rPr lang="en-US" dirty="0" smtClean="0"/>
              <a:t>Strings: Words, or characters. These come between single or double quotes: “Hello, world”, “The answer is 42”, “10” </a:t>
            </a:r>
            <a:r>
              <a:rPr lang="en-US" dirty="0" err="1" smtClean="0"/>
              <a:t>etc</a:t>
            </a:r>
            <a:r>
              <a:rPr lang="en-US" dirty="0" smtClean="0"/>
              <a:t> are strings.</a:t>
            </a:r>
          </a:p>
          <a:p>
            <a:pPr lvl="1"/>
            <a:r>
              <a:rPr lang="en-US" dirty="0" smtClean="0"/>
              <a:t>Lists: A list is like a vector. It is a sequence of other values, which can be anything. [1, 2, 3, 4, 5], [“This”, “is”, “a”, “list”, “.”], [“123”, 12, “falafel”, “2014-10-22”] are all valid lists.</a:t>
            </a:r>
          </a:p>
          <a:p>
            <a:pPr lvl="1"/>
            <a:r>
              <a:rPr lang="en-US" dirty="0" smtClean="0"/>
              <a:t>Boolean Values: True/False.</a:t>
            </a:r>
          </a:p>
          <a:p>
            <a:pPr lvl="1"/>
            <a:r>
              <a:rPr lang="en-US" dirty="0" smtClean="0"/>
              <a:t>Dictionaries: We’ll discuss this later.</a:t>
            </a:r>
            <a:endParaRPr lang="en-US" dirty="0"/>
          </a:p>
        </p:txBody>
      </p:sp>
    </p:spTree>
    <p:extLst>
      <p:ext uri="{BB962C8B-B14F-4D97-AF65-F5344CB8AC3E}">
        <p14:creationId xmlns:p14="http://schemas.microsoft.com/office/powerpoint/2010/main" val="696432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list in python can be used for a lot of interesting things. Let’s try them out.</a:t>
            </a:r>
          </a:p>
          <a:p>
            <a:endParaRPr lang="en-US" dirty="0"/>
          </a:p>
          <a:p>
            <a:endParaRPr lang="en-US" dirty="0" smtClean="0"/>
          </a:p>
          <a:p>
            <a:r>
              <a:rPr lang="en-US" dirty="0" smtClean="0"/>
              <a:t>Type that exactly as you saw it.</a:t>
            </a:r>
          </a:p>
          <a:p>
            <a:r>
              <a:rPr lang="en-US" dirty="0" smtClean="0"/>
              <a:t>You just generated a list. You wanted a sequence of 10 numbers, and Python gave them to you. Interestingly, it starts at 0.</a:t>
            </a:r>
          </a:p>
          <a:p>
            <a:r>
              <a:rPr lang="en-US" dirty="0" smtClean="0"/>
              <a:t>In a list, each element has an address, identified by its position. List items are called by their identifier, and in this list, the identifiers are equal to the value that you see above.</a:t>
            </a:r>
          </a:p>
          <a:p>
            <a:r>
              <a:rPr lang="en-US" dirty="0" smtClean="0"/>
              <a:t>The first item in a list </a:t>
            </a:r>
            <a:r>
              <a:rPr lang="en-US" b="1" dirty="0" smtClean="0"/>
              <a:t>i </a:t>
            </a:r>
            <a:r>
              <a:rPr lang="en-US" dirty="0" smtClean="0"/>
              <a:t>is </a:t>
            </a:r>
            <a:r>
              <a:rPr lang="en-US" b="1" dirty="0" smtClean="0"/>
              <a:t>i[0]</a:t>
            </a:r>
            <a:r>
              <a:rPr lang="en-US" dirty="0" smtClean="0"/>
              <a:t>. The 10</a:t>
            </a:r>
            <a:r>
              <a:rPr lang="en-US" baseline="30000" dirty="0" smtClean="0"/>
              <a:t>th</a:t>
            </a:r>
            <a:r>
              <a:rPr lang="en-US" dirty="0" smtClean="0"/>
              <a:t> item is </a:t>
            </a:r>
            <a:r>
              <a:rPr lang="en-US" b="1" dirty="0" smtClean="0"/>
              <a:t>i[9]</a:t>
            </a:r>
            <a:r>
              <a:rPr lang="en-US" dirty="0" smtClean="0"/>
              <a:t>. </a:t>
            </a:r>
          </a:p>
          <a:p>
            <a:r>
              <a:rPr lang="en-US" dirty="0" smtClean="0"/>
              <a:t>Lists are very powerful, and they can be used to do many things. We will be using lists a lot, so if you have questions, this is a good time to ask them.</a:t>
            </a:r>
          </a:p>
          <a:p>
            <a:endParaRPr lang="en-US" dirty="0" smtClean="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32956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941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So far, you should be able to launch python on your computer, and use it like a calculator.</a:t>
            </a:r>
          </a:p>
          <a:p>
            <a:r>
              <a:rPr lang="en-US" dirty="0" smtClean="0"/>
              <a:t>You might think you haven’t learnt much, but there’s a lot to take in.</a:t>
            </a:r>
          </a:p>
          <a:p>
            <a:r>
              <a:rPr lang="en-US" dirty="0" smtClean="0"/>
              <a:t>Try this out:</a:t>
            </a:r>
          </a:p>
          <a:p>
            <a:r>
              <a:rPr lang="en-US" dirty="0" smtClean="0"/>
              <a:t>&gt;&gt;&gt; a = list(range(10, 15))</a:t>
            </a:r>
          </a:p>
          <a:p>
            <a:r>
              <a:rPr lang="en-US" dirty="0" smtClean="0"/>
              <a:t>What values do you think you will see?</a:t>
            </a:r>
            <a:br>
              <a:rPr lang="en-US" dirty="0" smtClean="0"/>
            </a:br>
            <a:endParaRPr lang="en-US" dirty="0" smtClean="0"/>
          </a:p>
          <a:p>
            <a:endParaRPr lang="en-US" dirty="0"/>
          </a:p>
        </p:txBody>
      </p:sp>
    </p:spTree>
    <p:extLst>
      <p:ext uri="{BB962C8B-B14F-4D97-AF65-F5344CB8AC3E}">
        <p14:creationId xmlns:p14="http://schemas.microsoft.com/office/powerpoint/2010/main" val="517220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range() is a function that takes 1 mandatory </a:t>
            </a:r>
            <a:r>
              <a:rPr lang="en-US" b="1" dirty="0" smtClean="0"/>
              <a:t>argument</a:t>
            </a:r>
            <a:r>
              <a:rPr lang="en-US" dirty="0" smtClean="0"/>
              <a:t>, and one optional one.</a:t>
            </a:r>
          </a:p>
          <a:p>
            <a:r>
              <a:rPr lang="en-US" dirty="0" smtClean="0"/>
              <a:t>Range(10), gives a range of numbers from 0 to 9, and range(10, 15), gives a range of numbers from 10 to (15-1).</a:t>
            </a:r>
          </a:p>
          <a:p>
            <a:r>
              <a:rPr lang="en-US" dirty="0" smtClean="0"/>
              <a:t>In Python 2.x, range() gives you a list, and you do not need to use list(range()).</a:t>
            </a:r>
          </a:p>
          <a:p>
            <a:r>
              <a:rPr lang="en-US" dirty="0" smtClean="0"/>
              <a:t>Python 3.x improved the capability of range and that makes it necessary to use list().</a:t>
            </a:r>
          </a:p>
          <a:p>
            <a:r>
              <a:rPr lang="en-US" dirty="0" smtClean="0"/>
              <a:t>However, there are many uses for range() without the list() function.</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5791200"/>
            <a:ext cx="28098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906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Doing Things With Python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5256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Program Structure</a:t>
            </a:r>
            <a:endParaRPr lang="en-US" dirty="0"/>
          </a:p>
        </p:txBody>
      </p:sp>
      <p:sp>
        <p:nvSpPr>
          <p:cNvPr id="3" name="Content Placeholder 2"/>
          <p:cNvSpPr>
            <a:spLocks noGrp="1"/>
          </p:cNvSpPr>
          <p:nvPr>
            <p:ph type="body" idx="1"/>
          </p:nvPr>
        </p:nvSpPr>
        <p:spPr/>
        <p:txBody>
          <a:bodyPr/>
          <a:lstStyle/>
          <a:p>
            <a:r>
              <a:rPr lang="en-US" dirty="0" smtClean="0"/>
              <a:t>Conditional Statements</a:t>
            </a:r>
          </a:p>
          <a:p>
            <a:r>
              <a:rPr lang="en-US" dirty="0" smtClean="0"/>
              <a:t>Iteration</a:t>
            </a:r>
          </a:p>
        </p:txBody>
      </p:sp>
    </p:spTree>
    <p:extLst>
      <p:ext uri="{BB962C8B-B14F-4D97-AF65-F5344CB8AC3E}">
        <p14:creationId xmlns:p14="http://schemas.microsoft.com/office/powerpoint/2010/main" val="62691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dirty="0" smtClean="0"/>
              <a:t>You can’t get very far using python just as a glorified calculator.</a:t>
            </a:r>
          </a:p>
          <a:p>
            <a:r>
              <a:rPr lang="en-US" dirty="0" smtClean="0"/>
              <a:t>It’s powerful for making decisions.</a:t>
            </a:r>
          </a:p>
          <a:p>
            <a:r>
              <a:rPr lang="en-US" dirty="0" smtClean="0"/>
              <a:t>Let’s try some comparison statements first.</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51412"/>
            <a:ext cx="11334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291" y="3429000"/>
            <a:ext cx="26765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60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Comparators</a:t>
            </a:r>
            <a:endParaRPr lang="en-US" dirty="0"/>
          </a:p>
        </p:txBody>
      </p:sp>
      <p:sp>
        <p:nvSpPr>
          <p:cNvPr id="3" name="Content Placeholder 2"/>
          <p:cNvSpPr>
            <a:spLocks noGrp="1"/>
          </p:cNvSpPr>
          <p:nvPr>
            <p:ph idx="1"/>
          </p:nvPr>
        </p:nvSpPr>
        <p:spPr/>
        <p:txBody>
          <a:bodyPr/>
          <a:lstStyle/>
          <a:p>
            <a:r>
              <a:rPr lang="en-US" dirty="0" smtClean="0"/>
              <a:t>Python offers a few comparators:</a:t>
            </a:r>
          </a:p>
          <a:p>
            <a:pPr lvl="1"/>
            <a:r>
              <a:rPr lang="en-US" dirty="0" smtClean="0"/>
              <a:t>&gt; greater than; use for numbers</a:t>
            </a:r>
          </a:p>
          <a:p>
            <a:pPr lvl="1"/>
            <a:r>
              <a:rPr lang="en-US" dirty="0" smtClean="0"/>
              <a:t>&lt; less than; use for numbers</a:t>
            </a:r>
          </a:p>
          <a:p>
            <a:pPr lvl="1"/>
            <a:r>
              <a:rPr lang="en-US" dirty="0" smtClean="0"/>
              <a:t>== is equal to; use for any kind of object.</a:t>
            </a:r>
          </a:p>
          <a:p>
            <a:pPr lvl="1"/>
            <a:r>
              <a:rPr lang="en-US" dirty="0" smtClean="0"/>
              <a:t>!= not equal to; use for any kind of object.</a:t>
            </a:r>
          </a:p>
          <a:p>
            <a:r>
              <a:rPr lang="en-US" dirty="0" smtClean="0"/>
              <a:t>Python also offers a few special comparators:</a:t>
            </a:r>
          </a:p>
          <a:p>
            <a:pPr lvl="1"/>
            <a:r>
              <a:rPr lang="en-US" dirty="0" smtClean="0"/>
              <a:t>“in” to check if a string is in another string.</a:t>
            </a:r>
          </a:p>
          <a:p>
            <a:pPr lvl="1"/>
            <a:r>
              <a:rPr lang="en-US" dirty="0" smtClean="0"/>
              <a:t>“not” to negate the condition, also equivalent to !()</a:t>
            </a:r>
          </a:p>
          <a:p>
            <a:endParaRPr lang="en-US" dirty="0" smtClean="0"/>
          </a:p>
          <a:p>
            <a:pPr lvl="1"/>
            <a:endParaRPr lang="en-US" dirty="0"/>
          </a:p>
        </p:txBody>
      </p:sp>
    </p:spTree>
    <p:extLst>
      <p:ext uri="{BB962C8B-B14F-4D97-AF65-F5344CB8AC3E}">
        <p14:creationId xmlns:p14="http://schemas.microsoft.com/office/powerpoint/2010/main" val="1360549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a:xfrm>
            <a:off x="457200" y="1600200"/>
            <a:ext cx="4648200" cy="4525963"/>
          </a:xfrm>
        </p:spPr>
        <p:txBody>
          <a:bodyPr>
            <a:normAutofit/>
          </a:bodyPr>
          <a:lstStyle/>
          <a:p>
            <a:r>
              <a:rPr lang="en-US" dirty="0" smtClean="0"/>
              <a:t>The if statement.</a:t>
            </a:r>
          </a:p>
          <a:p>
            <a:r>
              <a:rPr lang="en-US" dirty="0" smtClean="0"/>
              <a:t>The segment after the “:” is a block. For every block, add 4 spaces in the immediately following line. Add 4 more spaces if you have more blocks.</a:t>
            </a:r>
          </a:p>
          <a:p>
            <a:endParaRPr lang="en-US" dirty="0"/>
          </a:p>
          <a:p>
            <a:r>
              <a:rPr lang="en-US" dirty="0" smtClean="0"/>
              <a:t>The if-else statement:</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4385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572000"/>
            <a:ext cx="38671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661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else</a:t>
            </a:r>
            <a:r>
              <a:rPr lang="en-US" dirty="0" smtClean="0"/>
              <a:t> portion will only execute if the </a:t>
            </a:r>
            <a:r>
              <a:rPr lang="en-US" b="1" dirty="0" smtClean="0"/>
              <a:t>if</a:t>
            </a:r>
            <a:r>
              <a:rPr lang="en-US" dirty="0" smtClean="0"/>
              <a:t> section is </a:t>
            </a:r>
            <a:r>
              <a:rPr lang="en-US" b="1" dirty="0" smtClean="0"/>
              <a:t>false.</a:t>
            </a:r>
            <a:endParaRPr lang="en-US" dirty="0"/>
          </a:p>
          <a:p>
            <a:r>
              <a:rPr lang="en-US" b="1" dirty="0" smtClean="0"/>
              <a:t>If-</a:t>
            </a:r>
            <a:r>
              <a:rPr lang="en-US" b="1" dirty="0" err="1" smtClean="0"/>
              <a:t>elif</a:t>
            </a:r>
            <a:r>
              <a:rPr lang="en-US" b="1" dirty="0"/>
              <a:t>-</a:t>
            </a:r>
            <a:r>
              <a:rPr lang="en-US" b="1" dirty="0" smtClean="0"/>
              <a:t>else</a:t>
            </a:r>
          </a:p>
          <a:p>
            <a:endParaRPr lang="en-US" dirty="0" smtClean="0"/>
          </a:p>
          <a:p>
            <a:endParaRPr lang="en-US" dirty="0"/>
          </a:p>
          <a:p>
            <a:endParaRPr lang="en-US" dirty="0" smtClean="0"/>
          </a:p>
          <a:p>
            <a:endParaRPr lang="en-US" dirty="0"/>
          </a:p>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95600"/>
            <a:ext cx="39147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758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dirty="0" smtClean="0"/>
              <a:t>Complex Conditionals:</a:t>
            </a:r>
          </a:p>
          <a:p>
            <a:endParaRPr lang="en-US" dirty="0"/>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7" y="2286000"/>
            <a:ext cx="48863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506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Strings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Before we go further, it’s useful to know how you can do things with strings.</a:t>
            </a:r>
          </a:p>
          <a:p>
            <a:r>
              <a:rPr lang="en-US" dirty="0" smtClean="0"/>
              <a:t>Try this:</a:t>
            </a:r>
          </a:p>
          <a:p>
            <a:endParaRPr lang="en-US" dirty="0"/>
          </a:p>
          <a:p>
            <a:endParaRPr lang="en-US" dirty="0" smtClean="0"/>
          </a:p>
          <a:p>
            <a:endParaRPr lang="en-US" dirty="0"/>
          </a:p>
          <a:p>
            <a:endParaRPr lang="en-US" dirty="0" smtClean="0"/>
          </a:p>
          <a:p>
            <a:endParaRPr lang="en-US" dirty="0" smtClean="0"/>
          </a:p>
          <a:p>
            <a:r>
              <a:rPr lang="en-US" dirty="0" smtClean="0"/>
              <a:t>String Modifiers:</a:t>
            </a:r>
          </a:p>
          <a:p>
            <a:pPr lvl="1"/>
            <a:r>
              <a:rPr lang="en-US" dirty="0" smtClean="0"/>
              <a:t>%s : string</a:t>
            </a:r>
          </a:p>
          <a:p>
            <a:pPr lvl="1"/>
            <a:r>
              <a:rPr lang="en-US" dirty="0" smtClean="0"/>
              <a:t>%d : integer</a:t>
            </a:r>
          </a:p>
          <a:p>
            <a:pPr lvl="1"/>
            <a:r>
              <a:rPr lang="en-US" dirty="0" smtClean="0"/>
              <a:t>%f : floating point value</a:t>
            </a:r>
          </a:p>
          <a:p>
            <a:r>
              <a:rPr lang="en-US" dirty="0" smtClean="0"/>
              <a:t>Python 3.x encourages the use of “{}”.format(</a:t>
            </a:r>
            <a:r>
              <a:rPr lang="en-US" dirty="0" err="1" smtClean="0"/>
              <a:t>var</a:t>
            </a:r>
            <a:r>
              <a:rPr lang="en-US" dirty="0" smtClean="0"/>
              <a:t>) to put values in a string.</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48" y="2514600"/>
            <a:ext cx="71913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402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457200" y="1600200"/>
            <a:ext cx="6248400" cy="4525963"/>
          </a:xfrm>
        </p:spPr>
        <p:txBody>
          <a:bodyPr>
            <a:normAutofit fontScale="92500" lnSpcReduction="20000"/>
          </a:bodyPr>
          <a:lstStyle/>
          <a:p>
            <a:r>
              <a:rPr lang="en-US" b="1" dirty="0" smtClean="0"/>
              <a:t>Loops!</a:t>
            </a:r>
          </a:p>
          <a:p>
            <a:r>
              <a:rPr lang="en-US" dirty="0" smtClean="0"/>
              <a:t>One of the advantages of coding is that we are able to make code do repetitive things with ease.</a:t>
            </a:r>
          </a:p>
          <a:p>
            <a:r>
              <a:rPr lang="en-US" dirty="0" smtClean="0"/>
              <a:t>Take the example of printing numbers from 1 to 10.</a:t>
            </a:r>
          </a:p>
          <a:p>
            <a:r>
              <a:rPr lang="en-US" dirty="0" smtClean="0"/>
              <a:t>Typing that statement so many times is laborious, but it may seem trivial.</a:t>
            </a:r>
          </a:p>
          <a:p>
            <a:r>
              <a:rPr lang="en-US" dirty="0" smtClean="0"/>
              <a:t>But try thinking of your daily work and think of the situations where you do the same thing over and over again.</a:t>
            </a:r>
          </a:p>
          <a:p>
            <a:r>
              <a:rPr lang="en-US" dirty="0" smtClean="0"/>
              <a:t>It may very well be possible to write a script so that you can automate this.</a:t>
            </a:r>
          </a:p>
          <a:p>
            <a:r>
              <a:rPr lang="en-US" dirty="0" smtClean="0"/>
              <a:t>This </a:t>
            </a:r>
            <a:r>
              <a:rPr lang="en-US" b="1" dirty="0" smtClean="0"/>
              <a:t>looping </a:t>
            </a:r>
            <a:r>
              <a:rPr lang="en-US" dirty="0" smtClean="0"/>
              <a:t>operation is called </a:t>
            </a:r>
            <a:r>
              <a:rPr lang="en-US" b="1" dirty="0" smtClean="0"/>
              <a:t>iteration.</a:t>
            </a:r>
            <a:r>
              <a:rPr lang="en-US" dirty="0" smtClean="0"/>
              <a:t/>
            </a:r>
            <a:br>
              <a:rPr lang="en-US" dirty="0" smtClean="0"/>
            </a:br>
            <a:endParaRPr lang="en-US" dirty="0" smtClean="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905000"/>
            <a:ext cx="14192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939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loop</a:t>
            </a:r>
            <a:endParaRPr lang="en-US" dirty="0"/>
          </a:p>
        </p:txBody>
      </p:sp>
      <p:sp>
        <p:nvSpPr>
          <p:cNvPr id="3" name="Content Placeholder 2"/>
          <p:cNvSpPr>
            <a:spLocks noGrp="1"/>
          </p:cNvSpPr>
          <p:nvPr>
            <p:ph idx="1"/>
          </p:nvPr>
        </p:nvSpPr>
        <p:spPr>
          <a:xfrm>
            <a:off x="457200" y="1600200"/>
            <a:ext cx="5562600" cy="4525963"/>
          </a:xfrm>
        </p:spPr>
        <p:txBody>
          <a:bodyPr>
            <a:normAutofit lnSpcReduction="10000"/>
          </a:bodyPr>
          <a:lstStyle/>
          <a:p>
            <a:r>
              <a:rPr lang="en-US" dirty="0" smtClean="0"/>
              <a:t>The previous problem:</a:t>
            </a:r>
          </a:p>
          <a:p>
            <a:r>
              <a:rPr lang="en-US" dirty="0" smtClean="0"/>
              <a:t>This is where range() is useful without using the list() function. Objects like range() are called iterables. They can be looped through.</a:t>
            </a:r>
          </a:p>
          <a:p>
            <a:r>
              <a:rPr lang="en-US" dirty="0" smtClean="0"/>
              <a:t>Read this as:</a:t>
            </a:r>
          </a:p>
          <a:p>
            <a:pPr lvl="1"/>
            <a:r>
              <a:rPr lang="en-US" b="1" i="1" dirty="0" smtClean="0"/>
              <a:t>for every item in a range of ten items starting at 0, print a value that is 1 greater than the item’s value.</a:t>
            </a:r>
            <a:endParaRPr lang="en-US" i="1" dirty="0" smtClean="0"/>
          </a:p>
          <a:p>
            <a:r>
              <a:rPr lang="en-US" b="1" i="1" dirty="0" smtClean="0"/>
              <a:t>Remember, 4 spaces when starting a block. That’s the pythonic way.</a:t>
            </a:r>
            <a:endParaRPr lang="en-US" b="1" i="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73891"/>
            <a:ext cx="24574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443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loop</a:t>
            </a:r>
            <a:endParaRPr lang="en-US" dirty="0"/>
          </a:p>
        </p:txBody>
      </p:sp>
      <p:sp>
        <p:nvSpPr>
          <p:cNvPr id="3" name="Content Placeholder 2"/>
          <p:cNvSpPr>
            <a:spLocks noGrp="1"/>
          </p:cNvSpPr>
          <p:nvPr>
            <p:ph idx="1"/>
          </p:nvPr>
        </p:nvSpPr>
        <p:spPr/>
        <p:txBody>
          <a:bodyPr/>
          <a:lstStyle/>
          <a:p>
            <a:r>
              <a:rPr lang="en-US" dirty="0" smtClean="0"/>
              <a:t>Try this:</a:t>
            </a:r>
          </a:p>
          <a:p>
            <a:endParaRPr lang="en-US" dirty="0"/>
          </a:p>
          <a:p>
            <a:endParaRPr lang="en-US" dirty="0" smtClean="0"/>
          </a:p>
          <a:p>
            <a:endParaRPr lang="en-US" dirty="0"/>
          </a:p>
          <a:p>
            <a:endParaRPr lang="en-US" dirty="0" smtClean="0"/>
          </a:p>
          <a:p>
            <a:endParaRPr lang="en-US" dirty="0"/>
          </a:p>
          <a:p>
            <a:r>
              <a:rPr lang="en-US" dirty="0" smtClean="0"/>
              <a:t>Every list is an </a:t>
            </a:r>
            <a:r>
              <a:rPr lang="en-US" dirty="0" err="1" smtClean="0"/>
              <a:t>iterable</a:t>
            </a:r>
            <a:r>
              <a:rPr lang="en-US" dirty="0" smtClean="0"/>
              <a:t>. It can be looped through.</a:t>
            </a:r>
          </a:p>
          <a:p>
            <a:r>
              <a:rPr lang="en-US" dirty="0" smtClean="0"/>
              <a:t>Read this example closely and ask questions if you need to.</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2009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881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 Good For?</a:t>
            </a:r>
            <a:endParaRPr lang="en-US" dirty="0"/>
          </a:p>
        </p:txBody>
      </p:sp>
      <p:sp>
        <p:nvSpPr>
          <p:cNvPr id="3" name="Content Placeholder 2"/>
          <p:cNvSpPr>
            <a:spLocks noGrp="1"/>
          </p:cNvSpPr>
          <p:nvPr>
            <p:ph idx="1"/>
          </p:nvPr>
        </p:nvSpPr>
        <p:spPr/>
        <p:txBody>
          <a:bodyPr/>
          <a:lstStyle/>
          <a:p>
            <a:r>
              <a:rPr lang="en-US" dirty="0" smtClean="0"/>
              <a:t>Don’t think of Python as a programming language.</a:t>
            </a:r>
          </a:p>
          <a:p>
            <a:r>
              <a:rPr lang="en-US" dirty="0" smtClean="0"/>
              <a:t>Python in its simplest form, is a calculator, with scripting capabilities.</a:t>
            </a:r>
          </a:p>
          <a:p>
            <a:r>
              <a:rPr lang="en-US" dirty="0" smtClean="0"/>
              <a:t>At its most advanced, Python can be used to make software, to build websites, run servers and more.</a:t>
            </a:r>
          </a:p>
          <a:p>
            <a:endParaRPr lang="en-US" dirty="0" smtClean="0"/>
          </a:p>
          <a:p>
            <a:endParaRPr lang="en-US" dirty="0"/>
          </a:p>
        </p:txBody>
      </p:sp>
    </p:spTree>
    <p:extLst>
      <p:ext uri="{BB962C8B-B14F-4D97-AF65-F5344CB8AC3E}">
        <p14:creationId xmlns:p14="http://schemas.microsoft.com/office/powerpoint/2010/main" val="573452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Loop</a:t>
            </a:r>
            <a:endParaRPr lang="en-US" dirty="0"/>
          </a:p>
        </p:txBody>
      </p:sp>
      <p:sp>
        <p:nvSpPr>
          <p:cNvPr id="3" name="Content Placeholder 2"/>
          <p:cNvSpPr>
            <a:spLocks noGrp="1"/>
          </p:cNvSpPr>
          <p:nvPr>
            <p:ph idx="1"/>
          </p:nvPr>
        </p:nvSpPr>
        <p:spPr>
          <a:xfrm>
            <a:off x="457200" y="1600200"/>
            <a:ext cx="5181600" cy="4525963"/>
          </a:xfrm>
        </p:spPr>
        <p:txBody>
          <a:bodyPr>
            <a:normAutofit fontScale="92500"/>
          </a:bodyPr>
          <a:lstStyle/>
          <a:p>
            <a:r>
              <a:rPr lang="en-US" dirty="0"/>
              <a:t>Let’s try that again, with a new list function.</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append function </a:t>
            </a:r>
            <a:r>
              <a:rPr lang="en-US" b="1" dirty="0" smtClean="0"/>
              <a:t>appends</a:t>
            </a:r>
            <a:r>
              <a:rPr lang="en-US" dirty="0" smtClean="0"/>
              <a:t> a value to the end of a list. It makes a permanent change to a list.</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371725"/>
            <a:ext cx="48577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346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Loop</a:t>
            </a:r>
            <a:endParaRPr lang="en-US" dirty="0"/>
          </a:p>
        </p:txBody>
      </p:sp>
      <p:sp>
        <p:nvSpPr>
          <p:cNvPr id="3" name="Content Placeholder 2"/>
          <p:cNvSpPr>
            <a:spLocks noGrp="1"/>
          </p:cNvSpPr>
          <p:nvPr>
            <p:ph idx="1"/>
          </p:nvPr>
        </p:nvSpPr>
        <p:spPr/>
        <p:txBody>
          <a:bodyPr/>
          <a:lstStyle/>
          <a:p>
            <a:r>
              <a:rPr lang="en-US" dirty="0" smtClean="0"/>
              <a:t>Try this:</a:t>
            </a:r>
          </a:p>
          <a:p>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0" y="2057400"/>
            <a:ext cx="58769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29025"/>
            <a:ext cx="85439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542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Loop</a:t>
            </a:r>
            <a:endParaRPr lang="en-US" dirty="0"/>
          </a:p>
        </p:txBody>
      </p:sp>
      <p:sp>
        <p:nvSpPr>
          <p:cNvPr id="3" name="Content Placeholder 2"/>
          <p:cNvSpPr>
            <a:spLocks noGrp="1"/>
          </p:cNvSpPr>
          <p:nvPr>
            <p:ph idx="1"/>
          </p:nvPr>
        </p:nvSpPr>
        <p:spPr/>
        <p:txBody>
          <a:bodyPr/>
          <a:lstStyle/>
          <a:p>
            <a:r>
              <a:rPr lang="en-US" dirty="0" smtClean="0"/>
              <a:t>Output:</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814638"/>
            <a:ext cx="84105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5215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 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do things forever?</a:t>
            </a:r>
          </a:p>
          <a:p>
            <a:endParaRPr lang="en-US" dirty="0"/>
          </a:p>
          <a:p>
            <a:endParaRPr lang="en-US" dirty="0" smtClean="0"/>
          </a:p>
          <a:p>
            <a:endParaRPr lang="en-US" dirty="0"/>
          </a:p>
          <a:p>
            <a:endParaRPr lang="en-US" dirty="0" smtClean="0"/>
          </a:p>
          <a:p>
            <a:r>
              <a:rPr lang="en-US" dirty="0" smtClean="0"/>
              <a:t>Hit CTRL-C to exit out of this. This is an infinite loop. It’s useful in some scenarios.</a:t>
            </a:r>
          </a:p>
          <a:p>
            <a:r>
              <a:rPr lang="en-US" dirty="0" smtClean="0"/>
              <a:t>CTRL-C is used to exit out of any Python command, if your script ever fails in some point, hit this combination to exit.</a:t>
            </a:r>
          </a:p>
          <a:p>
            <a:r>
              <a:rPr lang="en-US" dirty="0" smtClean="0"/>
              <a:t>Also, take a moment and check the value of a now. It will be quite huge, no matter how fast you hit CTRL-C.</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23717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929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 Loop</a:t>
            </a:r>
            <a:endParaRPr lang="en-US" dirty="0"/>
          </a:p>
        </p:txBody>
      </p:sp>
      <p:sp>
        <p:nvSpPr>
          <p:cNvPr id="3" name="Content Placeholder 2"/>
          <p:cNvSpPr>
            <a:spLocks noGrp="1"/>
          </p:cNvSpPr>
          <p:nvPr>
            <p:ph idx="1"/>
          </p:nvPr>
        </p:nvSpPr>
        <p:spPr/>
        <p:txBody>
          <a:bodyPr/>
          <a:lstStyle/>
          <a:p>
            <a:r>
              <a:rPr lang="en-US" dirty="0" smtClean="0"/>
              <a:t>While is used to do things for as long as a condition is True.</a:t>
            </a:r>
          </a:p>
          <a:p>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381250"/>
            <a:ext cx="71437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851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Loops are very useful when you’re trying to do things repetitively.</a:t>
            </a:r>
          </a:p>
          <a:p>
            <a:r>
              <a:rPr lang="en-US" dirty="0" smtClean="0"/>
              <a:t>At this point, you should be able to write a loop, no matter how simple. If you have questions, use this break to ask them.</a:t>
            </a:r>
          </a:p>
          <a:p>
            <a:r>
              <a:rPr lang="en-US" dirty="0" smtClean="0"/>
              <a:t>Here’s some food for thought:</a:t>
            </a:r>
          </a:p>
          <a:p>
            <a:endParaRPr lang="en-US" dirty="0" smtClean="0"/>
          </a:p>
          <a:p>
            <a:endParaRPr lang="en-US" dirty="0"/>
          </a:p>
          <a:p>
            <a:endParaRPr lang="en-US" dirty="0" smtClean="0"/>
          </a:p>
          <a:p>
            <a:endParaRPr lang="en-US" dirty="0"/>
          </a:p>
          <a:p>
            <a:r>
              <a:rPr lang="en-US" dirty="0" smtClean="0"/>
              <a:t>What will this give you? </a:t>
            </a:r>
          </a:p>
          <a:p>
            <a:r>
              <a:rPr lang="en-US" dirty="0" smtClean="0"/>
              <a:t>How does this work? </a:t>
            </a:r>
          </a:p>
          <a:p>
            <a:r>
              <a:rPr lang="en-US" dirty="0" smtClean="0"/>
              <a:t>What does it mean to add two strings?</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52800"/>
            <a:ext cx="38195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033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There might be easier ways to do this, of course. But remember, it’s not always a bad thing to write long code.</a:t>
            </a:r>
          </a:p>
          <a:p>
            <a:endParaRPr lang="en-US" dirty="0"/>
          </a:p>
          <a:p>
            <a:endParaRPr lang="en-US" dirty="0" smtClean="0"/>
          </a:p>
          <a:p>
            <a:endParaRPr lang="en-US" dirty="0"/>
          </a:p>
          <a:p>
            <a:endParaRPr lang="en-US" dirty="0" smtClean="0"/>
          </a:p>
          <a:p>
            <a:r>
              <a:rPr lang="en-US" dirty="0" smtClean="0"/>
              <a:t>You’re going to learn the import command next.</a:t>
            </a:r>
          </a:p>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19400"/>
            <a:ext cx="38290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493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114800"/>
            <a:ext cx="7772400" cy="2505075"/>
          </a:xfrm>
        </p:spPr>
        <p:txBody>
          <a:bodyPr/>
          <a:lstStyle/>
          <a:p>
            <a:r>
              <a:rPr lang="en-US" dirty="0" smtClean="0"/>
              <a:t>Session 3: The Zen of Python</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31" y="228600"/>
            <a:ext cx="7372350" cy="4619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7195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Python is everything it is because of its modules.</a:t>
            </a:r>
          </a:p>
          <a:p>
            <a:r>
              <a:rPr lang="en-US" dirty="0" smtClean="0"/>
              <a:t>It has numerous built-in modules, and almost innumerable third-party modules.</a:t>
            </a:r>
          </a:p>
          <a:p>
            <a:r>
              <a:rPr lang="en-US" dirty="0" smtClean="0"/>
              <a:t>A module is a “library”. It allows you to use “functions” written by someone else.</a:t>
            </a:r>
          </a:p>
          <a:p>
            <a:r>
              <a:rPr lang="en-US" dirty="0" smtClean="0"/>
              <a:t>A </a:t>
            </a:r>
            <a:r>
              <a:rPr lang="en-US" b="1" dirty="0" smtClean="0"/>
              <a:t>function</a:t>
            </a:r>
            <a:r>
              <a:rPr lang="en-US" dirty="0" smtClean="0"/>
              <a:t> is a piece of reusable code. So before you even learn how to write those, it’s useful to learn how to use built-in functions and modules.</a:t>
            </a:r>
          </a:p>
          <a:p>
            <a:r>
              <a:rPr lang="en-US" dirty="0" smtClean="0"/>
              <a:t>But first!</a:t>
            </a:r>
            <a:endParaRPr lang="en-US" dirty="0"/>
          </a:p>
        </p:txBody>
      </p:sp>
    </p:spTree>
    <p:extLst>
      <p:ext uri="{BB962C8B-B14F-4D97-AF65-F5344CB8AC3E}">
        <p14:creationId xmlns:p14="http://schemas.microsoft.com/office/powerpoint/2010/main" val="2418079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err="1" smtClean="0"/>
              <a:t>py</a:t>
            </a:r>
            <a:r>
              <a:rPr lang="en-US" dirty="0" smtClean="0"/>
              <a:t> files.</a:t>
            </a:r>
            <a:endParaRPr lang="en-US" dirty="0"/>
          </a:p>
        </p:txBody>
      </p:sp>
      <p:sp>
        <p:nvSpPr>
          <p:cNvPr id="3" name="Content Placeholder 2"/>
          <p:cNvSpPr>
            <a:spLocks noGrp="1"/>
          </p:cNvSpPr>
          <p:nvPr>
            <p:ph idx="1"/>
          </p:nvPr>
        </p:nvSpPr>
        <p:spPr/>
        <p:txBody>
          <a:bodyPr/>
          <a:lstStyle/>
          <a:p>
            <a:r>
              <a:rPr lang="en-US" dirty="0" smtClean="0"/>
              <a:t>It’s easier to write python code in an editor, once you know your logic anyway.</a:t>
            </a:r>
          </a:p>
          <a:p>
            <a:r>
              <a:rPr lang="en-US" dirty="0" smtClean="0"/>
              <a:t>In Linux, use the Text Editor, </a:t>
            </a:r>
            <a:r>
              <a:rPr lang="en-US" dirty="0" err="1" smtClean="0"/>
              <a:t>Gedit</a:t>
            </a:r>
            <a:r>
              <a:rPr lang="en-US" dirty="0" smtClean="0"/>
              <a:t>, </a:t>
            </a:r>
            <a:r>
              <a:rPr lang="en-US" dirty="0" err="1" smtClean="0"/>
              <a:t>xed</a:t>
            </a:r>
            <a:r>
              <a:rPr lang="en-US" dirty="0" smtClean="0"/>
              <a:t>, </a:t>
            </a:r>
            <a:r>
              <a:rPr lang="en-US" dirty="0" err="1" smtClean="0"/>
              <a:t>nano</a:t>
            </a:r>
            <a:r>
              <a:rPr lang="en-US" dirty="0" smtClean="0"/>
              <a:t>, vim, or </a:t>
            </a:r>
            <a:r>
              <a:rPr lang="en-US" dirty="0" err="1" smtClean="0"/>
              <a:t>emacs</a:t>
            </a:r>
            <a:r>
              <a:rPr lang="en-US" dirty="0" smtClean="0"/>
              <a:t>.</a:t>
            </a:r>
          </a:p>
          <a:p>
            <a:r>
              <a:rPr lang="en-US" dirty="0" smtClean="0"/>
              <a:t>In Windows, use Sublime Text Editor, Notepad++ or Ultra-Edit.</a:t>
            </a:r>
          </a:p>
          <a:p>
            <a:r>
              <a:rPr lang="en-US" dirty="0" smtClean="0"/>
              <a:t>This training uses screenshots from Sublime Text Editor.</a:t>
            </a:r>
            <a:endParaRPr lang="en-US" dirty="0"/>
          </a:p>
        </p:txBody>
      </p:sp>
    </p:spTree>
    <p:extLst>
      <p:ext uri="{BB962C8B-B14F-4D97-AF65-F5344CB8AC3E}">
        <p14:creationId xmlns:p14="http://schemas.microsoft.com/office/powerpoint/2010/main" val="205692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Launch Python</a:t>
            </a:r>
            <a:endParaRPr lang="en-US" dirty="0"/>
          </a:p>
        </p:txBody>
      </p:sp>
      <p:sp>
        <p:nvSpPr>
          <p:cNvPr id="3" name="Content Placeholder 2"/>
          <p:cNvSpPr>
            <a:spLocks noGrp="1"/>
          </p:cNvSpPr>
          <p:nvPr>
            <p:ph idx="1"/>
          </p:nvPr>
        </p:nvSpPr>
        <p:spPr/>
        <p:txBody>
          <a:bodyPr/>
          <a:lstStyle/>
          <a:p>
            <a:r>
              <a:rPr lang="en-US" dirty="0" smtClean="0"/>
              <a:t>On Windows:</a:t>
            </a:r>
          </a:p>
          <a:p>
            <a:pPr lvl="1"/>
            <a:r>
              <a:rPr lang="en-US" dirty="0" smtClean="0"/>
              <a:t>Install Python 3.4+ from </a:t>
            </a:r>
            <a:r>
              <a:rPr lang="en-US" dirty="0" smtClean="0">
                <a:hlinkClick r:id="rId2"/>
              </a:rPr>
              <a:t>www.python.org</a:t>
            </a:r>
            <a:r>
              <a:rPr lang="en-US" dirty="0" smtClean="0"/>
              <a:t>.</a:t>
            </a:r>
          </a:p>
          <a:p>
            <a:pPr lvl="2"/>
            <a:r>
              <a:rPr lang="en-US" dirty="0" smtClean="0"/>
              <a:t>Note: Remember to select “Add Python Directory to Path” when installing.</a:t>
            </a:r>
          </a:p>
          <a:p>
            <a:pPr lvl="1"/>
            <a:r>
              <a:rPr lang="en-US" dirty="0" smtClean="0"/>
              <a:t>Start Menu &gt; Run &gt; </a:t>
            </a:r>
            <a:r>
              <a:rPr lang="en-US" dirty="0" err="1" smtClean="0"/>
              <a:t>Powershell</a:t>
            </a:r>
            <a:endParaRPr lang="en-US" dirty="0" smtClean="0"/>
          </a:p>
          <a:p>
            <a:pPr lvl="1"/>
            <a:r>
              <a:rPr lang="en-US" dirty="0" smtClean="0"/>
              <a:t>Type “python”, in small letters, and hit enter.</a:t>
            </a:r>
          </a:p>
          <a:p>
            <a:r>
              <a:rPr lang="en-US" dirty="0" smtClean="0"/>
              <a:t>On Linux</a:t>
            </a:r>
          </a:p>
          <a:p>
            <a:pPr lvl="1"/>
            <a:r>
              <a:rPr lang="en-US" dirty="0" smtClean="0"/>
              <a:t>You might already have one or more versions of python installed.</a:t>
            </a:r>
          </a:p>
          <a:p>
            <a:pPr lvl="1"/>
            <a:r>
              <a:rPr lang="en-US" dirty="0" smtClean="0"/>
              <a:t>Type python or python3 in your terminal to start the interpreter.</a:t>
            </a:r>
          </a:p>
          <a:p>
            <a:pPr lvl="1"/>
            <a:endParaRPr lang="en-US" dirty="0" smtClean="0"/>
          </a:p>
          <a:p>
            <a:endParaRPr lang="en-US" dirty="0"/>
          </a:p>
        </p:txBody>
      </p:sp>
    </p:spTree>
    <p:extLst>
      <p:ext uri="{BB962C8B-B14F-4D97-AF65-F5344CB8AC3E}">
        <p14:creationId xmlns:p14="http://schemas.microsoft.com/office/powerpoint/2010/main" val="2828927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Python Script Files</a:t>
            </a:r>
            <a:endParaRPr lang="en-US" dirty="0"/>
          </a:p>
        </p:txBody>
      </p:sp>
      <p:sp>
        <p:nvSpPr>
          <p:cNvPr id="3" name="Content Placeholder 2"/>
          <p:cNvSpPr>
            <a:spLocks noGrp="1"/>
          </p:cNvSpPr>
          <p:nvPr>
            <p:ph idx="1"/>
          </p:nvPr>
        </p:nvSpPr>
        <p:spPr>
          <a:xfrm>
            <a:off x="457200" y="1600201"/>
            <a:ext cx="4800600" cy="2819400"/>
          </a:xfrm>
        </p:spPr>
        <p:txBody>
          <a:bodyPr>
            <a:normAutofit fontScale="77500" lnSpcReduction="20000"/>
          </a:bodyPr>
          <a:lstStyle/>
          <a:p>
            <a:r>
              <a:rPr lang="en-US" dirty="0" smtClean="0"/>
              <a:t>Open your editor and type this.</a:t>
            </a:r>
            <a:endParaRPr lang="en-US" dirty="0"/>
          </a:p>
          <a:p>
            <a:r>
              <a:rPr lang="en-US" dirty="0" smtClean="0"/>
              <a:t>Create a folder named examples somewhere, and open it.</a:t>
            </a:r>
            <a:endParaRPr lang="en-US" dirty="0"/>
          </a:p>
          <a:p>
            <a:r>
              <a:rPr lang="en-US" dirty="0" smtClean="0"/>
              <a:t>Now, save this as ex01.py in that folder.</a:t>
            </a:r>
          </a:p>
          <a:p>
            <a:r>
              <a:rPr lang="en-US" dirty="0" smtClean="0"/>
              <a:t>In Windows, open </a:t>
            </a:r>
            <a:r>
              <a:rPr lang="en-US" dirty="0" err="1" smtClean="0"/>
              <a:t>Powershell</a:t>
            </a:r>
            <a:r>
              <a:rPr lang="en-US" dirty="0" smtClean="0"/>
              <a:t>, and in Linux, open the terminal.</a:t>
            </a:r>
          </a:p>
          <a:p>
            <a:r>
              <a:rPr lang="en-US" dirty="0" smtClean="0"/>
              <a:t>Navigate to this folder using the </a:t>
            </a:r>
            <a:r>
              <a:rPr lang="en-US" b="1" dirty="0" smtClean="0"/>
              <a:t>cd</a:t>
            </a:r>
            <a:r>
              <a:rPr lang="en-US" dirty="0" smtClean="0"/>
              <a:t> command.</a:t>
            </a:r>
          </a:p>
          <a:p>
            <a:r>
              <a:rPr lang="en-US" dirty="0" smtClean="0"/>
              <a:t>Once there, type </a:t>
            </a:r>
            <a:r>
              <a:rPr lang="en-US" b="1" dirty="0" smtClean="0"/>
              <a:t>python ex01.py</a:t>
            </a:r>
            <a:endParaRPr lang="en-US" dirty="0" smtClean="0"/>
          </a:p>
          <a:p>
            <a:endParaRPr lang="en-US" dirty="0" smtClean="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52600"/>
            <a:ext cx="2819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495800"/>
            <a:ext cx="55435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955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try our old example again.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That first line is called a </a:t>
            </a:r>
            <a:r>
              <a:rPr lang="en-US" b="1" dirty="0" smtClean="0"/>
              <a:t>shebang</a:t>
            </a:r>
            <a:r>
              <a:rPr lang="en-US" dirty="0" smtClean="0"/>
              <a:t>. It’s used in Linux machines. Just make it a habit to use it in all your scripts, it’ll come handy some day.</a:t>
            </a:r>
          </a:p>
          <a:p>
            <a:r>
              <a:rPr lang="en-US" dirty="0" smtClean="0"/>
              <a:t>It depends on machine to machine, so it might be /</a:t>
            </a:r>
            <a:r>
              <a:rPr lang="en-US" dirty="0" err="1" smtClean="0"/>
              <a:t>usr</a:t>
            </a:r>
            <a:r>
              <a:rPr lang="en-US" dirty="0" smtClean="0"/>
              <a:t>/bin/</a:t>
            </a:r>
            <a:r>
              <a:rPr lang="en-US" dirty="0" err="1" smtClean="0"/>
              <a:t>env</a:t>
            </a:r>
            <a:r>
              <a:rPr lang="en-US" dirty="0" smtClean="0"/>
              <a:t> python3 in some machines.</a:t>
            </a:r>
            <a:endParaRPr lang="en-US" dirty="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057400"/>
            <a:ext cx="26670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631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Type the below example and save it to ex02.py</a:t>
            </a:r>
          </a:p>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31718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2490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this script in the terminal by typing python ex02.py</a:t>
            </a:r>
          </a:p>
          <a:p>
            <a:endParaRPr lang="en-US" dirty="0"/>
          </a:p>
          <a:p>
            <a:endParaRPr lang="en-US" dirty="0" smtClean="0"/>
          </a:p>
          <a:p>
            <a:endParaRPr lang="en-US" dirty="0"/>
          </a:p>
          <a:p>
            <a:endParaRPr lang="en-US" dirty="0" smtClean="0"/>
          </a:p>
          <a:p>
            <a:r>
              <a:rPr lang="en-US" dirty="0" smtClean="0"/>
              <a:t>Note: There’s a difference. </a:t>
            </a:r>
            <a:r>
              <a:rPr lang="en-US" b="1" dirty="0" smtClean="0"/>
              <a:t>Hello, World!</a:t>
            </a:r>
            <a:r>
              <a:rPr lang="en-US" dirty="0" smtClean="0"/>
              <a:t> and </a:t>
            </a:r>
            <a:r>
              <a:rPr lang="en-US" b="1" dirty="0" smtClean="0"/>
              <a:t>Hello, Again.</a:t>
            </a:r>
            <a:r>
              <a:rPr lang="en-US" dirty="0" smtClean="0"/>
              <a:t> have appeared in two lines this time. That’s because of </a:t>
            </a:r>
            <a:r>
              <a:rPr lang="en-US" b="1" dirty="0" smtClean="0"/>
              <a:t>\n.</a:t>
            </a:r>
          </a:p>
          <a:p>
            <a:r>
              <a:rPr lang="en-US" dirty="0" smtClean="0"/>
              <a:t>Sequences like \n \\ and \t are called escape sequences in programming. They are “stand-ins” for other values.</a:t>
            </a:r>
          </a:p>
          <a:p>
            <a:r>
              <a:rPr lang="en-US" dirty="0" smtClean="0"/>
              <a:t>For now, it’s sufficient to know that \n means </a:t>
            </a:r>
            <a:r>
              <a:rPr lang="en-US" b="1" dirty="0" smtClean="0"/>
              <a:t>new line,</a:t>
            </a:r>
            <a:r>
              <a:rPr lang="en-US" dirty="0" smtClean="0"/>
              <a:t> or </a:t>
            </a:r>
            <a:r>
              <a:rPr lang="en-US" b="1" dirty="0" smtClean="0"/>
              <a:t>carriage return.</a:t>
            </a:r>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981200"/>
            <a:ext cx="55340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573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What we did, though it works, is completely bad in </a:t>
            </a:r>
            <a:r>
              <a:rPr lang="en-US" dirty="0" err="1" smtClean="0"/>
              <a:t>practise</a:t>
            </a:r>
            <a:r>
              <a:rPr lang="en-US" dirty="0" smtClean="0"/>
              <a:t>. Never, ever, place any code in a script without a function.</a:t>
            </a:r>
          </a:p>
          <a:p>
            <a:r>
              <a:rPr lang="en-US" dirty="0" smtClean="0"/>
              <a:t>If you must, use it this way.</a:t>
            </a:r>
          </a:p>
          <a:p>
            <a:endParaRPr lang="en-US" dirty="0" smtClean="0"/>
          </a:p>
          <a:p>
            <a:endParaRPr lang="en-US" dirty="0"/>
          </a:p>
          <a:p>
            <a:endParaRPr lang="en-US" dirty="0" smtClean="0"/>
          </a:p>
          <a:p>
            <a:endParaRPr lang="en-US" dirty="0"/>
          </a:p>
          <a:p>
            <a:r>
              <a:rPr lang="en-US" dirty="0" smtClean="0"/>
              <a:t>You’ll see why later.</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30194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706" y="2514600"/>
            <a:ext cx="32956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3385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Modules</a:t>
            </a:r>
            <a:endParaRPr lang="en-US" dirty="0"/>
          </a:p>
        </p:txBody>
      </p:sp>
      <p:sp>
        <p:nvSpPr>
          <p:cNvPr id="3" name="Content Placeholder 2"/>
          <p:cNvSpPr>
            <a:spLocks noGrp="1"/>
          </p:cNvSpPr>
          <p:nvPr>
            <p:ph idx="1"/>
          </p:nvPr>
        </p:nvSpPr>
        <p:spPr/>
        <p:txBody>
          <a:bodyPr/>
          <a:lstStyle/>
          <a:p>
            <a:r>
              <a:rPr lang="en-US" dirty="0" smtClean="0"/>
              <a:t>In this session, we’ll cover the following modules:</a:t>
            </a:r>
          </a:p>
          <a:p>
            <a:pPr lvl="1"/>
            <a:r>
              <a:rPr lang="en-US" dirty="0" err="1" smtClean="0"/>
              <a:t>os</a:t>
            </a:r>
            <a:endParaRPr lang="en-US" dirty="0" smtClean="0"/>
          </a:p>
          <a:p>
            <a:pPr lvl="1"/>
            <a:r>
              <a:rPr lang="en-US" dirty="0" err="1" smtClean="0"/>
              <a:t>csv</a:t>
            </a:r>
            <a:endParaRPr lang="en-US" dirty="0" smtClean="0"/>
          </a:p>
          <a:p>
            <a:pPr lvl="1"/>
            <a:r>
              <a:rPr lang="en-US" dirty="0" err="1"/>
              <a:t>datetime</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5462455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err="1" smtClean="0"/>
              <a:t>os</a:t>
            </a:r>
            <a:endParaRPr lang="en-US" dirty="0"/>
          </a:p>
        </p:txBody>
      </p:sp>
      <p:sp>
        <p:nvSpPr>
          <p:cNvPr id="3" name="Content Placeholder 2"/>
          <p:cNvSpPr>
            <a:spLocks noGrp="1"/>
          </p:cNvSpPr>
          <p:nvPr>
            <p:ph idx="1"/>
          </p:nvPr>
        </p:nvSpPr>
        <p:spPr/>
        <p:txBody>
          <a:bodyPr/>
          <a:lstStyle/>
          <a:p>
            <a:r>
              <a:rPr lang="en-US" b="1" dirty="0" err="1" smtClean="0"/>
              <a:t>os</a:t>
            </a:r>
            <a:r>
              <a:rPr lang="en-US" b="1" dirty="0" smtClean="0"/>
              <a:t> </a:t>
            </a:r>
            <a:r>
              <a:rPr lang="en-US" dirty="0" smtClean="0"/>
              <a:t>is a multi-platform operating system information handling module. It gives you information about the directories, the OS that you’re running the code on and so much more.</a:t>
            </a:r>
          </a:p>
          <a:p>
            <a:r>
              <a:rPr lang="en-US" dirty="0" smtClean="0"/>
              <a:t>Right now, it’s enough to know that it’s used to get around the computer your script is on.</a:t>
            </a:r>
            <a:endParaRPr lang="en-US" dirty="0"/>
          </a:p>
        </p:txBody>
      </p:sp>
    </p:spTree>
    <p:extLst>
      <p:ext uri="{BB962C8B-B14F-4D97-AF65-F5344CB8AC3E}">
        <p14:creationId xmlns:p14="http://schemas.microsoft.com/office/powerpoint/2010/main" val="142023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os.getcwd</a:t>
            </a:r>
            <a:r>
              <a:rPr lang="en-US" dirty="0" smtClean="0"/>
              <a:t>()</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5533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095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os.getcwd</a:t>
            </a:r>
            <a:r>
              <a:rPr lang="en-US" dirty="0" smtClean="0"/>
              <a:t>()</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71" y="3505200"/>
            <a:ext cx="73025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8871" y="2133600"/>
            <a:ext cx="445008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7518" y="4572000"/>
            <a:ext cx="7589371" cy="2031325"/>
          </a:xfrm>
          <a:prstGeom prst="rect">
            <a:avLst/>
          </a:prstGeom>
          <a:noFill/>
        </p:spPr>
        <p:txBody>
          <a:bodyPr wrap="square" rtlCol="0">
            <a:spAutoFit/>
          </a:bodyPr>
          <a:lstStyle/>
          <a:p>
            <a:pPr marL="285750" indent="-285750">
              <a:buFont typeface="Arial" pitchFamily="34" charset="0"/>
              <a:buChar char="•"/>
            </a:pPr>
            <a:r>
              <a:rPr lang="en-US" dirty="0" smtClean="0"/>
              <a:t>Paths are different in Linux and Windows.</a:t>
            </a:r>
          </a:p>
          <a:p>
            <a:pPr marL="285750" indent="-285750">
              <a:buFont typeface="Arial" pitchFamily="34" charset="0"/>
              <a:buChar char="•"/>
            </a:pPr>
            <a:r>
              <a:rPr lang="en-US" dirty="0" smtClean="0"/>
              <a:t>In Linux, all paths begin with /</a:t>
            </a:r>
          </a:p>
          <a:p>
            <a:pPr marL="285750" indent="-285750">
              <a:buFont typeface="Arial" pitchFamily="34" charset="0"/>
              <a:buChar char="•"/>
            </a:pPr>
            <a:r>
              <a:rPr lang="en-US" dirty="0" smtClean="0"/>
              <a:t>In Windows, paths are referenced from mapped drives, or network drives. They are usually like C:\my_folder\some_sub_folder or \\inblrxa18\project\RM12.</a:t>
            </a:r>
          </a:p>
          <a:p>
            <a:pPr marL="285750" indent="-285750">
              <a:buFont typeface="Arial" pitchFamily="34" charset="0"/>
              <a:buChar char="•"/>
            </a:pPr>
            <a:r>
              <a:rPr lang="en-US" dirty="0" smtClean="0"/>
              <a:t>Always beware of what </a:t>
            </a:r>
            <a:r>
              <a:rPr lang="en-US" dirty="0" err="1" smtClean="0"/>
              <a:t>os</a:t>
            </a:r>
            <a:r>
              <a:rPr lang="en-US" dirty="0" smtClean="0"/>
              <a:t> you’re running. Luckily, Python takes care of that for you.</a:t>
            </a:r>
            <a:endParaRPr lang="en-US" dirty="0"/>
          </a:p>
        </p:txBody>
      </p:sp>
    </p:spTree>
    <p:extLst>
      <p:ext uri="{BB962C8B-B14F-4D97-AF65-F5344CB8AC3E}">
        <p14:creationId xmlns:p14="http://schemas.microsoft.com/office/powerpoint/2010/main" val="2150409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os.name</a:t>
            </a:r>
            <a:endParaRPr lang="en-US" dirty="0"/>
          </a:p>
        </p:txBody>
      </p:sp>
      <p:sp>
        <p:nvSpPr>
          <p:cNvPr id="3" name="Content Placeholder 2"/>
          <p:cNvSpPr>
            <a:spLocks noGrp="1"/>
          </p:cNvSpPr>
          <p:nvPr>
            <p:ph idx="1"/>
          </p:nvPr>
        </p:nvSpPr>
        <p:spPr/>
        <p:txBody>
          <a:bodyPr/>
          <a:lstStyle/>
          <a:p>
            <a:r>
              <a:rPr lang="en-US" dirty="0" smtClean="0"/>
              <a:t>os.name either returns </a:t>
            </a:r>
            <a:r>
              <a:rPr lang="en-US" b="1" dirty="0" err="1" smtClean="0"/>
              <a:t>nt</a:t>
            </a:r>
            <a:r>
              <a:rPr lang="en-US" dirty="0" smtClean="0"/>
              <a:t> or </a:t>
            </a:r>
            <a:r>
              <a:rPr lang="en-US" b="1" dirty="0" err="1" smtClean="0"/>
              <a:t>posix</a:t>
            </a:r>
            <a:r>
              <a:rPr lang="en-US" dirty="0" smtClean="0"/>
              <a:t>, to mean either Windows or GNU/Linux.</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2" y="5105400"/>
            <a:ext cx="68389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48" y="5638800"/>
            <a:ext cx="5734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24" y="2514600"/>
            <a:ext cx="68675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16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 Windows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481263"/>
            <a:ext cx="87725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309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os.path.join</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you’re trying to do operations with a lot of files, you need to deal with file paths. It’s not as easy as typing C:\myfile.xml, sometimes, you will be in a loop and you will need to automatically generate a really long path.</a:t>
            </a:r>
          </a:p>
          <a:p>
            <a:r>
              <a:rPr lang="en-US" dirty="0" smtClean="0"/>
              <a:t>When you do so, you’ll need to be able to use the right kind of /. Windows uses \, but Linux uses /.</a:t>
            </a:r>
          </a:p>
          <a:p>
            <a:r>
              <a:rPr lang="en-US" dirty="0" smtClean="0"/>
              <a:t>Even if you’re not writing scripts for two operating systems, you’ll need to understand how to automatically build a folder name</a:t>
            </a:r>
          </a:p>
          <a:p>
            <a:r>
              <a:rPr lang="en-US" dirty="0" smtClean="0"/>
              <a:t>A use case could be:</a:t>
            </a:r>
          </a:p>
          <a:p>
            <a:r>
              <a:rPr lang="en-US" sz="1700" dirty="0" smtClean="0"/>
              <a:t>\\caeroot\[project-title]\[year]\[nc-number]\analysis\run_[number]\</a:t>
            </a:r>
            <a:endParaRPr lang="en-US" dirty="0"/>
          </a:p>
          <a:p>
            <a:r>
              <a:rPr lang="en-US" dirty="0" smtClean="0"/>
              <a:t>When dealing with such paths, you will need to be able to join them together, or split them.</a:t>
            </a:r>
            <a:endParaRPr lang="en-US" dirty="0"/>
          </a:p>
        </p:txBody>
      </p:sp>
    </p:spTree>
    <p:extLst>
      <p:ext uri="{BB962C8B-B14F-4D97-AF65-F5344CB8AC3E}">
        <p14:creationId xmlns:p14="http://schemas.microsoft.com/office/powerpoint/2010/main" val="26734260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os.path.join</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676400"/>
            <a:ext cx="87058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282" y="4800599"/>
            <a:ext cx="55721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158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Pause for Dictionaries</a:t>
            </a:r>
            <a:endParaRPr lang="en-US" dirty="0"/>
          </a:p>
        </p:txBody>
      </p:sp>
      <p:sp>
        <p:nvSpPr>
          <p:cNvPr id="3" name="Content Placeholder 2"/>
          <p:cNvSpPr>
            <a:spLocks noGrp="1"/>
          </p:cNvSpPr>
          <p:nvPr>
            <p:ph idx="1"/>
          </p:nvPr>
        </p:nvSpPr>
        <p:spPr/>
        <p:txBody>
          <a:bodyPr/>
          <a:lstStyle/>
          <a:p>
            <a:r>
              <a:rPr lang="en-US" dirty="0" smtClean="0"/>
              <a:t>Lists are powerful, but you need to remember the </a:t>
            </a:r>
            <a:r>
              <a:rPr lang="en-US" b="1" i="1" dirty="0" smtClean="0"/>
              <a:t>position</a:t>
            </a:r>
            <a:r>
              <a:rPr lang="en-US" dirty="0" smtClean="0"/>
              <a:t> of your variable to get the value. If you have a small list like [name, age, designation, date of joining] that may be possible, but how will you remember the order when dealing with a 25 column table?</a:t>
            </a:r>
          </a:p>
          <a:p>
            <a:r>
              <a:rPr lang="en-US" dirty="0" smtClean="0"/>
              <a:t>Python Dictionaries are like lists, but instead of having a number as their identifier, they use a </a:t>
            </a:r>
            <a:r>
              <a:rPr lang="en-US" b="1" dirty="0" smtClean="0"/>
              <a:t>hash table</a:t>
            </a:r>
            <a:r>
              <a:rPr lang="en-US" dirty="0" smtClean="0"/>
              <a:t>. In other words, dictionaries use meaningful strings to index other values.</a:t>
            </a:r>
            <a:endParaRPr lang="en-US" dirty="0"/>
          </a:p>
        </p:txBody>
      </p:sp>
    </p:spTree>
    <p:extLst>
      <p:ext uri="{BB962C8B-B14F-4D97-AF65-F5344CB8AC3E}">
        <p14:creationId xmlns:p14="http://schemas.microsoft.com/office/powerpoint/2010/main" val="25489594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Example</a:t>
            </a:r>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2547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724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Example</a:t>
            </a:r>
            <a:endParaRPr lang="en-US" dirty="0"/>
          </a:p>
        </p:txBody>
      </p:sp>
      <p:sp>
        <p:nvSpPr>
          <p:cNvPr id="3" name="Content Placeholder 2"/>
          <p:cNvSpPr>
            <a:spLocks noGrp="1"/>
          </p:cNvSpPr>
          <p:nvPr>
            <p:ph idx="1"/>
          </p:nvPr>
        </p:nvSpPr>
        <p:spPr/>
        <p:txBody>
          <a:bodyPr/>
          <a:lstStyle/>
          <a:p>
            <a:r>
              <a:rPr lang="en-US" dirty="0" smtClean="0"/>
              <a:t>Dictionaries can have any kind of value, but the </a:t>
            </a:r>
            <a:r>
              <a:rPr lang="en-US" b="1" dirty="0" smtClean="0"/>
              <a:t>index</a:t>
            </a:r>
            <a:r>
              <a:rPr lang="en-US" dirty="0" smtClean="0"/>
              <a:t> should be </a:t>
            </a:r>
            <a:r>
              <a:rPr lang="en-US" b="1" dirty="0" err="1" smtClean="0"/>
              <a:t>hashable</a:t>
            </a:r>
            <a:r>
              <a:rPr lang="en-US" b="1" dirty="0" smtClean="0"/>
              <a:t>.</a:t>
            </a:r>
            <a:r>
              <a:rPr lang="en-US" dirty="0" smtClean="0"/>
              <a:t> That is, it can even be a number, but it should be unique and comparable to each other value.</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86200"/>
            <a:ext cx="78962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7616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os</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How to check if a file exists:</a:t>
            </a:r>
          </a:p>
          <a:p>
            <a:pPr lvl="1"/>
            <a:r>
              <a:rPr lang="en-US" dirty="0" err="1" smtClean="0"/>
              <a:t>os.path.isfile</a:t>
            </a:r>
            <a:r>
              <a:rPr lang="en-US" dirty="0" smtClean="0"/>
              <a:t>()</a:t>
            </a:r>
          </a:p>
          <a:p>
            <a:r>
              <a:rPr lang="en-US" dirty="0" smtClean="0"/>
              <a:t>How to check if a directory exists:</a:t>
            </a:r>
          </a:p>
          <a:p>
            <a:pPr lvl="1"/>
            <a:r>
              <a:rPr lang="en-US" dirty="0" err="1" smtClean="0"/>
              <a:t>os.path.isdir</a:t>
            </a:r>
            <a:r>
              <a:rPr lang="en-US" dirty="0" smtClean="0"/>
              <a:t>()</a:t>
            </a:r>
          </a:p>
          <a:p>
            <a:r>
              <a:rPr lang="en-US" dirty="0" smtClean="0"/>
              <a:t>How to check if a specified path exists. Could be a file or a folder.</a:t>
            </a:r>
          </a:p>
          <a:p>
            <a:pPr lvl="1"/>
            <a:r>
              <a:rPr lang="en-US" dirty="0" err="1" smtClean="0"/>
              <a:t>os.path.exists</a:t>
            </a:r>
            <a:r>
              <a:rPr lang="en-US" dirty="0" smtClean="0"/>
              <a:t>()</a:t>
            </a:r>
          </a:p>
          <a:p>
            <a:r>
              <a:rPr lang="en-US" dirty="0" smtClean="0"/>
              <a:t>How to make directories:</a:t>
            </a:r>
          </a:p>
          <a:p>
            <a:pPr lvl="1"/>
            <a:r>
              <a:rPr lang="en-US" dirty="0" err="1" smtClean="0"/>
              <a:t>os.makedirs</a:t>
            </a:r>
            <a:r>
              <a:rPr lang="en-US" dirty="0" smtClean="0"/>
              <a:t>()</a:t>
            </a:r>
          </a:p>
          <a:p>
            <a:pPr lvl="1"/>
            <a:endParaRPr lang="en-US" dirty="0"/>
          </a:p>
        </p:txBody>
      </p:sp>
    </p:spTree>
    <p:extLst>
      <p:ext uri="{BB962C8B-B14F-4D97-AF65-F5344CB8AC3E}">
        <p14:creationId xmlns:p14="http://schemas.microsoft.com/office/powerpoint/2010/main" val="36987447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Example</a:t>
            </a:r>
            <a:endParaRPr lang="en-US" dirty="0"/>
          </a:p>
        </p:txBody>
      </p:sp>
      <p:sp>
        <p:nvSpPr>
          <p:cNvPr id="3" name="Content Placeholder 2"/>
          <p:cNvSpPr>
            <a:spLocks noGrp="1"/>
          </p:cNvSpPr>
          <p:nvPr>
            <p:ph idx="1"/>
          </p:nvPr>
        </p:nvSpPr>
        <p:spPr/>
        <p:txBody>
          <a:bodyPr/>
          <a:lstStyle/>
          <a:p>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1341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363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Example</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6578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1" y="3048000"/>
            <a:ext cx="6350000" cy="210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733800"/>
            <a:ext cx="6261100" cy="1892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5410200"/>
            <a:ext cx="5314950"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1163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Discussion</a:t>
            </a:r>
            <a:endParaRPr lang="en-US" dirty="0"/>
          </a:p>
        </p:txBody>
      </p:sp>
      <p:sp>
        <p:nvSpPr>
          <p:cNvPr id="3" name="Content Placeholder 2"/>
          <p:cNvSpPr>
            <a:spLocks noGrp="1"/>
          </p:cNvSpPr>
          <p:nvPr>
            <p:ph idx="1"/>
          </p:nvPr>
        </p:nvSpPr>
        <p:spPr/>
        <p:txBody>
          <a:bodyPr/>
          <a:lstStyle/>
          <a:p>
            <a:r>
              <a:rPr lang="en-US" dirty="0" smtClean="0"/>
              <a:t>Feel free to ask questions here.</a:t>
            </a:r>
          </a:p>
          <a:p>
            <a:endParaRPr lang="en-US" dirty="0"/>
          </a:p>
          <a:p>
            <a:r>
              <a:rPr lang="en-US" dirty="0" smtClean="0"/>
              <a:t>Try running that script again, and again. Don’t delete the previous folders your script creates.</a:t>
            </a:r>
          </a:p>
          <a:p>
            <a:endParaRPr lang="en-US" dirty="0" smtClean="0"/>
          </a:p>
          <a:p>
            <a:r>
              <a:rPr lang="en-US" dirty="0" smtClean="0"/>
              <a:t>What error did you get?</a:t>
            </a:r>
          </a:p>
          <a:p>
            <a:endParaRPr lang="en-US" dirty="0" smtClean="0"/>
          </a:p>
          <a:p>
            <a:r>
              <a:rPr lang="en-US" dirty="0" smtClean="0"/>
              <a:t>What do you do when you get errors?</a:t>
            </a:r>
          </a:p>
        </p:txBody>
      </p:sp>
    </p:spTree>
    <p:extLst>
      <p:ext uri="{BB962C8B-B14F-4D97-AF65-F5344CB8AC3E}">
        <p14:creationId xmlns:p14="http://schemas.microsoft.com/office/powerpoint/2010/main" val="7237727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err="1" smtClean="0"/>
              <a:t>datetime</a:t>
            </a:r>
            <a:r>
              <a:rPr lang="en-US" dirty="0" smtClean="0"/>
              <a:t> </a:t>
            </a:r>
            <a:endParaRPr lang="en-US" dirty="0"/>
          </a:p>
        </p:txBody>
      </p:sp>
      <p:sp>
        <p:nvSpPr>
          <p:cNvPr id="3" name="Content Placeholder 2"/>
          <p:cNvSpPr>
            <a:spLocks noGrp="1"/>
          </p:cNvSpPr>
          <p:nvPr>
            <p:ph idx="1"/>
          </p:nvPr>
        </p:nvSpPr>
        <p:spPr/>
        <p:txBody>
          <a:bodyPr/>
          <a:lstStyle/>
          <a:p>
            <a:r>
              <a:rPr lang="en-US" dirty="0" smtClean="0"/>
              <a:t>Python’s </a:t>
            </a:r>
            <a:r>
              <a:rPr lang="en-US" dirty="0" err="1" smtClean="0"/>
              <a:t>datetime</a:t>
            </a:r>
            <a:r>
              <a:rPr lang="en-US" dirty="0" smtClean="0"/>
              <a:t> modules comes with some powerful functions to get the date and time.</a:t>
            </a:r>
          </a:p>
          <a:p>
            <a:r>
              <a:rPr lang="en-US" dirty="0" smtClean="0"/>
              <a:t>Let’s try it out in the interpreter.</a:t>
            </a:r>
          </a:p>
          <a:p>
            <a:endParaRPr lang="en-US" dirty="0"/>
          </a:p>
          <a:p>
            <a:endParaRPr lang="en-US" dirty="0" smtClean="0"/>
          </a:p>
          <a:p>
            <a:endParaRPr lang="en-US" dirty="0"/>
          </a:p>
          <a:p>
            <a:r>
              <a:rPr lang="en-US" dirty="0" smtClean="0"/>
              <a:t>The </a:t>
            </a:r>
            <a:r>
              <a:rPr lang="en-US" dirty="0" err="1" smtClean="0"/>
              <a:t>datetime</a:t>
            </a:r>
            <a:r>
              <a:rPr lang="en-US" dirty="0" smtClean="0"/>
              <a:t> module comes with several other modules inside it. One of them is also called </a:t>
            </a:r>
            <a:r>
              <a:rPr lang="en-US" dirty="0" err="1" smtClean="0"/>
              <a:t>datetime</a:t>
            </a:r>
            <a:r>
              <a:rPr lang="en-US" dirty="0" smtClean="0"/>
              <a:t>.</a:t>
            </a:r>
          </a:p>
          <a:p>
            <a:r>
              <a:rPr lang="en-US" dirty="0" smtClean="0"/>
              <a:t>Other modules are date and time.</a:t>
            </a:r>
          </a:p>
          <a:p>
            <a:endParaRPr lang="en-US" dirty="0"/>
          </a:p>
          <a:p>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54387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482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 Linux</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99" y="1892113"/>
            <a:ext cx="80962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87" y="3810000"/>
            <a:ext cx="79438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1079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datetime.date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datetime.datetime.now</a:t>
            </a:r>
            <a:r>
              <a:rPr lang="en-US" dirty="0" smtClean="0"/>
              <a:t>() gives a lot of unnecessary information. So if you just want the date:</a:t>
            </a:r>
          </a:p>
          <a:p>
            <a:endParaRPr lang="en-US" dirty="0" smtClean="0"/>
          </a:p>
          <a:p>
            <a:endParaRPr lang="en-US" dirty="0"/>
          </a:p>
          <a:p>
            <a:r>
              <a:rPr lang="en-US" dirty="0" smtClean="0"/>
              <a:t>To get to a specific date, just give the information about the date.</a:t>
            </a:r>
          </a:p>
          <a:p>
            <a:endParaRPr lang="en-US" dirty="0"/>
          </a:p>
          <a:p>
            <a:endParaRPr lang="en-US" dirty="0" smtClean="0"/>
          </a:p>
          <a:p>
            <a:pPr marL="0" indent="0">
              <a:buNone/>
            </a:pPr>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28289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267200"/>
            <a:ext cx="3048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1003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datetime.time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datetime.datetime.now</a:t>
            </a:r>
            <a:r>
              <a:rPr lang="en-US" dirty="0" smtClean="0"/>
              <a:t>() returns a </a:t>
            </a:r>
            <a:r>
              <a:rPr lang="en-US" dirty="0" err="1" smtClean="0"/>
              <a:t>datetime.datetime</a:t>
            </a:r>
            <a:r>
              <a:rPr lang="en-US" dirty="0" smtClean="0"/>
              <a:t> object, which also has functions called date() and time() attached to it.</a:t>
            </a:r>
          </a:p>
          <a:p>
            <a:endParaRPr lang="en-US" dirty="0" smtClean="0"/>
          </a:p>
          <a:p>
            <a:endParaRPr lang="en-US" dirty="0"/>
          </a:p>
          <a:p>
            <a:endParaRPr lang="en-US" dirty="0" smtClean="0"/>
          </a:p>
          <a:p>
            <a:r>
              <a:rPr lang="en-US" dirty="0" smtClean="0"/>
              <a:t>Time is specified easily.</a:t>
            </a:r>
          </a:p>
          <a:p>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019425"/>
            <a:ext cx="36195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2" y="4800600"/>
            <a:ext cx="28860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714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date or time from a string.</a:t>
            </a:r>
            <a:endParaRPr lang="en-US" dirty="0"/>
          </a:p>
        </p:txBody>
      </p:sp>
      <p:sp>
        <p:nvSpPr>
          <p:cNvPr id="3" name="Content Placeholder 2"/>
          <p:cNvSpPr>
            <a:spLocks noGrp="1"/>
          </p:cNvSpPr>
          <p:nvPr>
            <p:ph idx="1"/>
          </p:nvPr>
        </p:nvSpPr>
        <p:spPr/>
        <p:txBody>
          <a:bodyPr/>
          <a:lstStyle/>
          <a:p>
            <a:r>
              <a:rPr lang="en-US" dirty="0" smtClean="0"/>
              <a:t>Many times, we have time in some strange format in a file, and we can read it as a string. However, how do we extract the </a:t>
            </a:r>
            <a:r>
              <a:rPr lang="en-US" dirty="0" err="1" smtClean="0"/>
              <a:t>datetime</a:t>
            </a:r>
            <a:r>
              <a:rPr lang="en-US" dirty="0" smtClean="0"/>
              <a:t> from it?</a:t>
            </a:r>
          </a:p>
          <a:p>
            <a:r>
              <a:rPr lang="en-US" dirty="0" smtClean="0"/>
              <a:t>We use </a:t>
            </a:r>
            <a:r>
              <a:rPr lang="en-US" dirty="0" err="1" smtClean="0"/>
              <a:t>datetime.datetime.strptime</a:t>
            </a:r>
            <a:r>
              <a:rPr lang="en-US" dirty="0" smtClean="0"/>
              <a:t>()</a:t>
            </a:r>
            <a:endParaRPr lang="en-US" dirty="0"/>
          </a:p>
        </p:txBody>
      </p:sp>
    </p:spTree>
    <p:extLst>
      <p:ext uri="{BB962C8B-B14F-4D97-AF65-F5344CB8AC3E}">
        <p14:creationId xmlns:p14="http://schemas.microsoft.com/office/powerpoint/2010/main" val="408263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datetime.strptime</a:t>
            </a:r>
            <a:r>
              <a:rPr lang="en-US" dirty="0" smtClean="0"/>
              <a:t> </a:t>
            </a:r>
            <a:r>
              <a:rPr lang="en-US" dirty="0" err="1" smtClean="0"/>
              <a:t>cheatsheet</a:t>
            </a:r>
            <a:endParaRPr lang="en-US" dirty="0"/>
          </a:p>
        </p:txBody>
      </p:sp>
      <p:sp>
        <p:nvSpPr>
          <p:cNvPr id="3" name="Content Placeholder 2"/>
          <p:cNvSpPr>
            <a:spLocks noGrp="1"/>
          </p:cNvSpPr>
          <p:nvPr>
            <p:ph idx="1"/>
          </p:nvPr>
        </p:nvSpPr>
        <p:spPr>
          <a:xfrm>
            <a:off x="457200" y="3886200"/>
            <a:ext cx="3962400" cy="2239963"/>
          </a:xfrm>
        </p:spPr>
        <p:txBody>
          <a:bodyPr>
            <a:normAutofit fontScale="77500" lnSpcReduction="20000"/>
          </a:bodyPr>
          <a:lstStyle/>
          <a:p>
            <a:r>
              <a:rPr lang="en-US" b="1" dirty="0" err="1" smtClean="0"/>
              <a:t>strptime</a:t>
            </a:r>
            <a:r>
              <a:rPr lang="en-US" dirty="0" smtClean="0"/>
              <a:t> is very useful when reading from a large dataset which has the date and time in some strange format.</a:t>
            </a:r>
          </a:p>
          <a:p>
            <a:r>
              <a:rPr lang="en-US" b="1" dirty="0" err="1"/>
              <a:t>s</a:t>
            </a:r>
            <a:r>
              <a:rPr lang="en-US" b="1" dirty="0" err="1" smtClean="0"/>
              <a:t>trftime</a:t>
            </a:r>
            <a:r>
              <a:rPr lang="en-US" dirty="0" smtClean="0"/>
              <a:t> does the exact opposite. It allows you to put date and time in a format of your choosing. Try it out.</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049" y="1568824"/>
            <a:ext cx="3076575" cy="493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5334000" cy="11700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4608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Datetime</a:t>
            </a:r>
            <a:r>
              <a:rPr lang="en-US" dirty="0" smtClean="0"/>
              <a:t> Example ex08.py</a:t>
            </a:r>
            <a:endParaRPr lang="en-US" dirty="0"/>
          </a:p>
        </p:txBody>
      </p:sp>
      <p:sp>
        <p:nvSpPr>
          <p:cNvPr id="3" name="Content Placeholder 2"/>
          <p:cNvSpPr>
            <a:spLocks noGrp="1"/>
          </p:cNvSpPr>
          <p:nvPr>
            <p:ph idx="1"/>
          </p:nvPr>
        </p:nvSpPr>
        <p:spPr>
          <a:xfrm>
            <a:off x="457200" y="1600200"/>
            <a:ext cx="3200400" cy="4525963"/>
          </a:xfrm>
        </p:spPr>
        <p:txBody>
          <a:bodyPr/>
          <a:lstStyle/>
          <a:p>
            <a:r>
              <a:rPr lang="en-US" dirty="0" smtClean="0"/>
              <a:t>Try this script.</a:t>
            </a:r>
          </a:p>
          <a:p>
            <a:r>
              <a:rPr lang="en-US" dirty="0" smtClean="0"/>
              <a:t>Run it and see what is different from ex07.py</a:t>
            </a:r>
            <a:endParaRPr lang="en-US" dirty="0"/>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541929"/>
            <a:ext cx="4705350" cy="5060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0833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User Input</a:t>
            </a:r>
            <a:endParaRPr lang="en-US" dirty="0"/>
          </a:p>
        </p:txBody>
      </p:sp>
      <p:sp>
        <p:nvSpPr>
          <p:cNvPr id="3" name="Content Placeholder 2"/>
          <p:cNvSpPr>
            <a:spLocks noGrp="1"/>
          </p:cNvSpPr>
          <p:nvPr>
            <p:ph idx="1"/>
          </p:nvPr>
        </p:nvSpPr>
        <p:spPr/>
        <p:txBody>
          <a:bodyPr/>
          <a:lstStyle/>
          <a:p>
            <a:r>
              <a:rPr lang="en-US" dirty="0" smtClean="0"/>
              <a:t>Next week, we’ll cover a few intermediate topics, such as reading user input, in detail.</a:t>
            </a:r>
          </a:p>
          <a:p>
            <a:r>
              <a:rPr lang="en-US" dirty="0" smtClean="0"/>
              <a:t>We’ll also use </a:t>
            </a:r>
            <a:r>
              <a:rPr lang="en-US" dirty="0" err="1" smtClean="0"/>
              <a:t>csv</a:t>
            </a:r>
            <a:r>
              <a:rPr lang="en-US" dirty="0" smtClean="0"/>
              <a:t> files, which you’d normally use with Excel.</a:t>
            </a:r>
          </a:p>
          <a:p>
            <a:r>
              <a:rPr lang="en-US" dirty="0" smtClean="0"/>
              <a:t>In addition, we’ll see how to get data from an existing files and learn things about them.</a:t>
            </a:r>
          </a:p>
          <a:p>
            <a:r>
              <a:rPr lang="en-US" dirty="0" smtClean="0"/>
              <a:t>Before we close, here’s how you get user input.</a:t>
            </a:r>
          </a:p>
          <a:p>
            <a:endParaRPr lang="en-US" dirty="0"/>
          </a:p>
        </p:txBody>
      </p:sp>
    </p:spTree>
    <p:extLst>
      <p:ext uri="{BB962C8B-B14F-4D97-AF65-F5344CB8AC3E}">
        <p14:creationId xmlns:p14="http://schemas.microsoft.com/office/powerpoint/2010/main" val="4206480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Run this and see what happens!</a:t>
            </a:r>
          </a:p>
          <a:p>
            <a:r>
              <a:rPr lang="en-US" dirty="0" smtClean="0"/>
              <a:t>Try to get it to ask you your age and print it out.</a:t>
            </a:r>
          </a:p>
          <a:p>
            <a:r>
              <a:rPr lang="en-US" dirty="0" smtClean="0"/>
              <a:t>Now try making it print your name thrice.</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33800"/>
            <a:ext cx="4762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2128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This closes the first session on Basic Python.</a:t>
            </a:r>
          </a:p>
          <a:p>
            <a:r>
              <a:rPr lang="en-US" dirty="0" smtClean="0"/>
              <a:t>Return for the second session if you’re interested in knowing how to copy files, how to read and write to a </a:t>
            </a:r>
            <a:r>
              <a:rPr lang="en-US" dirty="0" err="1" smtClean="0"/>
              <a:t>csv</a:t>
            </a:r>
            <a:r>
              <a:rPr lang="en-US" dirty="0" smtClean="0"/>
              <a:t>, and how to search for stuff inside files.</a:t>
            </a:r>
            <a:endParaRPr lang="en-US" dirty="0"/>
          </a:p>
        </p:txBody>
      </p:sp>
    </p:spTree>
    <p:extLst>
      <p:ext uri="{BB962C8B-B14F-4D97-AF65-F5344CB8AC3E}">
        <p14:creationId xmlns:p14="http://schemas.microsoft.com/office/powerpoint/2010/main" val="1699732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lstStyle/>
          <a:p>
            <a:r>
              <a:rPr lang="en-US" dirty="0" smtClean="0"/>
              <a:t>An “Interpreter Shell” can be used as a calculator, or as a prototype environment for your scripts.</a:t>
            </a:r>
          </a:p>
          <a:p>
            <a:r>
              <a:rPr lang="en-US" dirty="0" smtClean="0"/>
              <a:t>It is not to be used for production level scripts, but to test your ideas.</a:t>
            </a:r>
          </a:p>
          <a:p>
            <a:r>
              <a:rPr lang="en-US" dirty="0" smtClean="0"/>
              <a:t>However, you can use it instead of opening a calculator on your computer. </a:t>
            </a:r>
          </a:p>
          <a:p>
            <a:r>
              <a:rPr lang="en-US" dirty="0" smtClean="0"/>
              <a:t>It’s easier, once you get used to it.</a:t>
            </a:r>
          </a:p>
          <a:p>
            <a:r>
              <a:rPr lang="en-US" dirty="0" smtClean="0"/>
              <a:t>Let’s try it out.</a:t>
            </a:r>
          </a:p>
          <a:p>
            <a:endParaRPr lang="en-US" dirty="0"/>
          </a:p>
        </p:txBody>
      </p:sp>
    </p:spTree>
    <p:extLst>
      <p:ext uri="{BB962C8B-B14F-4D97-AF65-F5344CB8AC3E}">
        <p14:creationId xmlns:p14="http://schemas.microsoft.com/office/powerpoint/2010/main" val="1520737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Note</a:t>
            </a:r>
            <a:endParaRPr lang="en-US" dirty="0"/>
          </a:p>
        </p:txBody>
      </p:sp>
      <p:sp>
        <p:nvSpPr>
          <p:cNvPr id="3" name="Content Placeholder 2"/>
          <p:cNvSpPr>
            <a:spLocks noGrp="1"/>
          </p:cNvSpPr>
          <p:nvPr>
            <p:ph idx="1"/>
          </p:nvPr>
        </p:nvSpPr>
        <p:spPr/>
        <p:txBody>
          <a:bodyPr/>
          <a:lstStyle/>
          <a:p>
            <a:r>
              <a:rPr lang="en-US" dirty="0" smtClean="0"/>
              <a:t>This session is meant to be interactive. Please type all that you see here, exactly as it is given. If you have any queries, please feel free to ask.</a:t>
            </a:r>
            <a:endParaRPr lang="en-US" dirty="0"/>
          </a:p>
        </p:txBody>
      </p:sp>
    </p:spTree>
    <p:extLst>
      <p:ext uri="{BB962C8B-B14F-4D97-AF65-F5344CB8AC3E}">
        <p14:creationId xmlns:p14="http://schemas.microsoft.com/office/powerpoint/2010/main" val="2911688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lstStyle/>
          <a:p>
            <a:r>
              <a:rPr lang="en-US" dirty="0" smtClean="0"/>
              <a:t>The “&gt;&gt;&gt;” sign is a prompt. In a command line, a prompt is used to signal to the user to type something.</a:t>
            </a:r>
          </a:p>
          <a:p>
            <a:r>
              <a:rPr lang="en-US" dirty="0" smtClean="0"/>
              <a:t>So go ahead and type a number and press ENTER.</a:t>
            </a:r>
          </a:p>
          <a:p>
            <a:endParaRPr lang="en-US" dirty="0"/>
          </a:p>
          <a:p>
            <a:endParaRPr lang="en-US" dirty="0" smtClean="0"/>
          </a:p>
          <a:p>
            <a:r>
              <a:rPr lang="en-US" dirty="0" smtClean="0"/>
              <a:t>In the interpreter, every command you type is interpreted, and the value is printed right there.</a:t>
            </a:r>
          </a:p>
          <a:p>
            <a:r>
              <a:rPr lang="en-US" dirty="0" smtClean="0"/>
              <a:t>Typing 1, returns 1, which is the value of the number.</a:t>
            </a:r>
          </a:p>
          <a:p>
            <a:r>
              <a:rPr lang="en-US" dirty="0" smtClean="0"/>
              <a:t>Go ahead and try typing a word.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790575" cy="41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610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333</TotalTime>
  <Words>3388</Words>
  <Application>Microsoft Office PowerPoint</Application>
  <PresentationFormat>On-screen Show (4:3)</PresentationFormat>
  <Paragraphs>375</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Executive</vt:lpstr>
      <vt:lpstr>Python Training</vt:lpstr>
      <vt:lpstr>Part 1: Doing Things With Python</vt:lpstr>
      <vt:lpstr>What is Python Good For?</vt:lpstr>
      <vt:lpstr>How to Launch Python</vt:lpstr>
      <vt:lpstr>Python Interpreter: Windows</vt:lpstr>
      <vt:lpstr>Python Interpreter: Linux</vt:lpstr>
      <vt:lpstr>Python Interpreter</vt:lpstr>
      <vt:lpstr>General Note</vt:lpstr>
      <vt:lpstr>Python Interpreter</vt:lpstr>
      <vt:lpstr>Python Interpreter</vt:lpstr>
      <vt:lpstr>Python Interpreter</vt:lpstr>
      <vt:lpstr>Python Interpreter: Some Math</vt:lpstr>
      <vt:lpstr>Python Interpreter: Files</vt:lpstr>
      <vt:lpstr>Python Interpreter: Files</vt:lpstr>
      <vt:lpstr>Python Interpreter: Files</vt:lpstr>
      <vt:lpstr>Python Data-Types</vt:lpstr>
      <vt:lpstr>Lists</vt:lpstr>
      <vt:lpstr>Questions?</vt:lpstr>
      <vt:lpstr>Questions?</vt:lpstr>
      <vt:lpstr>Part 2: Program Structure</vt:lpstr>
      <vt:lpstr>Conditional Statements</vt:lpstr>
      <vt:lpstr>Comparators</vt:lpstr>
      <vt:lpstr>Conditional Statements</vt:lpstr>
      <vt:lpstr>Conditional Statements</vt:lpstr>
      <vt:lpstr>Conditional Statements</vt:lpstr>
      <vt:lpstr>Fun With Strings</vt:lpstr>
      <vt:lpstr>Iteration</vt:lpstr>
      <vt:lpstr>Iteration: For loop</vt:lpstr>
      <vt:lpstr>Iteration: For loop</vt:lpstr>
      <vt:lpstr>Iteration: For Loop</vt:lpstr>
      <vt:lpstr>Iteration: For Loop</vt:lpstr>
      <vt:lpstr>Iteration: For Loop</vt:lpstr>
      <vt:lpstr>Iteration: While Loop</vt:lpstr>
      <vt:lpstr>Iteration: While Loop</vt:lpstr>
      <vt:lpstr>Questions?</vt:lpstr>
      <vt:lpstr>Questions</vt:lpstr>
      <vt:lpstr>Session 3: The Zen of Python</vt:lpstr>
      <vt:lpstr>Modules</vt:lpstr>
      <vt:lpstr>Writing *.py files.</vt:lpstr>
      <vt:lpstr>Writing Python Script Files</vt:lpstr>
      <vt:lpstr>Python Scripts</vt:lpstr>
      <vt:lpstr>Python Scripts</vt:lpstr>
      <vt:lpstr>Python Scripts</vt:lpstr>
      <vt:lpstr>Python Scripts</vt:lpstr>
      <vt:lpstr>Back to Modules</vt:lpstr>
      <vt:lpstr>Module: os</vt:lpstr>
      <vt:lpstr>os.getcwd()</vt:lpstr>
      <vt:lpstr>os.getcwd()</vt:lpstr>
      <vt:lpstr>os.name</vt:lpstr>
      <vt:lpstr>os.path.join()</vt:lpstr>
      <vt:lpstr>os.path.join()</vt:lpstr>
      <vt:lpstr>A Pause for Dictionaries</vt:lpstr>
      <vt:lpstr>Dictionaries: Example</vt:lpstr>
      <vt:lpstr>Dictionaries: Example</vt:lpstr>
      <vt:lpstr>Other os. functions</vt:lpstr>
      <vt:lpstr>os Example</vt:lpstr>
      <vt:lpstr>os Example</vt:lpstr>
      <vt:lpstr>os Discussion</vt:lpstr>
      <vt:lpstr>Module: datetime </vt:lpstr>
      <vt:lpstr>datetime.date()</vt:lpstr>
      <vt:lpstr>datetime.time()</vt:lpstr>
      <vt:lpstr>Getting date or time from a string.</vt:lpstr>
      <vt:lpstr>datetime.strptime cheatsheet</vt:lpstr>
      <vt:lpstr>Datetime Example ex08.py</vt:lpstr>
      <vt:lpstr>Reading User Input</vt:lpstr>
      <vt:lpstr>Exercise</vt:lpstr>
      <vt:lpstr>Questions</vt:lpstr>
    </vt:vector>
  </TitlesOfParts>
  <Company>GKN Driveline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Training</dc:title>
  <dc:creator>Vinay Keerthi</dc:creator>
  <cp:lastModifiedBy>Vinay Keerthi</cp:lastModifiedBy>
  <cp:revision>51</cp:revision>
  <dcterms:created xsi:type="dcterms:W3CDTF">2017-04-12T05:53:09Z</dcterms:created>
  <dcterms:modified xsi:type="dcterms:W3CDTF">2017-04-12T11:27:02Z</dcterms:modified>
</cp:coreProperties>
</file>