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g"/>
  <Override PartName="/ppt/media/image4.jpg" ContentType="image/jpg"/>
  <Override PartName="/ppt/media/image19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3" r:id="rId15"/>
    <p:sldId id="277" r:id="rId16"/>
    <p:sldId id="274" r:id="rId17"/>
    <p:sldId id="275" r:id="rId18"/>
    <p:sldId id="276" r:id="rId1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529" autoAdjust="0"/>
  </p:normalViewPr>
  <p:slideViewPr>
    <p:cSldViewPr>
      <p:cViewPr varScale="1">
        <p:scale>
          <a:sx n="51" d="100"/>
          <a:sy n="51" d="100"/>
        </p:scale>
        <p:origin x="67" y="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jith suresh" userId="34cf7cdf3fffecee" providerId="LiveId" clId="{28B6D545-5552-4650-80D1-B47E0505A607}"/>
    <pc:docChg chg="modSld">
      <pc:chgData name="Abijith suresh" userId="34cf7cdf3fffecee" providerId="LiveId" clId="{28B6D545-5552-4650-80D1-B47E0505A607}" dt="2024-03-21T06:41:56.833" v="27" actId="1036"/>
      <pc:docMkLst>
        <pc:docMk/>
      </pc:docMkLst>
      <pc:sldChg chg="modSp mod">
        <pc:chgData name="Abijith suresh" userId="34cf7cdf3fffecee" providerId="LiveId" clId="{28B6D545-5552-4650-80D1-B47E0505A607}" dt="2024-03-21T06:13:02.310" v="21" actId="1035"/>
        <pc:sldMkLst>
          <pc:docMk/>
          <pc:sldMk cId="0" sldId="256"/>
        </pc:sldMkLst>
        <pc:picChg chg="mod">
          <ac:chgData name="Abijith suresh" userId="34cf7cdf3fffecee" providerId="LiveId" clId="{28B6D545-5552-4650-80D1-B47E0505A607}" dt="2024-03-21T06:13:02.310" v="21" actId="1035"/>
          <ac:picMkLst>
            <pc:docMk/>
            <pc:sldMk cId="0" sldId="256"/>
            <ac:picMk id="16" creationId="{483BAC5A-DF70-3796-45E4-1924DF7D342E}"/>
          </ac:picMkLst>
        </pc:picChg>
      </pc:sldChg>
      <pc:sldChg chg="modSp mod">
        <pc:chgData name="Abijith suresh" userId="34cf7cdf3fffecee" providerId="LiveId" clId="{28B6D545-5552-4650-80D1-B47E0505A607}" dt="2024-03-20T10:37:10.225" v="17" actId="20577"/>
        <pc:sldMkLst>
          <pc:docMk/>
          <pc:sldMk cId="0" sldId="257"/>
        </pc:sldMkLst>
        <pc:spChg chg="mod">
          <ac:chgData name="Abijith suresh" userId="34cf7cdf3fffecee" providerId="LiveId" clId="{28B6D545-5552-4650-80D1-B47E0505A607}" dt="2024-03-20T10:37:10.225" v="17" actId="20577"/>
          <ac:spMkLst>
            <pc:docMk/>
            <pc:sldMk cId="0" sldId="257"/>
            <ac:spMk id="12" creationId="{55F9873C-0765-0B55-4DEA-0F3F69F8426D}"/>
          </ac:spMkLst>
        </pc:spChg>
      </pc:sldChg>
      <pc:sldChg chg="modSp mod">
        <pc:chgData name="Abijith suresh" userId="34cf7cdf3fffecee" providerId="LiveId" clId="{28B6D545-5552-4650-80D1-B47E0505A607}" dt="2024-03-21T06:41:56.833" v="27" actId="1036"/>
        <pc:sldMkLst>
          <pc:docMk/>
          <pc:sldMk cId="0" sldId="260"/>
        </pc:sldMkLst>
        <pc:spChg chg="mod">
          <ac:chgData name="Abijith suresh" userId="34cf7cdf3fffecee" providerId="LiveId" clId="{28B6D545-5552-4650-80D1-B47E0505A607}" dt="2024-03-21T06:20:40.876" v="23" actId="1076"/>
          <ac:spMkLst>
            <pc:docMk/>
            <pc:sldMk cId="0" sldId="260"/>
            <ac:spMk id="12" creationId="{00000000-0000-0000-0000-000000000000}"/>
          </ac:spMkLst>
        </pc:spChg>
        <pc:picChg chg="mod">
          <ac:chgData name="Abijith suresh" userId="34cf7cdf3fffecee" providerId="LiveId" clId="{28B6D545-5552-4650-80D1-B47E0505A607}" dt="2024-03-21T06:41:56.833" v="27" actId="1036"/>
          <ac:picMkLst>
            <pc:docMk/>
            <pc:sldMk cId="0" sldId="260"/>
            <ac:picMk id="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1C47F-8E36-4C46-BE56-574BC64508FC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1DC2-2077-41E6-9828-345E463C4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38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1DC2-2077-41E6-9828-345E463C4F9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31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1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4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44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279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8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546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40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129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86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32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35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65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70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8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6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04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98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02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83BAC5A-DF70-3796-45E4-1924DF7D3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75209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00600" y="807846"/>
            <a:ext cx="3962400" cy="112082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/>
                <a:cs typeface="Arial Black"/>
              </a:rPr>
              <a:t>BANKRUPTCY  PREVENTION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C81DA-EFB6-C2EB-73CB-1CDD4FD83044}"/>
              </a:ext>
            </a:extLst>
          </p:cNvPr>
          <p:cNvSpPr txBox="1"/>
          <p:nvPr/>
        </p:nvSpPr>
        <p:spPr>
          <a:xfrm>
            <a:off x="3276600" y="3886200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dirty="0">
                <a:latin typeface="Bahnschrift SemiBold" panose="020B0502040204020203" pitchFamily="34" charset="0"/>
              </a:rPr>
              <a:t>PROJECT – 334</a:t>
            </a:r>
          </a:p>
          <a:p>
            <a:pPr algn="just"/>
            <a:r>
              <a:rPr lang="en-IN" sz="3200" b="1" dirty="0">
                <a:latin typeface="Bahnschrift SemiBold" panose="020B0502040204020203" pitchFamily="34" charset="0"/>
              </a:rPr>
              <a:t>GROUP - 4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876" y="5239511"/>
            <a:ext cx="1801749" cy="1618997"/>
            <a:chOff x="150876" y="5239511"/>
            <a:chExt cx="1801749" cy="1618997"/>
          </a:xfrm>
        </p:grpSpPr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 rot="10860000">
            <a:off x="10502342" y="655242"/>
            <a:ext cx="13259" cy="1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"/>
              </a:lnSpc>
            </a:pPr>
            <a:r>
              <a:rPr sz="100" spc="-5" dirty="0">
                <a:latin typeface="Corbel"/>
                <a:cs typeface="Corbel"/>
              </a:rPr>
              <a:t>.</a:t>
            </a:r>
            <a:endParaRPr sz="1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3116" y="5142738"/>
            <a:ext cx="32384" cy="4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50" spc="-5" dirty="0">
                <a:solidFill>
                  <a:srgbClr val="1286C3"/>
                </a:solidFill>
                <a:latin typeface="Arial MT"/>
                <a:cs typeface="Arial MT"/>
              </a:rPr>
              <a:t>•</a:t>
            </a:r>
            <a:endParaRPr sz="1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9882" y="5148834"/>
            <a:ext cx="29209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latin typeface="Corbel"/>
                <a:cs typeface="Corbel"/>
              </a:rPr>
              <a:t>.</a:t>
            </a:r>
            <a:endParaRPr sz="100">
              <a:latin typeface="Corbel"/>
              <a:cs typeface="Corbe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35718" y="1428708"/>
            <a:ext cx="5356282" cy="309059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l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Heatmap shows there are 3 independent variables that are highly correlated with the target variable.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variables are highly correlated with target class : 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. Financial_flexibility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. Credibility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. Competitiveness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7DBF50-CE0E-97A6-0D48-DBC1043FD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" y="1143000"/>
            <a:ext cx="6754840" cy="4360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876" y="2587751"/>
            <a:ext cx="5783580" cy="4270757"/>
            <a:chOff x="150876" y="2587751"/>
            <a:chExt cx="5783580" cy="4270757"/>
          </a:xfrm>
        </p:grpSpPr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5148" y="2587751"/>
              <a:ext cx="4369308" cy="322935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29000" y="137754"/>
            <a:ext cx="4800600" cy="627736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heavy" spc="-5" dirty="0">
                <a:solidFill>
                  <a:schemeClr val="bg1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MODEL</a:t>
            </a:r>
            <a:r>
              <a:rPr sz="4000" b="1" u="heavy" spc="-229" dirty="0">
                <a:solidFill>
                  <a:schemeClr val="bg1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5" dirty="0">
                <a:solidFill>
                  <a:schemeClr val="bg1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BUILDING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7311" y="5605271"/>
            <a:ext cx="3764279" cy="905510"/>
          </a:xfrm>
          <a:prstGeom prst="rect">
            <a:avLst/>
          </a:prstGeom>
          <a:solidFill>
            <a:srgbClr val="2FACEB"/>
          </a:solidFill>
          <a:ln w="15875">
            <a:solidFill>
              <a:srgbClr val="FFFFFF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89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vector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0588" y="2622804"/>
            <a:ext cx="4369308" cy="322935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813547" y="5594603"/>
            <a:ext cx="3764279" cy="763905"/>
          </a:xfrm>
          <a:prstGeom prst="rect">
            <a:avLst/>
          </a:prstGeom>
          <a:solidFill>
            <a:srgbClr val="2FACEB"/>
          </a:solidFill>
          <a:ln w="15875">
            <a:solidFill>
              <a:srgbClr val="FFFFFF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L="717550">
              <a:lnSpc>
                <a:spcPct val="100000"/>
              </a:lnSpc>
              <a:spcBef>
                <a:spcPts val="134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Logistic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regression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5000" y="974598"/>
            <a:ext cx="906779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sz="24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train</a:t>
            </a:r>
            <a:r>
              <a:rPr sz="240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sz="24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test</a:t>
            </a:r>
            <a:r>
              <a:rPr sz="240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split </a:t>
            </a:r>
            <a:r>
              <a:rPr sz="24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was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with</a:t>
            </a:r>
            <a:r>
              <a:rPr sz="240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sz="240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size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sz="240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0.8</a:t>
            </a:r>
            <a:r>
              <a:rPr sz="240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sz="240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0.2</a:t>
            </a:r>
            <a:r>
              <a:rPr sz="24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with</a:t>
            </a:r>
            <a:r>
              <a:rPr sz="24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random state</a:t>
            </a:r>
            <a:r>
              <a:rPr sz="2400" b="1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42.</a:t>
            </a: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Furtherly</a:t>
            </a:r>
            <a:r>
              <a:rPr sz="240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six</a:t>
            </a:r>
            <a:r>
              <a:rPr sz="2400" b="1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models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are built under this</a:t>
            </a:r>
            <a:r>
              <a:rPr sz="2400" b="1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train</a:t>
            </a:r>
            <a:r>
              <a:rPr sz="2400" b="1" spc="-15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sz="2400" b="1" spc="1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test</a:t>
            </a:r>
            <a:r>
              <a:rPr sz="2400" b="1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size</a:t>
            </a:r>
            <a:r>
              <a:rPr sz="2400" b="1" spc="5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along</a:t>
            </a:r>
            <a:r>
              <a:rPr sz="24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with</a:t>
            </a:r>
            <a:r>
              <a:rPr sz="2400" b="1" spc="-1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fixed</a:t>
            </a:r>
            <a:r>
              <a:rPr sz="2400" b="1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random 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876" y="1595627"/>
            <a:ext cx="5698235" cy="5262881"/>
            <a:chOff x="150876" y="1595627"/>
            <a:chExt cx="5698235" cy="5262881"/>
          </a:xfrm>
        </p:grpSpPr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7423" y="1595627"/>
              <a:ext cx="4361688" cy="32232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511551" y="4637532"/>
            <a:ext cx="3759835" cy="904240"/>
          </a:xfrm>
          <a:prstGeom prst="rect">
            <a:avLst/>
          </a:prstGeom>
          <a:solidFill>
            <a:srgbClr val="2FACEB"/>
          </a:solidFill>
          <a:ln w="15875">
            <a:solidFill>
              <a:srgbClr val="FFFFFF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800735">
              <a:lnSpc>
                <a:spcPct val="100000"/>
              </a:lnSpc>
              <a:spcBef>
                <a:spcPts val="1325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Decision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tree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9523" y="1595627"/>
            <a:ext cx="4363212" cy="32232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743443" y="4664964"/>
            <a:ext cx="3759835" cy="902335"/>
          </a:xfrm>
          <a:prstGeom prst="rect">
            <a:avLst/>
          </a:prstGeom>
          <a:solidFill>
            <a:srgbClr val="2FACEB"/>
          </a:solidFill>
          <a:ln w="15875">
            <a:solidFill>
              <a:srgbClr val="FFFFFF"/>
            </a:solidFill>
          </a:ln>
        </p:spPr>
        <p:txBody>
          <a:bodyPr vert="horz" wrap="square" lIns="0" tIns="2038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605"/>
              </a:spcBef>
            </a:pP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KNN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876" y="1676400"/>
            <a:ext cx="5689092" cy="5182108"/>
            <a:chOff x="150876" y="1676400"/>
            <a:chExt cx="5689092" cy="5182108"/>
          </a:xfrm>
        </p:grpSpPr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8948" y="1676400"/>
              <a:ext cx="4351020" cy="321411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471920" y="1499361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Corbel"/>
                <a:cs typeface="Corbel"/>
              </a:rPr>
              <a:t>.</a:t>
            </a:r>
            <a:endParaRPr sz="6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4788" y="4594859"/>
            <a:ext cx="3747770" cy="901065"/>
          </a:xfrm>
          <a:prstGeom prst="rect">
            <a:avLst/>
          </a:prstGeom>
          <a:solidFill>
            <a:srgbClr val="2FACEB"/>
          </a:solidFill>
          <a:ln w="15875">
            <a:solidFill>
              <a:srgbClr val="FFFFFF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873125">
              <a:lnSpc>
                <a:spcPct val="100000"/>
              </a:lnSpc>
              <a:spcBef>
                <a:spcPts val="1315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Naive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bayes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70192" y="1676400"/>
            <a:ext cx="4349496" cy="32141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755635" y="4613147"/>
            <a:ext cx="3747770" cy="901065"/>
          </a:xfrm>
          <a:prstGeom prst="rect">
            <a:avLst/>
          </a:prstGeom>
          <a:solidFill>
            <a:srgbClr val="2FACEB"/>
          </a:solidFill>
          <a:ln w="15875">
            <a:solidFill>
              <a:srgbClr val="FFFFFF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R="82550" algn="ctr">
              <a:lnSpc>
                <a:spcPct val="100000"/>
              </a:lnSpc>
              <a:spcBef>
                <a:spcPts val="159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Gradient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Boosting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B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69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57400" y="161178"/>
            <a:ext cx="5410200" cy="6277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MODEL</a:t>
            </a:r>
            <a:r>
              <a:rPr sz="4000" b="1" u="heavy" spc="-229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4000" b="1" u="heavy" spc="-5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ALU</a:t>
            </a:r>
            <a:r>
              <a:rPr sz="4000" b="1" u="heavy" spc="-3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TION</a:t>
            </a:r>
            <a:endParaRPr sz="40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EE267-3053-7A42-BD14-60ECA7B31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6667" r="13125"/>
          <a:stretch/>
        </p:blipFill>
        <p:spPr>
          <a:xfrm>
            <a:off x="1" y="950092"/>
            <a:ext cx="12240490" cy="59079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3C4C421-F7EB-019E-8237-82F4CB3A1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1" t="25296" r="13216"/>
          <a:stretch/>
        </p:blipFill>
        <p:spPr>
          <a:xfrm>
            <a:off x="-1295400" y="0"/>
            <a:ext cx="7543800" cy="6858000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0F31B1-8581-8FF8-B04E-5BD392C5F9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27777" r="13750" b="12038"/>
          <a:stretch/>
        </p:blipFill>
        <p:spPr>
          <a:xfrm>
            <a:off x="6248400" y="0"/>
            <a:ext cx="7132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5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9000">
              <a:srgbClr val="00B05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56838" y="330454"/>
            <a:ext cx="5675630" cy="635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sng" spc="-5" dirty="0">
                <a:solidFill>
                  <a:srgbClr val="00FF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MODEL</a:t>
            </a:r>
            <a:r>
              <a:rPr sz="4000" b="1" u="sng" spc="-229" dirty="0">
                <a:solidFill>
                  <a:srgbClr val="00FF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sng" spc="-5" dirty="0">
                <a:solidFill>
                  <a:srgbClr val="00FF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DEPLOY</a:t>
            </a:r>
            <a:r>
              <a:rPr sz="4000" b="1" u="sng" spc="-25" dirty="0">
                <a:solidFill>
                  <a:srgbClr val="00FF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4000" b="1" u="sng" spc="-5" dirty="0">
                <a:solidFill>
                  <a:srgbClr val="00FF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ENT</a:t>
            </a:r>
            <a:endParaRPr sz="4000" u="sng" dirty="0">
              <a:solidFill>
                <a:srgbClr val="00FF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3116" y="1486915"/>
            <a:ext cx="9780905" cy="163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509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Streamlit is </a:t>
            </a:r>
            <a:r>
              <a:rPr sz="2400" dirty="0">
                <a:latin typeface="Times New Roman"/>
                <a:cs typeface="Times New Roman"/>
              </a:rPr>
              <a:t>an open-source app </a:t>
            </a:r>
            <a:r>
              <a:rPr sz="2400" spc="-5" dirty="0">
                <a:latin typeface="Times New Roman"/>
                <a:cs typeface="Times New Roman"/>
              </a:rPr>
              <a:t>framework </a:t>
            </a:r>
            <a:r>
              <a:rPr sz="2400" dirty="0">
                <a:latin typeface="Times New Roman"/>
                <a:cs typeface="Times New Roman"/>
              </a:rPr>
              <a:t>in python language. It helps </a:t>
            </a:r>
            <a:r>
              <a:rPr sz="2400" spc="-5" dirty="0">
                <a:latin typeface="Times New Roman"/>
                <a:cs typeface="Times New Roman"/>
              </a:rPr>
              <a:t>us </a:t>
            </a:r>
            <a:r>
              <a:rPr sz="2400" dirty="0">
                <a:latin typeface="Times New Roman"/>
                <a:cs typeface="Times New Roman"/>
              </a:rPr>
              <a:t> create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beautiful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science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little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175"/>
              </a:spcBef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compatible with major </a:t>
            </a:r>
            <a:r>
              <a:rPr sz="2400" dirty="0">
                <a:latin typeface="Times New Roman"/>
                <a:cs typeface="Times New Roman"/>
              </a:rPr>
              <a:t>python libraries </a:t>
            </a:r>
            <a:r>
              <a:rPr sz="2400" spc="-5" dirty="0">
                <a:latin typeface="Times New Roman"/>
                <a:cs typeface="Times New Roman"/>
              </a:rPr>
              <a:t>such as </a:t>
            </a:r>
            <a:r>
              <a:rPr sz="2400" dirty="0">
                <a:latin typeface="Times New Roman"/>
                <a:cs typeface="Times New Roman"/>
              </a:rPr>
              <a:t>scikit-learn, keras, </a:t>
            </a:r>
            <a:r>
              <a:rPr sz="2400" spc="-25" dirty="0">
                <a:latin typeface="Times New Roman"/>
                <a:cs typeface="Times New Roman"/>
              </a:rPr>
              <a:t>PyTorch,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latex,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numpy,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pandas, </a:t>
            </a:r>
            <a:r>
              <a:rPr sz="2400" spc="-5" dirty="0">
                <a:latin typeface="Times New Roman"/>
                <a:cs typeface="Times New Roman"/>
              </a:rPr>
              <a:t>matplotlib,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6479540" y="1542034"/>
            <a:ext cx="29209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latin typeface="Corbel"/>
                <a:cs typeface="Corbel"/>
              </a:rPr>
              <a:t>.</a:t>
            </a:r>
            <a:endParaRPr sz="100">
              <a:latin typeface="Corbel"/>
              <a:cs typeface="Corbe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D1C66-E151-C27E-0328-E78D10820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FBD8AF-0B53-CBE2-3C2C-A016A765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876" y="0"/>
            <a:ext cx="2437384" cy="6858508"/>
            <a:chOff x="150876" y="0"/>
            <a:chExt cx="2437384" cy="6858508"/>
          </a:xfrm>
        </p:grpSpPr>
        <p:sp>
          <p:nvSpPr>
            <p:cNvPr id="5" name="object 5"/>
            <p:cNvSpPr/>
            <p:nvPr/>
          </p:nvSpPr>
          <p:spPr>
            <a:xfrm>
              <a:off x="150876" y="0"/>
              <a:ext cx="1117600" cy="5278120"/>
            </a:xfrm>
            <a:custGeom>
              <a:avLst/>
              <a:gdLst/>
              <a:ahLst/>
              <a:cxnLst/>
              <a:rect l="l" t="t" r="r" b="b"/>
              <a:pathLst>
                <a:path w="1117600" h="5278120">
                  <a:moveTo>
                    <a:pt x="1117092" y="0"/>
                  </a:moveTo>
                  <a:lnTo>
                    <a:pt x="864793" y="0"/>
                  </a:lnTo>
                  <a:lnTo>
                    <a:pt x="0" y="5239512"/>
                  </a:lnTo>
                  <a:lnTo>
                    <a:pt x="249123" y="5277612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5286755"/>
              <a:ext cx="2131060" cy="1571625"/>
            </a:xfrm>
            <a:custGeom>
              <a:avLst/>
              <a:gdLst/>
              <a:ahLst/>
              <a:cxnLst/>
              <a:rect l="l" t="t" r="r" b="b"/>
              <a:pathLst>
                <a:path w="2131060" h="1571625">
                  <a:moveTo>
                    <a:pt x="0" y="0"/>
                  </a:moveTo>
                  <a:lnTo>
                    <a:pt x="0" y="4699"/>
                  </a:lnTo>
                  <a:lnTo>
                    <a:pt x="1495552" y="1571243"/>
                  </a:lnTo>
                  <a:lnTo>
                    <a:pt x="2130552" y="1571243"/>
                  </a:lnTo>
                  <a:lnTo>
                    <a:pt x="247662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876" y="5239511"/>
              <a:ext cx="1694814" cy="1618615"/>
            </a:xfrm>
            <a:custGeom>
              <a:avLst/>
              <a:gdLst/>
              <a:ahLst/>
              <a:cxnLst/>
              <a:rect l="l" t="t" r="r" b="b"/>
              <a:pathLst>
                <a:path w="1694814" h="1618615">
                  <a:moveTo>
                    <a:pt x="0" y="0"/>
                  </a:moveTo>
                  <a:lnTo>
                    <a:pt x="1228217" y="1618487"/>
                  </a:lnTo>
                  <a:lnTo>
                    <a:pt x="1694688" y="1618487"/>
                  </a:lnTo>
                  <a:lnTo>
                    <a:pt x="291973" y="95250"/>
                  </a:lnTo>
                  <a:lnTo>
                    <a:pt x="244360" y="42799"/>
                  </a:lnTo>
                  <a:lnTo>
                    <a:pt x="249123" y="42799"/>
                  </a:lnTo>
                  <a:lnTo>
                    <a:pt x="249123" y="38100"/>
                  </a:lnTo>
                  <a:lnTo>
                    <a:pt x="24436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29001" y="588009"/>
            <a:ext cx="5410200" cy="690574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1" u="sng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GROUP MEMBERS</a:t>
            </a:r>
            <a:endParaRPr sz="4400" b="1" u="sng" dirty="0">
              <a:ln w="9525">
                <a:noFill/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9873C-0765-0B55-4DEA-0F3F69F8426D}"/>
              </a:ext>
            </a:extLst>
          </p:cNvPr>
          <p:cNvSpPr txBox="1"/>
          <p:nvPr/>
        </p:nvSpPr>
        <p:spPr>
          <a:xfrm>
            <a:off x="3505200" y="1752601"/>
            <a:ext cx="5257800" cy="20573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ABIJITH SURESH</a:t>
            </a:r>
          </a:p>
          <a:p>
            <a:pPr marL="342900" indent="-342900">
              <a:buAutoNum type="arabicPeriod"/>
            </a:pPr>
            <a:r>
              <a:rPr lang="en-IN" b="1" dirty="0"/>
              <a:t>SREEDEEP EK</a:t>
            </a:r>
          </a:p>
          <a:p>
            <a:pPr marL="342900" indent="-342900">
              <a:buAutoNum type="arabicPeriod"/>
            </a:pPr>
            <a:r>
              <a:rPr lang="en-IN" b="1" dirty="0"/>
              <a:t>THEJAS S</a:t>
            </a:r>
          </a:p>
          <a:p>
            <a:pPr marL="342900" indent="-342900">
              <a:buAutoNum type="arabicPeriod"/>
            </a:pPr>
            <a:r>
              <a:rPr lang="en-IN" b="1" dirty="0"/>
              <a:t>RUTIKESH HATIM</a:t>
            </a:r>
          </a:p>
          <a:p>
            <a:pPr marL="342900" indent="-342900">
              <a:buAutoNum type="arabicPeriod"/>
            </a:pPr>
            <a:r>
              <a:rPr lang="en-IN" b="1" dirty="0"/>
              <a:t>VAISHNAVI PAWAR</a:t>
            </a:r>
          </a:p>
          <a:p>
            <a:pPr marL="342900" indent="-342900">
              <a:buAutoNum type="arabicPeriod"/>
            </a:pPr>
            <a:r>
              <a:rPr lang="en-IN" b="1" dirty="0"/>
              <a:t>SHRIKANT KATEKAR</a:t>
            </a:r>
          </a:p>
          <a:p>
            <a:pPr marL="342900" indent="-342900">
              <a:buAutoNum type="arabicPeriod"/>
            </a:pPr>
            <a:r>
              <a:rPr lang="en-IN" b="1" dirty="0"/>
              <a:t>AJINKYA GALANDE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2400" y="479806"/>
            <a:ext cx="3276600" cy="690574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u="heavy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C00000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CONTENT</a:t>
            </a:r>
            <a:r>
              <a:rPr lang="en-IN" sz="4400" b="1" u="heavy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C00000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S</a:t>
            </a:r>
            <a:endParaRPr sz="4400" dirty="0">
              <a:solidFill>
                <a:schemeClr val="tx1">
                  <a:lumMod val="95000"/>
                  <a:lumOff val="5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1" y="1784985"/>
            <a:ext cx="4343399" cy="264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630" indent="-329565">
              <a:lnSpc>
                <a:spcPct val="100000"/>
              </a:lnSpc>
              <a:spcBef>
                <a:spcPts val="105"/>
              </a:spcBef>
              <a:buClr>
                <a:srgbClr val="1286C3"/>
              </a:buClr>
              <a:buSzPct val="144117"/>
              <a:buFont typeface="Wingdings"/>
              <a:buChar char=""/>
              <a:tabLst>
                <a:tab pos="342265" algn="l"/>
              </a:tabLst>
            </a:pPr>
            <a:r>
              <a:rPr sz="1700" b="1" dirty="0">
                <a:latin typeface="Times New Roman"/>
                <a:cs typeface="Times New Roman"/>
              </a:rPr>
              <a:t>Abstract</a:t>
            </a:r>
            <a:endParaRPr sz="1700" dirty="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4117"/>
              <a:buFont typeface="Wingdings"/>
              <a:buChar char=""/>
              <a:tabLst>
                <a:tab pos="353060" algn="l"/>
              </a:tabLst>
            </a:pPr>
            <a:r>
              <a:rPr sz="1700" b="1" spc="-5" dirty="0">
                <a:latin typeface="Times New Roman"/>
                <a:cs typeface="Times New Roman"/>
              </a:rPr>
              <a:t>Introduction</a:t>
            </a:r>
            <a:endParaRPr sz="1200" dirty="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4117"/>
              <a:buFont typeface="Wingdings"/>
              <a:buChar char=""/>
              <a:tabLst>
                <a:tab pos="353060" algn="l"/>
              </a:tabLst>
            </a:pPr>
            <a:r>
              <a:rPr sz="1700" b="1" dirty="0">
                <a:latin typeface="Times New Roman"/>
                <a:cs typeface="Times New Roman"/>
              </a:rPr>
              <a:t>EDA</a:t>
            </a:r>
            <a:endParaRPr sz="1700" dirty="0">
              <a:latin typeface="Times New Roman"/>
              <a:cs typeface="Times New Roman"/>
            </a:endParaRPr>
          </a:p>
          <a:p>
            <a:pPr marL="352425" indent="-340360">
              <a:lnSpc>
                <a:spcPts val="1964"/>
              </a:lnSpc>
              <a:spcBef>
                <a:spcPts val="605"/>
              </a:spcBef>
              <a:buClr>
                <a:srgbClr val="1286C3"/>
              </a:buClr>
              <a:buSzPct val="144117"/>
              <a:buFont typeface="Wingdings"/>
              <a:buChar char=""/>
              <a:tabLst>
                <a:tab pos="353060" algn="l"/>
              </a:tabLst>
            </a:pPr>
            <a:r>
              <a:rPr sz="1700" b="1" dirty="0">
                <a:latin typeface="Times New Roman"/>
                <a:cs typeface="Times New Roman"/>
              </a:rPr>
              <a:t>Data</a:t>
            </a:r>
            <a:r>
              <a:rPr sz="1700" b="1" spc="-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Visualization</a:t>
            </a:r>
            <a:endParaRPr sz="1700" dirty="0">
              <a:latin typeface="Times New Roman"/>
              <a:cs typeface="Times New Roman"/>
            </a:endParaRPr>
          </a:p>
          <a:p>
            <a:pPr marL="352425" indent="-340360">
              <a:lnSpc>
                <a:spcPts val="1964"/>
              </a:lnSpc>
              <a:spcBef>
                <a:spcPts val="450"/>
              </a:spcBef>
              <a:buClr>
                <a:srgbClr val="1286C3"/>
              </a:buClr>
              <a:buSzPct val="144117"/>
              <a:buFont typeface="Wingdings"/>
              <a:buChar char=""/>
              <a:tabLst>
                <a:tab pos="353060" algn="l"/>
              </a:tabLst>
            </a:pPr>
            <a:r>
              <a:rPr sz="1700" b="1" dirty="0">
                <a:latin typeface="Times New Roman"/>
                <a:cs typeface="Times New Roman"/>
              </a:rPr>
              <a:t>Model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Building</a:t>
            </a:r>
            <a:endParaRPr sz="1700" dirty="0">
              <a:latin typeface="Times New Roman"/>
              <a:cs typeface="Times New Roman"/>
            </a:endParaRPr>
          </a:p>
          <a:p>
            <a:pPr marL="299085" indent="-287020">
              <a:lnSpc>
                <a:spcPts val="2865"/>
              </a:lnSpc>
              <a:buClr>
                <a:srgbClr val="1286C3"/>
              </a:buClr>
              <a:buSzPct val="144117"/>
              <a:buFont typeface="Wingdings"/>
              <a:buChar char=""/>
              <a:tabLst>
                <a:tab pos="299720" algn="l"/>
              </a:tabLst>
            </a:pPr>
            <a:r>
              <a:rPr sz="1700" b="1" dirty="0">
                <a:latin typeface="Times New Roman"/>
                <a:cs typeface="Times New Roman"/>
              </a:rPr>
              <a:t>Model</a:t>
            </a:r>
            <a:r>
              <a:rPr sz="1700" b="1" spc="-5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Evaluation</a:t>
            </a:r>
            <a:endParaRPr sz="1700" dirty="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450"/>
              </a:spcBef>
              <a:buClr>
                <a:srgbClr val="1286C3"/>
              </a:buClr>
              <a:buSzPct val="144117"/>
              <a:buFont typeface="Wingdings"/>
              <a:buChar char=""/>
              <a:tabLst>
                <a:tab pos="353060" algn="l"/>
              </a:tabLst>
            </a:pPr>
            <a:r>
              <a:rPr sz="1700" b="1" dirty="0">
                <a:latin typeface="Times New Roman"/>
                <a:cs typeface="Times New Roman"/>
              </a:rPr>
              <a:t>Model</a:t>
            </a:r>
            <a:r>
              <a:rPr sz="1700" b="1" spc="-5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Deployment</a:t>
            </a:r>
            <a:endParaRPr sz="1700" dirty="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4117"/>
              <a:buFont typeface="Wingdings"/>
              <a:buChar char=""/>
              <a:tabLst>
                <a:tab pos="353060" algn="l"/>
              </a:tabLst>
            </a:pPr>
            <a:r>
              <a:rPr sz="1700" b="1" dirty="0">
                <a:latin typeface="Times New Roman"/>
                <a:cs typeface="Times New Roman"/>
              </a:rPr>
              <a:t>Result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958334" y="389889"/>
            <a:ext cx="3070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u="heavy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ABSTRACT</a:t>
            </a:r>
            <a:endParaRPr sz="44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0" y="2116963"/>
            <a:ext cx="9067800" cy="3531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78105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Classification algorithm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technique, that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used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identify the category of 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observations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basis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</a:t>
            </a:r>
            <a:r>
              <a:rPr sz="1800" b="1" spc="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  <a:r>
              <a:rPr sz="1800" b="1" spc="-1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data.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classification,</a:t>
            </a:r>
            <a:r>
              <a:rPr sz="1800" b="1" spc="-2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800" b="1" spc="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</a:t>
            </a:r>
            <a:r>
              <a:rPr sz="1800" b="1" spc="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z="1800" b="1" spc="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observations </a:t>
            </a:r>
            <a:r>
              <a:rPr sz="1800" b="1" spc="-434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provided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categorize</a:t>
            </a:r>
            <a:r>
              <a:rPr sz="1800" b="1" spc="-2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observations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various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groups.</a:t>
            </a:r>
            <a:endParaRPr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marR="821055" indent="-285750">
              <a:lnSpc>
                <a:spcPct val="100000"/>
              </a:lnSpc>
              <a:spcBef>
                <a:spcPts val="1030"/>
              </a:spcBef>
              <a:buFont typeface="Wingdings" panose="05000000000000000000" pitchFamily="2" charset="2"/>
              <a:buChar char="q"/>
            </a:pP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r>
              <a:rPr sz="1800" b="1" spc="-3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predictive</a:t>
            </a:r>
            <a:r>
              <a:rPr sz="1800" b="1" spc="-1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modelling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trained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observations,</a:t>
            </a:r>
            <a:r>
              <a:rPr sz="1800" b="1" spc="-2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observations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sz="1800" b="1" spc="-434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categorized</a:t>
            </a:r>
            <a:r>
              <a:rPr sz="1800" b="1" spc="-3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groups.</a:t>
            </a:r>
            <a:endParaRPr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035"/>
              </a:spcBef>
              <a:buFont typeface="Wingdings" panose="05000000000000000000" pitchFamily="2" charset="2"/>
              <a:buChar char="q"/>
            </a:pP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sz="1800" b="1" spc="-1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800" b="1" spc="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implement,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robust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800" b="1" spc="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noisy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  <a:r>
              <a:rPr sz="1800" b="1" spc="-1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data,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  <a:r>
              <a:rPr sz="1800" b="1" spc="-2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1800" b="1" spc="-1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large</a:t>
            </a:r>
            <a:endParaRPr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8450" marR="5080" indent="-285750">
              <a:lnSpc>
                <a:spcPts val="2740"/>
              </a:lnSpc>
              <a:spcBef>
                <a:spcPts val="640"/>
              </a:spcBef>
              <a:buFont typeface="Wingdings" panose="05000000000000000000" pitchFamily="2" charset="2"/>
              <a:buChar char="q"/>
            </a:pP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r>
              <a:rPr sz="1800" b="1" spc="-4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 are used</a:t>
            </a:r>
            <a:r>
              <a:rPr sz="1800" b="1" spc="-1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analyse</a:t>
            </a:r>
            <a:r>
              <a:rPr sz="1800" b="1" spc="-3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discrete</a:t>
            </a:r>
            <a:r>
              <a:rPr sz="1800" b="1" spc="-2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values,</a:t>
            </a:r>
            <a:r>
              <a:rPr sz="1800" b="1" spc="-1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output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</a:t>
            </a:r>
            <a:r>
              <a:rPr sz="1800" b="1" spc="-1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</a:t>
            </a:r>
            <a:r>
              <a:rPr sz="1800" b="1" spc="-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either</a:t>
            </a:r>
            <a:r>
              <a:rPr sz="1800" b="1" spc="-2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</a:t>
            </a:r>
            <a:r>
              <a:rPr sz="1800" b="1" spc="-434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nature</a:t>
            </a:r>
            <a:r>
              <a:rPr sz="1800" b="1" spc="-20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sz="1800" b="1" spc="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</a:t>
            </a:r>
            <a:r>
              <a:rPr sz="1800" b="1" spc="-15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sz="2400" b="1" dirty="0">
                <a:solidFill>
                  <a:srgbClr val="1F20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1939" y="3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876" y="1329324"/>
            <a:ext cx="10954766" cy="5529184"/>
            <a:chOff x="150876" y="1329324"/>
            <a:chExt cx="10954766" cy="5529184"/>
          </a:xfrm>
        </p:grpSpPr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5286755"/>
              <a:ext cx="2131060" cy="1571625"/>
            </a:xfrm>
            <a:custGeom>
              <a:avLst/>
              <a:gdLst/>
              <a:ahLst/>
              <a:cxnLst/>
              <a:rect l="l" t="t" r="r" b="b"/>
              <a:pathLst>
                <a:path w="2131060" h="1571625">
                  <a:moveTo>
                    <a:pt x="0" y="0"/>
                  </a:moveTo>
                  <a:lnTo>
                    <a:pt x="0" y="4699"/>
                  </a:lnTo>
                  <a:lnTo>
                    <a:pt x="1495552" y="1571243"/>
                  </a:lnTo>
                  <a:lnTo>
                    <a:pt x="2130552" y="1571243"/>
                  </a:lnTo>
                  <a:lnTo>
                    <a:pt x="247662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876" y="5239511"/>
              <a:ext cx="1694814" cy="1618615"/>
            </a:xfrm>
            <a:custGeom>
              <a:avLst/>
              <a:gdLst/>
              <a:ahLst/>
              <a:cxnLst/>
              <a:rect l="l" t="t" r="r" b="b"/>
              <a:pathLst>
                <a:path w="1694814" h="1618615">
                  <a:moveTo>
                    <a:pt x="0" y="0"/>
                  </a:moveTo>
                  <a:lnTo>
                    <a:pt x="1228217" y="1618487"/>
                  </a:lnTo>
                  <a:lnTo>
                    <a:pt x="1694688" y="1618487"/>
                  </a:lnTo>
                  <a:lnTo>
                    <a:pt x="291973" y="95250"/>
                  </a:lnTo>
                  <a:lnTo>
                    <a:pt x="244360" y="42799"/>
                  </a:lnTo>
                  <a:lnTo>
                    <a:pt x="249123" y="42799"/>
                  </a:lnTo>
                  <a:lnTo>
                    <a:pt x="249123" y="38100"/>
                  </a:lnTo>
                  <a:lnTo>
                    <a:pt x="24436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6358" y="1329324"/>
              <a:ext cx="10019030" cy="1433687"/>
            </a:xfrm>
            <a:custGeom>
              <a:avLst/>
              <a:gdLst/>
              <a:ahLst/>
              <a:cxnLst/>
              <a:rect l="l" t="t" r="r" b="b"/>
              <a:pathLst>
                <a:path w="10019030" h="1394460">
                  <a:moveTo>
                    <a:pt x="10018776" y="0"/>
                  </a:moveTo>
                  <a:lnTo>
                    <a:pt x="0" y="0"/>
                  </a:lnTo>
                  <a:lnTo>
                    <a:pt x="0" y="1394460"/>
                  </a:lnTo>
                  <a:lnTo>
                    <a:pt x="10018776" y="1394460"/>
                  </a:lnTo>
                  <a:lnTo>
                    <a:pt x="100187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6612" y="1338072"/>
              <a:ext cx="10019030" cy="1394460"/>
            </a:xfrm>
            <a:custGeom>
              <a:avLst/>
              <a:gdLst/>
              <a:ahLst/>
              <a:cxnLst/>
              <a:rect l="l" t="t" r="r" b="b"/>
              <a:pathLst>
                <a:path w="10019030" h="1394460">
                  <a:moveTo>
                    <a:pt x="0" y="1394460"/>
                  </a:moveTo>
                  <a:lnTo>
                    <a:pt x="10018776" y="1394460"/>
                  </a:lnTo>
                  <a:lnTo>
                    <a:pt x="10018776" y="0"/>
                  </a:lnTo>
                  <a:lnTo>
                    <a:pt x="0" y="0"/>
                  </a:lnTo>
                  <a:lnTo>
                    <a:pt x="0" y="1394460"/>
                  </a:lnTo>
                  <a:close/>
                </a:path>
              </a:pathLst>
            </a:custGeom>
            <a:ln w="9525">
              <a:solidFill>
                <a:srgbClr val="2FA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200270" y="93437"/>
            <a:ext cx="4500245" cy="696595"/>
          </a:xfrm>
          <a:prstGeom prst="rect">
            <a:avLst/>
          </a:prstGeom>
          <a:solidFill>
            <a:srgbClr val="66FF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INTRODUCTION</a:t>
            </a:r>
            <a:endParaRPr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1786" y="1893569"/>
            <a:ext cx="8437245" cy="7245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84785" marR="5080" indent="-172720">
              <a:lnSpc>
                <a:spcPts val="1660"/>
              </a:lnSpc>
              <a:spcBef>
                <a:spcPts val="36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This</a:t>
            </a:r>
            <a:r>
              <a:rPr sz="1600" spc="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is</a:t>
            </a:r>
            <a:r>
              <a:rPr sz="1600" spc="2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a</a:t>
            </a:r>
            <a:r>
              <a:rPr sz="1600" spc="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classification</a:t>
            </a:r>
            <a:r>
              <a:rPr sz="1600" spc="1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project,</a:t>
            </a:r>
            <a:r>
              <a:rPr sz="1600" spc="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since</a:t>
            </a:r>
            <a:r>
              <a:rPr sz="1600" spc="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the</a:t>
            </a:r>
            <a:r>
              <a:rPr sz="1600" spc="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variable</a:t>
            </a:r>
            <a:r>
              <a:rPr sz="1600" spc="2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to</a:t>
            </a:r>
            <a:r>
              <a:rPr sz="1600" spc="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predict</a:t>
            </a:r>
            <a:r>
              <a:rPr sz="1600" spc="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is</a:t>
            </a:r>
            <a:r>
              <a:rPr sz="1600" spc="1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binary</a:t>
            </a:r>
            <a:r>
              <a:rPr sz="1600" spc="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(bankruptcy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or</a:t>
            </a:r>
            <a:r>
              <a:rPr sz="1600" spc="2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non-bankruptcy). </a:t>
            </a:r>
            <a:r>
              <a:rPr sz="1600" spc="-38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The</a:t>
            </a:r>
            <a:r>
              <a:rPr sz="1600" spc="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goal</a:t>
            </a:r>
            <a:r>
              <a:rPr sz="1600" spc="-1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here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is</a:t>
            </a:r>
            <a:r>
              <a:rPr sz="1600" spc="1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to</a:t>
            </a:r>
            <a:r>
              <a:rPr sz="1600" spc="1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model</a:t>
            </a:r>
            <a:r>
              <a:rPr sz="1600" spc="2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the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probability</a:t>
            </a:r>
            <a:r>
              <a:rPr sz="1600" spc="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that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a</a:t>
            </a:r>
            <a:r>
              <a:rPr sz="1600" spc="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business</a:t>
            </a:r>
            <a:r>
              <a:rPr sz="1600" spc="-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goes bankrupt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from different</a:t>
            </a:r>
            <a:r>
              <a:rPr sz="1600" spc="-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features.</a:t>
            </a:r>
            <a:endParaRPr sz="1600" dirty="0">
              <a:solidFill>
                <a:schemeClr val="bg1"/>
              </a:solidFill>
              <a:latin typeface="Aptos Narrow" panose="020B0004020202020204" pitchFamily="34" charset="0"/>
              <a:cs typeface="Times New Roman"/>
            </a:endParaRPr>
          </a:p>
          <a:p>
            <a:pPr marL="184785" indent="-172720">
              <a:lnSpc>
                <a:spcPts val="1914"/>
              </a:lnSpc>
              <a:buChar char="•"/>
              <a:tabLst>
                <a:tab pos="185420" algn="l"/>
              </a:tabLst>
            </a:pP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The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data 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file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contains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7</a:t>
            </a:r>
            <a:r>
              <a:rPr sz="1600" spc="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features about</a:t>
            </a:r>
            <a:r>
              <a:rPr sz="1600" spc="-1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250</a:t>
            </a:r>
            <a:r>
              <a:rPr sz="1600" spc="5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ptos Narrow" panose="020B0004020202020204" pitchFamily="34" charset="0"/>
                <a:cs typeface="Times New Roman"/>
              </a:rPr>
              <a:t>companies</a:t>
            </a:r>
            <a:endParaRPr sz="1600" dirty="0">
              <a:solidFill>
                <a:schemeClr val="bg1"/>
              </a:solidFill>
              <a:latin typeface="Aptos Narrow" panose="020B0004020202020204" pitchFamily="34" charset="0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505" y="1149083"/>
            <a:ext cx="2123312" cy="57379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66774" y="1169873"/>
            <a:ext cx="1594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Objective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68476" y="2994469"/>
            <a:ext cx="9841928" cy="1335405"/>
            <a:chOff x="1081849" y="2994469"/>
            <a:chExt cx="10028555" cy="1335405"/>
          </a:xfrm>
        </p:grpSpPr>
        <p:sp>
          <p:nvSpPr>
            <p:cNvPr id="17" name="object 17"/>
            <p:cNvSpPr/>
            <p:nvPr/>
          </p:nvSpPr>
          <p:spPr>
            <a:xfrm>
              <a:off x="1086611" y="2999232"/>
              <a:ext cx="10019030" cy="1325880"/>
            </a:xfrm>
            <a:custGeom>
              <a:avLst/>
              <a:gdLst/>
              <a:ahLst/>
              <a:cxnLst/>
              <a:rect l="l" t="t" r="r" b="b"/>
              <a:pathLst>
                <a:path w="10019030" h="1325879">
                  <a:moveTo>
                    <a:pt x="10018776" y="0"/>
                  </a:moveTo>
                  <a:lnTo>
                    <a:pt x="0" y="0"/>
                  </a:lnTo>
                  <a:lnTo>
                    <a:pt x="0" y="1325880"/>
                  </a:lnTo>
                  <a:lnTo>
                    <a:pt x="10018776" y="1325880"/>
                  </a:lnTo>
                  <a:lnTo>
                    <a:pt x="100187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86611" y="2999232"/>
              <a:ext cx="10019030" cy="1325880"/>
            </a:xfrm>
            <a:custGeom>
              <a:avLst/>
              <a:gdLst/>
              <a:ahLst/>
              <a:cxnLst/>
              <a:rect l="l" t="t" r="r" b="b"/>
              <a:pathLst>
                <a:path w="10019030" h="1325879">
                  <a:moveTo>
                    <a:pt x="0" y="1325880"/>
                  </a:moveTo>
                  <a:lnTo>
                    <a:pt x="10018776" y="1325880"/>
                  </a:lnTo>
                  <a:lnTo>
                    <a:pt x="10018776" y="0"/>
                  </a:lnTo>
                  <a:lnTo>
                    <a:pt x="0" y="0"/>
                  </a:lnTo>
                  <a:lnTo>
                    <a:pt x="0" y="1325880"/>
                  </a:lnTo>
                  <a:close/>
                </a:path>
              </a:pathLst>
            </a:custGeom>
            <a:ln w="9525">
              <a:solidFill>
                <a:srgbClr val="2FA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22475" y="3549777"/>
            <a:ext cx="8014970" cy="5391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3970" marR="5080" indent="-1905">
              <a:lnSpc>
                <a:spcPts val="1880"/>
              </a:lnSpc>
              <a:spcBef>
                <a:spcPts val="395"/>
              </a:spcBef>
            </a:pPr>
            <a:r>
              <a:rPr sz="1800" spc="-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 </a:t>
            </a:r>
            <a:r>
              <a:rPr sz="1800" spc="-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Data </a:t>
            </a:r>
            <a:r>
              <a:rPr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Cleaning/ </a:t>
            </a:r>
            <a:r>
              <a:rPr sz="1800" spc="-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 – Data </a:t>
            </a:r>
            <a:r>
              <a:rPr sz="1800" spc="-1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 </a:t>
            </a:r>
            <a:r>
              <a:rPr sz="1800" spc="-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Model </a:t>
            </a:r>
            <a:r>
              <a:rPr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</a:t>
            </a:r>
            <a:r>
              <a:rPr sz="1800" spc="-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Model </a:t>
            </a:r>
            <a:r>
              <a:rPr sz="1800" spc="-434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</a:t>
            </a:r>
            <a:r>
              <a:rPr sz="1800" spc="-3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sz="1800" spc="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Deployment</a:t>
            </a:r>
            <a:r>
              <a:rPr sz="1800" spc="-2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sz="1800" spc="-1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Result.</a:t>
            </a: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6773" y="2721851"/>
            <a:ext cx="3527551" cy="70638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373505" y="2808808"/>
            <a:ext cx="3065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Pr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je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Archite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tu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48092" y="4550924"/>
            <a:ext cx="10028555" cy="2000250"/>
            <a:chOff x="1081849" y="4558093"/>
            <a:chExt cx="10028555" cy="2000250"/>
          </a:xfrm>
        </p:grpSpPr>
        <p:sp>
          <p:nvSpPr>
            <p:cNvPr id="23" name="object 23"/>
            <p:cNvSpPr/>
            <p:nvPr/>
          </p:nvSpPr>
          <p:spPr>
            <a:xfrm>
              <a:off x="1086611" y="4562855"/>
              <a:ext cx="10019030" cy="1990725"/>
            </a:xfrm>
            <a:custGeom>
              <a:avLst/>
              <a:gdLst/>
              <a:ahLst/>
              <a:cxnLst/>
              <a:rect l="l" t="t" r="r" b="b"/>
              <a:pathLst>
                <a:path w="10019030" h="1990725">
                  <a:moveTo>
                    <a:pt x="10018776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10018776" y="1990344"/>
                  </a:lnTo>
                  <a:lnTo>
                    <a:pt x="100187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6611" y="4562855"/>
              <a:ext cx="10019030" cy="1990725"/>
            </a:xfrm>
            <a:custGeom>
              <a:avLst/>
              <a:gdLst/>
              <a:ahLst/>
              <a:cxnLst/>
              <a:rect l="l" t="t" r="r" b="b"/>
              <a:pathLst>
                <a:path w="10019030" h="1990725">
                  <a:moveTo>
                    <a:pt x="0" y="1990344"/>
                  </a:moveTo>
                  <a:lnTo>
                    <a:pt x="10018776" y="1990344"/>
                  </a:lnTo>
                  <a:lnTo>
                    <a:pt x="10018776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9525">
              <a:solidFill>
                <a:srgbClr val="2FA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851786" y="5117972"/>
            <a:ext cx="9197214" cy="117532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84785" marR="5080" indent="-172720">
              <a:lnSpc>
                <a:spcPts val="1660"/>
              </a:lnSpc>
              <a:spcBef>
                <a:spcPts val="365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sz="1600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half</a:t>
            </a:r>
            <a:r>
              <a:rPr sz="1600" spc="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6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identified as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duplicated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sz="1600" spc="-38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1600" spc="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sz="1600" spc="3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600" spc="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r>
              <a:rPr sz="1600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inaccurate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reporting,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</a:t>
            </a:r>
            <a:r>
              <a:rPr sz="1600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problem.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785" marR="354965" indent="-172720">
              <a:lnSpc>
                <a:spcPts val="1820"/>
              </a:lnSpc>
              <a:spcBef>
                <a:spcPts val="140"/>
              </a:spcBef>
              <a:buChar char="•"/>
              <a:tabLst>
                <a:tab pos="185420" algn="l"/>
              </a:tabLst>
            </a:pP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biggest challenge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identifying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sz="1600" spc="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600" spc="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point</a:t>
            </a:r>
            <a:r>
              <a:rPr sz="1600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sz="1600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</a:t>
            </a:r>
            <a:r>
              <a:rPr sz="1600" spc="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on </a:t>
            </a:r>
            <a:r>
              <a:rPr sz="1600" spc="-38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</a:t>
            </a:r>
            <a:r>
              <a:rPr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</a:t>
            </a:r>
            <a:r>
              <a:rPr sz="1600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1600" spc="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600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deployment</a:t>
            </a:r>
            <a:r>
              <a:rPr sz="1600" spc="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part.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8092" y="4356208"/>
            <a:ext cx="3518154" cy="61037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368678" y="4377944"/>
            <a:ext cx="2731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Challenges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Faced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6096000" y="914400"/>
            <a:ext cx="483800" cy="4830168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u="heavy" dirty="0">
                <a:solidFill>
                  <a:srgbClr val="FFFF00"/>
                </a:solidFill>
                <a:uFill>
                  <a:solidFill>
                    <a:srgbClr val="C00000"/>
                  </a:solidFill>
                </a:uFill>
                <a:latin typeface="Corbel"/>
                <a:cs typeface="Corbel"/>
              </a:rPr>
              <a:t>E</a:t>
            </a:r>
            <a:endParaRPr lang="en-IN" sz="4400" b="1" u="heavy" dirty="0">
              <a:solidFill>
                <a:srgbClr val="FFFF00"/>
              </a:solidFill>
              <a:uFill>
                <a:solidFill>
                  <a:srgbClr val="C00000"/>
                </a:solidFill>
              </a:u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400" b="1" u="heavy" dirty="0">
              <a:solidFill>
                <a:srgbClr val="FFFF00"/>
              </a:solidFill>
              <a:uFill>
                <a:solidFill>
                  <a:srgbClr val="C00000"/>
                </a:solidFill>
              </a:u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400" b="1" u="heavy" dirty="0">
              <a:solidFill>
                <a:srgbClr val="FFFF00"/>
              </a:solidFill>
              <a:uFill>
                <a:solidFill>
                  <a:srgbClr val="C00000"/>
                </a:solidFill>
              </a:u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u="heavy" dirty="0">
                <a:solidFill>
                  <a:srgbClr val="FFFF00"/>
                </a:solidFill>
                <a:uFill>
                  <a:solidFill>
                    <a:srgbClr val="C00000"/>
                  </a:solidFill>
                </a:uFill>
                <a:latin typeface="Corbel"/>
                <a:cs typeface="Corbel"/>
              </a:rPr>
              <a:t>D</a:t>
            </a:r>
            <a:endParaRPr lang="en-IN" sz="4400" b="1" u="heavy" dirty="0">
              <a:solidFill>
                <a:srgbClr val="FFFF00"/>
              </a:solidFill>
              <a:uFill>
                <a:solidFill>
                  <a:srgbClr val="C00000"/>
                </a:solidFill>
              </a:u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400" b="1" u="heavy" dirty="0">
              <a:solidFill>
                <a:srgbClr val="FFFF00"/>
              </a:solidFill>
              <a:uFill>
                <a:solidFill>
                  <a:srgbClr val="C00000"/>
                </a:solidFill>
              </a:u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400" b="1" u="heavy" dirty="0">
              <a:solidFill>
                <a:srgbClr val="FFFF00"/>
              </a:solidFill>
              <a:uFill>
                <a:solidFill>
                  <a:srgbClr val="C00000"/>
                </a:solidFill>
              </a:u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u="heavy" dirty="0">
                <a:solidFill>
                  <a:srgbClr val="FFFF00"/>
                </a:solidFill>
                <a:uFill>
                  <a:solidFill>
                    <a:srgbClr val="C00000"/>
                  </a:solidFill>
                </a:uFill>
                <a:latin typeface="Corbel"/>
                <a:cs typeface="Corbel"/>
              </a:rPr>
              <a:t>A</a:t>
            </a:r>
            <a:endParaRPr sz="4400" dirty="0">
              <a:solidFill>
                <a:srgbClr val="FFFF00"/>
              </a:solidFill>
              <a:latin typeface="Corbel"/>
              <a:cs typeface="Corbe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B9433-EF84-C4F4-524A-DA1621B45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60886" cy="3352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A27CA-B6CC-4322-FFDA-3C647A9A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52088"/>
            <a:ext cx="6060885" cy="350591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F0B60DA-CD8F-6CB2-3024-2F7D9E6C5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01" y="0"/>
            <a:ext cx="5603055" cy="33520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068AF3C-F36F-576A-2A2F-418811469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97" y="3333800"/>
            <a:ext cx="5572903" cy="3524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05200" y="108406"/>
            <a:ext cx="5766053" cy="627736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4000" b="1" u="heavy" spc="-3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000" b="1" u="heavy" spc="-30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000" b="1" u="heavy" spc="-2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VISUA</a:t>
            </a:r>
            <a:r>
              <a:rPr sz="4000" b="1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IZ</a:t>
            </a:r>
            <a:r>
              <a:rPr sz="4000" b="1" u="heavy" spc="-30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0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TION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546" y="4648200"/>
            <a:ext cx="6172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Sitka Small" pitchFamily="2" charset="0"/>
                <a:cs typeface="Times New Roman"/>
              </a:rPr>
              <a:t>This plot shows value counts of the companies with respect to the all independent variables</a:t>
            </a:r>
            <a:endParaRPr sz="2400" dirty="0">
              <a:latin typeface="Sitka Small" pitchFamily="2" charset="0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4000" y="1295401"/>
            <a:ext cx="6172200" cy="1477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2400" dirty="0">
                <a:latin typeface="Sitka Small" pitchFamily="2" charset="0"/>
                <a:cs typeface="Times New Roman"/>
              </a:rPr>
              <a:t>The</a:t>
            </a:r>
            <a:r>
              <a:rPr sz="2400" spc="-10" dirty="0">
                <a:latin typeface="Sitka Small" pitchFamily="2" charset="0"/>
                <a:cs typeface="Times New Roman"/>
              </a:rPr>
              <a:t> </a:t>
            </a:r>
            <a:r>
              <a:rPr sz="2400" dirty="0">
                <a:latin typeface="Sitka Small" pitchFamily="2" charset="0"/>
                <a:cs typeface="Times New Roman"/>
              </a:rPr>
              <a:t>illustration</a:t>
            </a:r>
            <a:r>
              <a:rPr sz="2400" spc="-35" dirty="0">
                <a:latin typeface="Sitka Small" pitchFamily="2" charset="0"/>
                <a:cs typeface="Times New Roman"/>
              </a:rPr>
              <a:t> </a:t>
            </a:r>
            <a:r>
              <a:rPr sz="2400" dirty="0">
                <a:latin typeface="Sitka Small" pitchFamily="2" charset="0"/>
                <a:cs typeface="Times New Roman"/>
              </a:rPr>
              <a:t>describes</a:t>
            </a:r>
            <a:r>
              <a:rPr sz="2400" spc="-20" dirty="0">
                <a:latin typeface="Sitka Small" pitchFamily="2" charset="0"/>
                <a:cs typeface="Times New Roman"/>
              </a:rPr>
              <a:t> </a:t>
            </a:r>
            <a:r>
              <a:rPr sz="2400" dirty="0">
                <a:latin typeface="Sitka Small" pitchFamily="2" charset="0"/>
                <a:cs typeface="Times New Roman"/>
              </a:rPr>
              <a:t>the</a:t>
            </a:r>
            <a:r>
              <a:rPr sz="2400" spc="-5" dirty="0">
                <a:latin typeface="Sitka Small" pitchFamily="2" charset="0"/>
                <a:cs typeface="Times New Roman"/>
              </a:rPr>
              <a:t> </a:t>
            </a:r>
            <a:r>
              <a:rPr sz="2400" dirty="0">
                <a:latin typeface="Sitka Small" pitchFamily="2" charset="0"/>
                <a:cs typeface="Times New Roman"/>
              </a:rPr>
              <a:t>value</a:t>
            </a:r>
            <a:r>
              <a:rPr sz="2400" spc="-10" dirty="0">
                <a:latin typeface="Sitka Small" pitchFamily="2" charset="0"/>
                <a:cs typeface="Times New Roman"/>
              </a:rPr>
              <a:t> </a:t>
            </a:r>
            <a:r>
              <a:rPr sz="2400" dirty="0">
                <a:latin typeface="Sitka Small" pitchFamily="2" charset="0"/>
                <a:cs typeface="Times New Roman"/>
              </a:rPr>
              <a:t>counts</a:t>
            </a:r>
            <a:r>
              <a:rPr sz="2400" spc="-15" dirty="0">
                <a:latin typeface="Sitka Small" pitchFamily="2" charset="0"/>
                <a:cs typeface="Times New Roman"/>
              </a:rPr>
              <a:t> </a:t>
            </a:r>
            <a:r>
              <a:rPr sz="2400" dirty="0">
                <a:latin typeface="Sitka Small" pitchFamily="2" charset="0"/>
                <a:cs typeface="Times New Roman"/>
              </a:rPr>
              <a:t>of</a:t>
            </a:r>
            <a:r>
              <a:rPr sz="2400" spc="-10" dirty="0">
                <a:latin typeface="Sitka Small" pitchFamily="2" charset="0"/>
                <a:cs typeface="Times New Roman"/>
              </a:rPr>
              <a:t> </a:t>
            </a:r>
            <a:r>
              <a:rPr lang="en-IN" sz="2400" dirty="0">
                <a:latin typeface="Sitka Small" pitchFamily="2" charset="0"/>
                <a:cs typeface="Times New Roman"/>
              </a:rPr>
              <a:t>the target variable “ CLASS “ </a:t>
            </a:r>
            <a:r>
              <a:rPr sz="2400" dirty="0">
                <a:latin typeface="Sitka Small" pitchFamily="2" charset="0"/>
                <a:cs typeface="Times New Roman"/>
              </a:rPr>
              <a:t>and it </a:t>
            </a:r>
            <a:r>
              <a:rPr sz="2400" spc="-5" dirty="0">
                <a:latin typeface="Sitka Small" pitchFamily="2" charset="0"/>
                <a:cs typeface="Times New Roman"/>
              </a:rPr>
              <a:t>shows most </a:t>
            </a:r>
            <a:r>
              <a:rPr sz="2400" dirty="0">
                <a:latin typeface="Sitka Small" pitchFamily="2" charset="0"/>
                <a:cs typeface="Times New Roman"/>
              </a:rPr>
              <a:t>of the </a:t>
            </a:r>
            <a:r>
              <a:rPr lang="en-IN" sz="2400" dirty="0">
                <a:latin typeface="Sitka Small" pitchFamily="2" charset="0"/>
                <a:cs typeface="Times New Roman"/>
              </a:rPr>
              <a:t>Companies are Non-</a:t>
            </a:r>
            <a:r>
              <a:rPr sz="2400" dirty="0">
                <a:latin typeface="Sitka Small" pitchFamily="2" charset="0"/>
                <a:cs typeface="Times New Roman"/>
              </a:rPr>
              <a:t>bankrupt</a:t>
            </a:r>
            <a:r>
              <a:rPr lang="en-IN" sz="2400" dirty="0">
                <a:latin typeface="Sitka Small" pitchFamily="2" charset="0"/>
                <a:cs typeface="Times New Roman"/>
              </a:rPr>
              <a:t>.</a:t>
            </a:r>
            <a:endParaRPr sz="2400" dirty="0">
              <a:latin typeface="Sitka Small" pitchFamily="2" charset="0"/>
              <a:cs typeface="Corbe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E5401-FD0B-BB11-4B01-B5F04A9E03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36143"/>
            <a:ext cx="5181601" cy="2692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B58DC-0603-06EB-AF85-95D5DCC5AB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133195"/>
            <a:ext cx="4800600" cy="37248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6635" y="0"/>
            <a:ext cx="12191999" cy="68579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876" y="1440180"/>
            <a:ext cx="4374007" cy="5418328"/>
            <a:chOff x="150876" y="1440180"/>
            <a:chExt cx="4374007" cy="5418328"/>
          </a:xfrm>
        </p:grpSpPr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1440180"/>
              <a:ext cx="3300984" cy="28178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20495" y="1440180"/>
              <a:ext cx="3301365" cy="2818130"/>
            </a:xfrm>
            <a:custGeom>
              <a:avLst/>
              <a:gdLst/>
              <a:ahLst/>
              <a:cxnLst/>
              <a:rect l="l" t="t" r="r" b="b"/>
              <a:pathLst>
                <a:path w="3301365" h="2818129">
                  <a:moveTo>
                    <a:pt x="0" y="2817876"/>
                  </a:moveTo>
                  <a:lnTo>
                    <a:pt x="3300984" y="2817876"/>
                  </a:lnTo>
                  <a:lnTo>
                    <a:pt x="3300984" y="0"/>
                  </a:lnTo>
                  <a:lnTo>
                    <a:pt x="0" y="0"/>
                  </a:lnTo>
                  <a:lnTo>
                    <a:pt x="0" y="2817876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7948" y="4063238"/>
              <a:ext cx="3416935" cy="1196340"/>
            </a:xfrm>
            <a:custGeom>
              <a:avLst/>
              <a:gdLst/>
              <a:ahLst/>
              <a:cxnLst/>
              <a:rect l="l" t="t" r="r" b="b"/>
              <a:pathLst>
                <a:path w="3416935" h="1196339">
                  <a:moveTo>
                    <a:pt x="2400300" y="0"/>
                  </a:moveTo>
                  <a:lnTo>
                    <a:pt x="1993138" y="115569"/>
                  </a:lnTo>
                  <a:lnTo>
                    <a:pt x="0" y="115569"/>
                  </a:lnTo>
                  <a:lnTo>
                    <a:pt x="0" y="1196086"/>
                  </a:lnTo>
                  <a:lnTo>
                    <a:pt x="3416807" y="1196086"/>
                  </a:lnTo>
                  <a:lnTo>
                    <a:pt x="3416807" y="115569"/>
                  </a:lnTo>
                  <a:lnTo>
                    <a:pt x="2847340" y="115569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7948" y="4063238"/>
              <a:ext cx="3416935" cy="1196340"/>
            </a:xfrm>
            <a:custGeom>
              <a:avLst/>
              <a:gdLst/>
              <a:ahLst/>
              <a:cxnLst/>
              <a:rect l="l" t="t" r="r" b="b"/>
              <a:pathLst>
                <a:path w="3416935" h="1196339">
                  <a:moveTo>
                    <a:pt x="0" y="115569"/>
                  </a:moveTo>
                  <a:lnTo>
                    <a:pt x="1993138" y="115569"/>
                  </a:lnTo>
                  <a:lnTo>
                    <a:pt x="2400300" y="0"/>
                  </a:lnTo>
                  <a:lnTo>
                    <a:pt x="2847340" y="115569"/>
                  </a:lnTo>
                  <a:lnTo>
                    <a:pt x="3416807" y="115569"/>
                  </a:lnTo>
                  <a:lnTo>
                    <a:pt x="3416807" y="295656"/>
                  </a:lnTo>
                  <a:lnTo>
                    <a:pt x="3416807" y="565785"/>
                  </a:lnTo>
                  <a:lnTo>
                    <a:pt x="3416807" y="1196086"/>
                  </a:lnTo>
                  <a:lnTo>
                    <a:pt x="2847340" y="1196086"/>
                  </a:lnTo>
                  <a:lnTo>
                    <a:pt x="1993138" y="1196086"/>
                  </a:lnTo>
                  <a:lnTo>
                    <a:pt x="0" y="1196086"/>
                  </a:lnTo>
                  <a:lnTo>
                    <a:pt x="0" y="565785"/>
                  </a:lnTo>
                  <a:lnTo>
                    <a:pt x="0" y="295656"/>
                  </a:lnTo>
                  <a:lnTo>
                    <a:pt x="0" y="115569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932668" y="708787"/>
            <a:ext cx="32384" cy="56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" dirty="0">
                <a:latin typeface="Corbel"/>
                <a:cs typeface="Corbel"/>
              </a:rPr>
              <a:t>.</a:t>
            </a:r>
            <a:endParaRPr sz="2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5903" y="4173727"/>
            <a:ext cx="327850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plot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shows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management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risk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9243" y="4314545"/>
            <a:ext cx="3211830" cy="9080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bankruptcy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12700" marR="5080" algn="ctr">
              <a:lnSpc>
                <a:spcPct val="86800"/>
              </a:lnSpc>
              <a:spcBef>
                <a:spcPts val="555"/>
              </a:spcBef>
            </a:pP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illustrates </a:t>
            </a:r>
            <a:r>
              <a:rPr sz="1400" dirty="0">
                <a:latin typeface="Times New Roman"/>
                <a:cs typeface="Times New Roman"/>
              </a:rPr>
              <a:t>risk of bankruptcy is </a:t>
            </a:r>
            <a:r>
              <a:rPr sz="1400" spc="-5" dirty="0">
                <a:latin typeface="Times New Roman"/>
                <a:cs typeface="Times New Roman"/>
              </a:rPr>
              <a:t>more when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given </a:t>
            </a:r>
            <a:r>
              <a:rPr sz="1400" spc="-5" dirty="0">
                <a:latin typeface="Times New Roman"/>
                <a:cs typeface="Times New Roman"/>
              </a:rPr>
              <a:t>information </a:t>
            </a:r>
            <a:r>
              <a:rPr sz="1400" dirty="0">
                <a:latin typeface="Times New Roman"/>
                <a:cs typeface="Times New Roman"/>
              </a:rPr>
              <a:t>is classed as 1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comparing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division.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58550" y="1485582"/>
            <a:ext cx="3754754" cy="3747135"/>
            <a:chOff x="4658550" y="1485582"/>
            <a:chExt cx="3754754" cy="374713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6488" y="1493519"/>
              <a:ext cx="3479291" cy="278434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66488" y="1493519"/>
              <a:ext cx="3479800" cy="2784475"/>
            </a:xfrm>
            <a:custGeom>
              <a:avLst/>
              <a:gdLst/>
              <a:ahLst/>
              <a:cxnLst/>
              <a:rect l="l" t="t" r="r" b="b"/>
              <a:pathLst>
                <a:path w="3479800" h="2784475">
                  <a:moveTo>
                    <a:pt x="0" y="2784347"/>
                  </a:moveTo>
                  <a:lnTo>
                    <a:pt x="3479291" y="2784347"/>
                  </a:lnTo>
                  <a:lnTo>
                    <a:pt x="3479291" y="0"/>
                  </a:lnTo>
                  <a:lnTo>
                    <a:pt x="0" y="0"/>
                  </a:lnTo>
                  <a:lnTo>
                    <a:pt x="0" y="2784347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08092" y="4146296"/>
              <a:ext cx="3096895" cy="1078230"/>
            </a:xfrm>
            <a:custGeom>
              <a:avLst/>
              <a:gdLst/>
              <a:ahLst/>
              <a:cxnLst/>
              <a:rect l="l" t="t" r="r" b="b"/>
              <a:pathLst>
                <a:path w="3096895" h="1078229">
                  <a:moveTo>
                    <a:pt x="2175510" y="0"/>
                  </a:moveTo>
                  <a:lnTo>
                    <a:pt x="1806448" y="104139"/>
                  </a:lnTo>
                  <a:lnTo>
                    <a:pt x="0" y="104139"/>
                  </a:lnTo>
                  <a:lnTo>
                    <a:pt x="0" y="1077976"/>
                  </a:lnTo>
                  <a:lnTo>
                    <a:pt x="3096767" y="1077976"/>
                  </a:lnTo>
                  <a:lnTo>
                    <a:pt x="3096767" y="104139"/>
                  </a:lnTo>
                  <a:lnTo>
                    <a:pt x="2580640" y="104139"/>
                  </a:lnTo>
                  <a:lnTo>
                    <a:pt x="2175510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08092" y="4146296"/>
              <a:ext cx="3096895" cy="1078230"/>
            </a:xfrm>
            <a:custGeom>
              <a:avLst/>
              <a:gdLst/>
              <a:ahLst/>
              <a:cxnLst/>
              <a:rect l="l" t="t" r="r" b="b"/>
              <a:pathLst>
                <a:path w="3096895" h="1078229">
                  <a:moveTo>
                    <a:pt x="0" y="104139"/>
                  </a:moveTo>
                  <a:lnTo>
                    <a:pt x="1806448" y="104139"/>
                  </a:lnTo>
                  <a:lnTo>
                    <a:pt x="2175510" y="0"/>
                  </a:lnTo>
                  <a:lnTo>
                    <a:pt x="2580640" y="104139"/>
                  </a:lnTo>
                  <a:lnTo>
                    <a:pt x="3096767" y="104139"/>
                  </a:lnTo>
                  <a:lnTo>
                    <a:pt x="3096767" y="266445"/>
                  </a:lnTo>
                  <a:lnTo>
                    <a:pt x="3096767" y="509904"/>
                  </a:lnTo>
                  <a:lnTo>
                    <a:pt x="3096767" y="1077976"/>
                  </a:lnTo>
                  <a:lnTo>
                    <a:pt x="2580640" y="1077976"/>
                  </a:lnTo>
                  <a:lnTo>
                    <a:pt x="1806448" y="1077976"/>
                  </a:lnTo>
                  <a:lnTo>
                    <a:pt x="0" y="1077976"/>
                  </a:lnTo>
                  <a:lnTo>
                    <a:pt x="0" y="509904"/>
                  </a:lnTo>
                  <a:lnTo>
                    <a:pt x="0" y="266445"/>
                  </a:lnTo>
                  <a:lnTo>
                    <a:pt x="0" y="104139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56301" y="4349241"/>
            <a:ext cx="2803525" cy="7372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algn="ctr">
              <a:lnSpc>
                <a:spcPct val="86500"/>
              </a:lnSpc>
              <a:spcBef>
                <a:spcPts val="305"/>
              </a:spcBef>
            </a:pP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plot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shows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under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financial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flexibility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bank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doesn’t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any</a:t>
            </a:r>
            <a:r>
              <a:rPr sz="1300" spc="3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bankruptcy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it </a:t>
            </a:r>
            <a:r>
              <a:rPr sz="1300" spc="-10" dirty="0">
                <a:latin typeface="Times New Roman"/>
                <a:cs typeface="Times New Roman"/>
              </a:rPr>
              <a:t>illustrates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risk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 bankruptcy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 </a:t>
            </a:r>
            <a:r>
              <a:rPr sz="1300" spc="-10" dirty="0">
                <a:latin typeface="Times New Roman"/>
                <a:cs typeface="Times New Roman"/>
              </a:rPr>
              <a:t>less </a:t>
            </a:r>
            <a:r>
              <a:rPr sz="1300" spc="-5" dirty="0">
                <a:latin typeface="Times New Roman"/>
                <a:cs typeface="Times New Roman"/>
              </a:rPr>
              <a:t> according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given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information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486838" y="1485582"/>
            <a:ext cx="3495675" cy="3783329"/>
            <a:chOff x="8486838" y="1485582"/>
            <a:chExt cx="3495675" cy="3783329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94776" y="1493519"/>
              <a:ext cx="3479291" cy="27843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494776" y="1493519"/>
              <a:ext cx="3479800" cy="2784475"/>
            </a:xfrm>
            <a:custGeom>
              <a:avLst/>
              <a:gdLst/>
              <a:ahLst/>
              <a:cxnLst/>
              <a:rect l="l" t="t" r="r" b="b"/>
              <a:pathLst>
                <a:path w="3479800" h="2784475">
                  <a:moveTo>
                    <a:pt x="0" y="2784347"/>
                  </a:moveTo>
                  <a:lnTo>
                    <a:pt x="3479291" y="2784347"/>
                  </a:lnTo>
                  <a:lnTo>
                    <a:pt x="3479291" y="0"/>
                  </a:lnTo>
                  <a:lnTo>
                    <a:pt x="0" y="0"/>
                  </a:lnTo>
                  <a:lnTo>
                    <a:pt x="0" y="2784347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62060" y="4182871"/>
              <a:ext cx="3096895" cy="1078230"/>
            </a:xfrm>
            <a:custGeom>
              <a:avLst/>
              <a:gdLst/>
              <a:ahLst/>
              <a:cxnLst/>
              <a:rect l="l" t="t" r="r" b="b"/>
              <a:pathLst>
                <a:path w="3096895" h="1078229">
                  <a:moveTo>
                    <a:pt x="2175510" y="0"/>
                  </a:moveTo>
                  <a:lnTo>
                    <a:pt x="1806448" y="104139"/>
                  </a:lnTo>
                  <a:lnTo>
                    <a:pt x="0" y="104139"/>
                  </a:lnTo>
                  <a:lnTo>
                    <a:pt x="0" y="1077975"/>
                  </a:lnTo>
                  <a:lnTo>
                    <a:pt x="3096768" y="1077975"/>
                  </a:lnTo>
                  <a:lnTo>
                    <a:pt x="3096768" y="104139"/>
                  </a:lnTo>
                  <a:lnTo>
                    <a:pt x="2580640" y="104139"/>
                  </a:lnTo>
                  <a:lnTo>
                    <a:pt x="2175510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62060" y="4182871"/>
              <a:ext cx="3096895" cy="1078230"/>
            </a:xfrm>
            <a:custGeom>
              <a:avLst/>
              <a:gdLst/>
              <a:ahLst/>
              <a:cxnLst/>
              <a:rect l="l" t="t" r="r" b="b"/>
              <a:pathLst>
                <a:path w="3096895" h="1078229">
                  <a:moveTo>
                    <a:pt x="0" y="104139"/>
                  </a:moveTo>
                  <a:lnTo>
                    <a:pt x="1806448" y="104139"/>
                  </a:lnTo>
                  <a:lnTo>
                    <a:pt x="2175510" y="0"/>
                  </a:lnTo>
                  <a:lnTo>
                    <a:pt x="2580640" y="104139"/>
                  </a:lnTo>
                  <a:lnTo>
                    <a:pt x="3096768" y="104139"/>
                  </a:lnTo>
                  <a:lnTo>
                    <a:pt x="3096768" y="266445"/>
                  </a:lnTo>
                  <a:lnTo>
                    <a:pt x="3096768" y="509904"/>
                  </a:lnTo>
                  <a:lnTo>
                    <a:pt x="3096768" y="1077975"/>
                  </a:lnTo>
                  <a:lnTo>
                    <a:pt x="2580640" y="1077975"/>
                  </a:lnTo>
                  <a:lnTo>
                    <a:pt x="1806448" y="1077975"/>
                  </a:lnTo>
                  <a:lnTo>
                    <a:pt x="0" y="1077975"/>
                  </a:lnTo>
                  <a:lnTo>
                    <a:pt x="0" y="509904"/>
                  </a:lnTo>
                  <a:lnTo>
                    <a:pt x="0" y="266445"/>
                  </a:lnTo>
                  <a:lnTo>
                    <a:pt x="0" y="104139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010904" y="4386453"/>
            <a:ext cx="2799080" cy="7372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ts val="1350"/>
              </a:lnSpc>
              <a:spcBef>
                <a:spcPts val="315"/>
              </a:spcBef>
            </a:pPr>
            <a:r>
              <a:rPr sz="1300" spc="-5" dirty="0">
                <a:latin typeface="Times New Roman"/>
                <a:cs typeface="Times New Roman"/>
              </a:rPr>
              <a:t>The plot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shows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under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competitiveness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bank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doesn’t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go any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bankruptcy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ts val="1230"/>
              </a:lnSpc>
            </a:pPr>
            <a:r>
              <a:rPr sz="1300" spc="-5" dirty="0">
                <a:latin typeface="Times New Roman"/>
                <a:cs typeface="Times New Roman"/>
              </a:rPr>
              <a:t>it </a:t>
            </a:r>
            <a:r>
              <a:rPr sz="1300" spc="-10" dirty="0">
                <a:latin typeface="Times New Roman"/>
                <a:cs typeface="Times New Roman"/>
              </a:rPr>
              <a:t>illustrates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risk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bankruptcy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less</a:t>
            </a:r>
            <a:endParaRPr sz="1300">
              <a:latin typeface="Times New Roman"/>
              <a:cs typeface="Times New Roman"/>
            </a:endParaRPr>
          </a:p>
          <a:p>
            <a:pPr marL="1270" algn="ctr">
              <a:lnSpc>
                <a:spcPts val="1460"/>
              </a:lnSpc>
            </a:pPr>
            <a:r>
              <a:rPr sz="1300" spc="-5" dirty="0">
                <a:latin typeface="Times New Roman"/>
                <a:cs typeface="Times New Roman"/>
              </a:rPr>
              <a:t>according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given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information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0876" y="685800"/>
            <a:ext cx="6155943" cy="6172708"/>
            <a:chOff x="150876" y="685800"/>
            <a:chExt cx="6155943" cy="6172708"/>
          </a:xfrm>
        </p:grpSpPr>
        <p:sp>
          <p:nvSpPr>
            <p:cNvPr id="6" name="object 6"/>
            <p:cNvSpPr/>
            <p:nvPr/>
          </p:nvSpPr>
          <p:spPr>
            <a:xfrm>
              <a:off x="150876" y="5239511"/>
              <a:ext cx="1228725" cy="1618615"/>
            </a:xfrm>
            <a:custGeom>
              <a:avLst/>
              <a:gdLst/>
              <a:ahLst/>
              <a:cxnLst/>
              <a:rect l="l" t="t" r="r" b="b"/>
              <a:pathLst>
                <a:path w="1228725" h="1618615">
                  <a:moveTo>
                    <a:pt x="0" y="0"/>
                  </a:moveTo>
                  <a:lnTo>
                    <a:pt x="1174369" y="1618487"/>
                  </a:lnTo>
                  <a:lnTo>
                    <a:pt x="1228344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328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720" y="1566672"/>
                  </a:lnTo>
                  <a:lnTo>
                    <a:pt x="149504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7339" y="685800"/>
              <a:ext cx="4728972" cy="37825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77339" y="685800"/>
              <a:ext cx="4729480" cy="3782695"/>
            </a:xfrm>
            <a:custGeom>
              <a:avLst/>
              <a:gdLst/>
              <a:ahLst/>
              <a:cxnLst/>
              <a:rect l="l" t="t" r="r" b="b"/>
              <a:pathLst>
                <a:path w="4729480" h="3782695">
                  <a:moveTo>
                    <a:pt x="0" y="3782568"/>
                  </a:moveTo>
                  <a:lnTo>
                    <a:pt x="4728972" y="3782568"/>
                  </a:lnTo>
                  <a:lnTo>
                    <a:pt x="4728972" y="0"/>
                  </a:lnTo>
                  <a:lnTo>
                    <a:pt x="0" y="0"/>
                  </a:lnTo>
                  <a:lnTo>
                    <a:pt x="0" y="378256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88236" y="4277867"/>
              <a:ext cx="4208145" cy="1466215"/>
            </a:xfrm>
            <a:custGeom>
              <a:avLst/>
              <a:gdLst/>
              <a:ahLst/>
              <a:cxnLst/>
              <a:rect l="l" t="t" r="r" b="b"/>
              <a:pathLst>
                <a:path w="4208145" h="1466214">
                  <a:moveTo>
                    <a:pt x="2955925" y="0"/>
                  </a:moveTo>
                  <a:lnTo>
                    <a:pt x="2454529" y="141731"/>
                  </a:lnTo>
                  <a:lnTo>
                    <a:pt x="0" y="141731"/>
                  </a:lnTo>
                  <a:lnTo>
                    <a:pt x="0" y="1466087"/>
                  </a:lnTo>
                  <a:lnTo>
                    <a:pt x="4207764" y="1466087"/>
                  </a:lnTo>
                  <a:lnTo>
                    <a:pt x="4207764" y="141731"/>
                  </a:lnTo>
                  <a:lnTo>
                    <a:pt x="3506469" y="141731"/>
                  </a:lnTo>
                  <a:lnTo>
                    <a:pt x="2955925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88236" y="4277867"/>
              <a:ext cx="4208145" cy="1466215"/>
            </a:xfrm>
            <a:custGeom>
              <a:avLst/>
              <a:gdLst/>
              <a:ahLst/>
              <a:cxnLst/>
              <a:rect l="l" t="t" r="r" b="b"/>
              <a:pathLst>
                <a:path w="4208145" h="1466214">
                  <a:moveTo>
                    <a:pt x="0" y="141731"/>
                  </a:moveTo>
                  <a:lnTo>
                    <a:pt x="2454529" y="141731"/>
                  </a:lnTo>
                  <a:lnTo>
                    <a:pt x="2955925" y="0"/>
                  </a:lnTo>
                  <a:lnTo>
                    <a:pt x="3506469" y="141731"/>
                  </a:lnTo>
                  <a:lnTo>
                    <a:pt x="4207764" y="141731"/>
                  </a:lnTo>
                  <a:lnTo>
                    <a:pt x="4207764" y="362457"/>
                  </a:lnTo>
                  <a:lnTo>
                    <a:pt x="4207764" y="693546"/>
                  </a:lnTo>
                  <a:lnTo>
                    <a:pt x="4207764" y="1466087"/>
                  </a:lnTo>
                  <a:lnTo>
                    <a:pt x="3506469" y="1466087"/>
                  </a:lnTo>
                  <a:lnTo>
                    <a:pt x="2454529" y="1466087"/>
                  </a:lnTo>
                  <a:lnTo>
                    <a:pt x="0" y="1466087"/>
                  </a:lnTo>
                  <a:lnTo>
                    <a:pt x="0" y="693546"/>
                  </a:lnTo>
                  <a:lnTo>
                    <a:pt x="0" y="362457"/>
                  </a:lnTo>
                  <a:lnTo>
                    <a:pt x="0" y="141731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74850" y="4756150"/>
            <a:ext cx="4032885" cy="6083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-3810" algn="ctr">
              <a:lnSpc>
                <a:spcPct val="86400"/>
              </a:lnSpc>
              <a:spcBef>
                <a:spcPts val="330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plot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shows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credibility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doesn’t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bankruptcy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illustrates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risk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bankruptcy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less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according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given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67766" y="677862"/>
            <a:ext cx="4743450" cy="5121275"/>
            <a:chOff x="6767766" y="677862"/>
            <a:chExt cx="4743450" cy="512127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5704" y="685800"/>
              <a:ext cx="4727448" cy="37825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75704" y="685800"/>
              <a:ext cx="4727575" cy="3782695"/>
            </a:xfrm>
            <a:custGeom>
              <a:avLst/>
              <a:gdLst/>
              <a:ahLst/>
              <a:cxnLst/>
              <a:rect l="l" t="t" r="r" b="b"/>
              <a:pathLst>
                <a:path w="4727575" h="3782695">
                  <a:moveTo>
                    <a:pt x="0" y="3782568"/>
                  </a:moveTo>
                  <a:lnTo>
                    <a:pt x="4727448" y="3782568"/>
                  </a:lnTo>
                  <a:lnTo>
                    <a:pt x="4727448" y="0"/>
                  </a:lnTo>
                  <a:lnTo>
                    <a:pt x="0" y="0"/>
                  </a:lnTo>
                  <a:lnTo>
                    <a:pt x="0" y="378256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95388" y="4325111"/>
              <a:ext cx="4208145" cy="1466215"/>
            </a:xfrm>
            <a:custGeom>
              <a:avLst/>
              <a:gdLst/>
              <a:ahLst/>
              <a:cxnLst/>
              <a:rect l="l" t="t" r="r" b="b"/>
              <a:pathLst>
                <a:path w="4208145" h="1466214">
                  <a:moveTo>
                    <a:pt x="2955925" y="0"/>
                  </a:moveTo>
                  <a:lnTo>
                    <a:pt x="2454529" y="141731"/>
                  </a:lnTo>
                  <a:lnTo>
                    <a:pt x="0" y="141731"/>
                  </a:lnTo>
                  <a:lnTo>
                    <a:pt x="0" y="1466088"/>
                  </a:lnTo>
                  <a:lnTo>
                    <a:pt x="4207763" y="1466088"/>
                  </a:lnTo>
                  <a:lnTo>
                    <a:pt x="4207763" y="141731"/>
                  </a:lnTo>
                  <a:lnTo>
                    <a:pt x="3506469" y="141731"/>
                  </a:lnTo>
                  <a:lnTo>
                    <a:pt x="2955925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95388" y="4325111"/>
              <a:ext cx="4208145" cy="1466215"/>
            </a:xfrm>
            <a:custGeom>
              <a:avLst/>
              <a:gdLst/>
              <a:ahLst/>
              <a:cxnLst/>
              <a:rect l="l" t="t" r="r" b="b"/>
              <a:pathLst>
                <a:path w="4208145" h="1466214">
                  <a:moveTo>
                    <a:pt x="0" y="141731"/>
                  </a:moveTo>
                  <a:lnTo>
                    <a:pt x="2454529" y="141731"/>
                  </a:lnTo>
                  <a:lnTo>
                    <a:pt x="2955925" y="0"/>
                  </a:lnTo>
                  <a:lnTo>
                    <a:pt x="3506469" y="141731"/>
                  </a:lnTo>
                  <a:lnTo>
                    <a:pt x="4207763" y="141731"/>
                  </a:lnTo>
                  <a:lnTo>
                    <a:pt x="4207763" y="362457"/>
                  </a:lnTo>
                  <a:lnTo>
                    <a:pt x="4207763" y="693546"/>
                  </a:lnTo>
                  <a:lnTo>
                    <a:pt x="4207763" y="1466088"/>
                  </a:lnTo>
                  <a:lnTo>
                    <a:pt x="3506469" y="1466088"/>
                  </a:lnTo>
                  <a:lnTo>
                    <a:pt x="2454529" y="1466088"/>
                  </a:lnTo>
                  <a:lnTo>
                    <a:pt x="0" y="1466088"/>
                  </a:lnTo>
                  <a:lnTo>
                    <a:pt x="0" y="693546"/>
                  </a:lnTo>
                  <a:lnTo>
                    <a:pt x="0" y="362457"/>
                  </a:lnTo>
                  <a:lnTo>
                    <a:pt x="0" y="141731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74763" y="4803775"/>
            <a:ext cx="4049395" cy="60896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153670">
              <a:lnSpc>
                <a:spcPts val="1440"/>
              </a:lnSpc>
              <a:spcBef>
                <a:spcPts val="350"/>
              </a:spcBef>
            </a:pP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5" dirty="0">
                <a:latin typeface="Times New Roman"/>
                <a:cs typeface="Times New Roman"/>
              </a:rPr>
              <a:t>plot </a:t>
            </a:r>
            <a:r>
              <a:rPr sz="1400" spc="-5" dirty="0">
                <a:latin typeface="Times New Roman"/>
                <a:cs typeface="Times New Roman"/>
              </a:rPr>
              <a:t>shows </a:t>
            </a:r>
            <a:r>
              <a:rPr sz="1400" dirty="0">
                <a:latin typeface="Times New Roman"/>
                <a:cs typeface="Times New Roman"/>
              </a:rPr>
              <a:t>under </a:t>
            </a:r>
            <a:r>
              <a:rPr sz="1400" spc="-5" dirty="0">
                <a:latin typeface="Times New Roman"/>
                <a:cs typeface="Times New Roman"/>
              </a:rPr>
              <a:t>operational </a:t>
            </a:r>
            <a:r>
              <a:rPr sz="1400" dirty="0">
                <a:latin typeface="Times New Roman"/>
                <a:cs typeface="Times New Roman"/>
              </a:rPr>
              <a:t>risk the bank does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bankruptcy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illustrates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risk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bankruptcy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</a:t>
            </a:r>
            <a:endParaRPr sz="1400">
              <a:latin typeface="Times New Roman"/>
              <a:cs typeface="Times New Roman"/>
            </a:endParaRPr>
          </a:p>
          <a:p>
            <a:pPr marL="788035">
              <a:lnSpc>
                <a:spcPts val="1460"/>
              </a:lnSpc>
            </a:pPr>
            <a:r>
              <a:rPr sz="1400" dirty="0">
                <a:latin typeface="Times New Roman"/>
                <a:cs typeface="Times New Roman"/>
              </a:rPr>
              <a:t>according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given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283378" y="2118042"/>
            <a:ext cx="224790" cy="2240915"/>
            <a:chOff x="11283378" y="2118042"/>
            <a:chExt cx="224790" cy="2240915"/>
          </a:xfrm>
        </p:grpSpPr>
        <p:sp>
          <p:nvSpPr>
            <p:cNvPr id="22" name="object 22"/>
            <p:cNvSpPr/>
            <p:nvPr/>
          </p:nvSpPr>
          <p:spPr>
            <a:xfrm>
              <a:off x="11291316" y="2125979"/>
              <a:ext cx="35560" cy="50800"/>
            </a:xfrm>
            <a:custGeom>
              <a:avLst/>
              <a:gdLst/>
              <a:ahLst/>
              <a:cxnLst/>
              <a:rect l="l" t="t" r="r" b="b"/>
              <a:pathLst>
                <a:path w="35559" h="50800">
                  <a:moveTo>
                    <a:pt x="35051" y="0"/>
                  </a:moveTo>
                  <a:lnTo>
                    <a:pt x="0" y="0"/>
                  </a:lnTo>
                  <a:lnTo>
                    <a:pt x="0" y="50291"/>
                  </a:lnTo>
                  <a:lnTo>
                    <a:pt x="35051" y="50291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BDD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91316" y="2125979"/>
              <a:ext cx="35560" cy="50800"/>
            </a:xfrm>
            <a:custGeom>
              <a:avLst/>
              <a:gdLst/>
              <a:ahLst/>
              <a:cxnLst/>
              <a:rect l="l" t="t" r="r" b="b"/>
              <a:pathLst>
                <a:path w="35559" h="50800">
                  <a:moveTo>
                    <a:pt x="0" y="50291"/>
                  </a:moveTo>
                  <a:lnTo>
                    <a:pt x="35051" y="50291"/>
                  </a:lnTo>
                  <a:lnTo>
                    <a:pt x="35051" y="0"/>
                  </a:lnTo>
                  <a:lnTo>
                    <a:pt x="0" y="0"/>
                  </a:lnTo>
                  <a:lnTo>
                    <a:pt x="0" y="50291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48288" y="4295394"/>
              <a:ext cx="52069" cy="55880"/>
            </a:xfrm>
            <a:custGeom>
              <a:avLst/>
              <a:gdLst/>
              <a:ahLst/>
              <a:cxnLst/>
              <a:rect l="l" t="t" r="r" b="b"/>
              <a:pathLst>
                <a:path w="52070" h="55879">
                  <a:moveTo>
                    <a:pt x="36448" y="0"/>
                  </a:moveTo>
                  <a:lnTo>
                    <a:pt x="30225" y="5333"/>
                  </a:lnTo>
                  <a:lnTo>
                    <a:pt x="0" y="5333"/>
                  </a:lnTo>
                  <a:lnTo>
                    <a:pt x="0" y="55625"/>
                  </a:lnTo>
                  <a:lnTo>
                    <a:pt x="51815" y="55625"/>
                  </a:lnTo>
                  <a:lnTo>
                    <a:pt x="51815" y="5333"/>
                  </a:lnTo>
                  <a:lnTo>
                    <a:pt x="43179" y="5333"/>
                  </a:lnTo>
                  <a:lnTo>
                    <a:pt x="36448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48288" y="4295394"/>
              <a:ext cx="52069" cy="55880"/>
            </a:xfrm>
            <a:custGeom>
              <a:avLst/>
              <a:gdLst/>
              <a:ahLst/>
              <a:cxnLst/>
              <a:rect l="l" t="t" r="r" b="b"/>
              <a:pathLst>
                <a:path w="52070" h="55879">
                  <a:moveTo>
                    <a:pt x="0" y="5333"/>
                  </a:moveTo>
                  <a:lnTo>
                    <a:pt x="30225" y="5333"/>
                  </a:lnTo>
                  <a:lnTo>
                    <a:pt x="36448" y="0"/>
                  </a:lnTo>
                  <a:lnTo>
                    <a:pt x="43179" y="5333"/>
                  </a:lnTo>
                  <a:lnTo>
                    <a:pt x="51815" y="5333"/>
                  </a:lnTo>
                  <a:lnTo>
                    <a:pt x="51815" y="13715"/>
                  </a:lnTo>
                  <a:lnTo>
                    <a:pt x="51815" y="26288"/>
                  </a:lnTo>
                  <a:lnTo>
                    <a:pt x="51815" y="55625"/>
                  </a:lnTo>
                  <a:lnTo>
                    <a:pt x="43179" y="55625"/>
                  </a:lnTo>
                  <a:lnTo>
                    <a:pt x="30225" y="55625"/>
                  </a:lnTo>
                  <a:lnTo>
                    <a:pt x="0" y="55625"/>
                  </a:lnTo>
                  <a:lnTo>
                    <a:pt x="0" y="26288"/>
                  </a:lnTo>
                  <a:lnTo>
                    <a:pt x="0" y="13715"/>
                  </a:lnTo>
                  <a:lnTo>
                    <a:pt x="0" y="5333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247</TotalTime>
  <Words>615</Words>
  <Application>Microsoft Office PowerPoint</Application>
  <PresentationFormat>Widescreen</PresentationFormat>
  <Paragraphs>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MS UI Gothic</vt:lpstr>
      <vt:lpstr>Aptos Narrow</vt:lpstr>
      <vt:lpstr>Arial</vt:lpstr>
      <vt:lpstr>Arial Black</vt:lpstr>
      <vt:lpstr>Arial MT</vt:lpstr>
      <vt:lpstr>Bahnschrift SemiBold</vt:lpstr>
      <vt:lpstr>Calibri</vt:lpstr>
      <vt:lpstr>Century Gothic</vt:lpstr>
      <vt:lpstr>Corbel</vt:lpstr>
      <vt:lpstr>Sitka Small</vt:lpstr>
      <vt:lpstr>Tahoma</vt:lpstr>
      <vt:lpstr>Times New Roman</vt:lpstr>
      <vt:lpstr>Wingdings</vt:lpstr>
      <vt:lpstr>Wingdings 3</vt:lpstr>
      <vt:lpstr>Slice</vt:lpstr>
      <vt:lpstr>BANKRUPTCY  PREVENTION</vt:lpstr>
      <vt:lpstr>GROUP MEMBERS</vt:lpstr>
      <vt:lpstr>CONTENTS</vt:lpstr>
      <vt:lpstr>ABSTRACT</vt:lpstr>
      <vt:lpstr>INTRODUCTION</vt:lpstr>
      <vt:lpstr>PowerPoint Presentation</vt:lpstr>
      <vt:lpstr>DATA VISUALIZATION</vt:lpstr>
      <vt:lpstr>PowerPoint Presentation</vt:lpstr>
      <vt:lpstr>PowerPoint Presentation</vt:lpstr>
      <vt:lpstr>This Heatmap shows there are 3 independent variables that are highly correlated with the target variable.  Following variables are highly correlated with target class :  1 . Financial_flexibility 2 . Credibility 3 . Competitiveness</vt:lpstr>
      <vt:lpstr>MODEL BUILDING</vt:lpstr>
      <vt:lpstr>PowerPoint Presentation</vt:lpstr>
      <vt:lpstr>PowerPoint Presentation</vt:lpstr>
      <vt:lpstr>MODEL EVALUATION</vt:lpstr>
      <vt:lpstr>PowerPoint Presentation</vt:lpstr>
      <vt:lpstr>MODEL DEPLOYMENT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PREVENTION</dc:title>
  <dc:creator>margam</dc:creator>
  <cp:lastModifiedBy>Abijith suresh</cp:lastModifiedBy>
  <cp:revision>21</cp:revision>
  <dcterms:created xsi:type="dcterms:W3CDTF">2024-02-02T04:44:29Z</dcterms:created>
  <dcterms:modified xsi:type="dcterms:W3CDTF">2024-03-21T06:42:06Z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2024-02-02T00:00:00Z</vt:filetime>
  </property>
  <property fmtid="{D5CDD505-2E9C-101B-9397-08002B2CF9AE}" pid="5" name="NXPowerLiteLastOptimized">
    <vt:lpwstr>3594956</vt:lpwstr>
  </property>
  <property fmtid="{D5CDD505-2E9C-101B-9397-08002B2CF9AE}" pid="6" name="NXPowerLiteSettings">
    <vt:lpwstr>F7000400038000</vt:lpwstr>
  </property>
  <property fmtid="{D5CDD505-2E9C-101B-9397-08002B2CF9AE}" pid="7" name="NXPowerLiteVersion">
    <vt:lpwstr>S10.0.0</vt:lpwstr>
  </property>
</Properties>
</file>