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Raleway"/>
      <p:regular r:id="rId9"/>
      <p:bold r:id="rId10"/>
      <p:italic r:id="rId11"/>
      <p:boldItalic r:id="rId12"/>
    </p:embeddedFont>
    <p:embeddedFont>
      <p:font typeface="La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italic.fntdata"/><Relationship Id="rId10" Type="http://schemas.openxmlformats.org/officeDocument/2006/relationships/font" Target="fonts/Raleway-bold.fntdata"/><Relationship Id="rId13" Type="http://schemas.openxmlformats.org/officeDocument/2006/relationships/font" Target="fonts/Lato-regular.fntdata"/><Relationship Id="rId12"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aleway-regular.fntdata"/><Relationship Id="rId15" Type="http://schemas.openxmlformats.org/officeDocument/2006/relationships/font" Target="fonts/Lato-italic.fntdata"/><Relationship Id="rId14" Type="http://schemas.openxmlformats.org/officeDocument/2006/relationships/font" Target="fonts/Lato-bold.fntdata"/><Relationship Id="rId16"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c2e8b02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c2e8b02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Particle transformers generate huge amounts of data but all we are really interested in is what particles were created.</a:t>
            </a:r>
            <a:endParaRPr/>
          </a:p>
          <a:p>
            <a:pPr indent="0" lvl="0" marL="0" rtl="0" algn="l">
              <a:spcBef>
                <a:spcPts val="0"/>
              </a:spcBef>
              <a:spcAft>
                <a:spcPts val="0"/>
              </a:spcAft>
              <a:buNone/>
            </a:pPr>
            <a:r>
              <a:rPr lang="en"/>
              <a:t>So we use Machine Learning to get just that data. Currently using expensive, power-hungry GPUs and our project is to migrate the ML algorithms to FPGAs that are cheaper and more power-efficient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cc2e8b026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cc2e8b026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There's</a:t>
            </a:r>
            <a:r>
              <a:rPr lang="en"/>
              <a:t> an existing model for this called the Particle Transformer that we are migrating to QKeras in order to reduce the number of model parameter and reduce the precision to save space. Then we are going to port the model onto an FPGA using a library called DeepSOCFlow and to run it.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DeepSoCFlow - Particle Transformer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pic>
        <p:nvPicPr>
          <p:cNvPr id="92" name="Google Shape;92;p14"/>
          <p:cNvPicPr preferRelativeResize="0"/>
          <p:nvPr/>
        </p:nvPicPr>
        <p:blipFill rotWithShape="1">
          <a:blip r:embed="rId3">
            <a:alphaModFix/>
          </a:blip>
          <a:srcRect b="28847" l="34093" r="8305" t="7258"/>
          <a:stretch/>
        </p:blipFill>
        <p:spPr>
          <a:xfrm>
            <a:off x="729450" y="2775237"/>
            <a:ext cx="2824668" cy="1992075"/>
          </a:xfrm>
          <a:prstGeom prst="rect">
            <a:avLst/>
          </a:prstGeom>
          <a:noFill/>
          <a:ln>
            <a:noFill/>
          </a:ln>
        </p:spPr>
      </p:pic>
      <p:pic>
        <p:nvPicPr>
          <p:cNvPr id="93" name="Google Shape;93;p14"/>
          <p:cNvPicPr preferRelativeResize="0"/>
          <p:nvPr/>
        </p:nvPicPr>
        <p:blipFill rotWithShape="1">
          <a:blip r:embed="rId4">
            <a:alphaModFix/>
          </a:blip>
          <a:srcRect b="0" l="15707" r="15912" t="0"/>
          <a:stretch/>
        </p:blipFill>
        <p:spPr>
          <a:xfrm>
            <a:off x="5521625" y="2775250"/>
            <a:ext cx="2724425" cy="1992075"/>
          </a:xfrm>
          <a:prstGeom prst="rect">
            <a:avLst/>
          </a:prstGeom>
          <a:noFill/>
          <a:ln>
            <a:noFill/>
          </a:ln>
        </p:spPr>
      </p:pic>
      <p:pic>
        <p:nvPicPr>
          <p:cNvPr id="94" name="Google Shape;94;p14"/>
          <p:cNvPicPr preferRelativeResize="0"/>
          <p:nvPr/>
        </p:nvPicPr>
        <p:blipFill>
          <a:blip r:embed="rId5">
            <a:alphaModFix/>
          </a:blip>
          <a:stretch>
            <a:fillRect/>
          </a:stretch>
        </p:blipFill>
        <p:spPr>
          <a:xfrm>
            <a:off x="3233700" y="612962"/>
            <a:ext cx="2924451" cy="1946575"/>
          </a:xfrm>
          <a:prstGeom prst="rect">
            <a:avLst/>
          </a:prstGeom>
          <a:noFill/>
          <a:ln>
            <a:noFill/>
          </a:ln>
        </p:spPr>
      </p:pic>
      <p:sp>
        <p:nvSpPr>
          <p:cNvPr id="95" name="Google Shape;95;p14"/>
          <p:cNvSpPr txBox="1"/>
          <p:nvPr/>
        </p:nvSpPr>
        <p:spPr>
          <a:xfrm>
            <a:off x="7008050" y="1041450"/>
            <a:ext cx="2343000" cy="10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700">
                <a:solidFill>
                  <a:schemeClr val="accent1"/>
                </a:solidFill>
                <a:latin typeface="Lato"/>
                <a:ea typeface="Lato"/>
                <a:cs typeface="Lato"/>
                <a:sym typeface="Lato"/>
              </a:rPr>
              <a:t>Particle Jet</a:t>
            </a:r>
            <a:endParaRPr b="1" sz="2700">
              <a:solidFill>
                <a:schemeClr val="accent1"/>
              </a:solidFill>
              <a:latin typeface="Lato"/>
              <a:ea typeface="Lato"/>
              <a:cs typeface="Lato"/>
              <a:sym typeface="Lato"/>
            </a:endParaRPr>
          </a:p>
          <a:p>
            <a:pPr indent="0" lvl="0" marL="0" rtl="0" algn="l">
              <a:spcBef>
                <a:spcPts val="0"/>
              </a:spcBef>
              <a:spcAft>
                <a:spcPts val="0"/>
              </a:spcAft>
              <a:buNone/>
            </a:pPr>
            <a:r>
              <a:rPr b="1" lang="en" sz="2700">
                <a:solidFill>
                  <a:schemeClr val="accent1"/>
                </a:solidFill>
                <a:latin typeface="Lato"/>
                <a:ea typeface="Lato"/>
                <a:cs typeface="Lato"/>
                <a:sym typeface="Lato"/>
              </a:rPr>
              <a:t>Data</a:t>
            </a:r>
            <a:endParaRPr b="1" sz="2700">
              <a:solidFill>
                <a:schemeClr val="accent1"/>
              </a:solidFill>
              <a:latin typeface="Lato"/>
              <a:ea typeface="Lato"/>
              <a:cs typeface="Lato"/>
              <a:sym typeface="Lato"/>
            </a:endParaRPr>
          </a:p>
        </p:txBody>
      </p:sp>
      <p:sp>
        <p:nvSpPr>
          <p:cNvPr id="96" name="Google Shape;96;p14"/>
          <p:cNvSpPr/>
          <p:nvPr/>
        </p:nvSpPr>
        <p:spPr>
          <a:xfrm>
            <a:off x="3830925" y="3556323"/>
            <a:ext cx="1413900" cy="4299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7" name="Google Shape;97;p14"/>
          <p:cNvSpPr/>
          <p:nvPr/>
        </p:nvSpPr>
        <p:spPr>
          <a:xfrm>
            <a:off x="6281150" y="1244749"/>
            <a:ext cx="726900" cy="2211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 name="Google Shape;98;p14"/>
          <p:cNvSpPr txBox="1"/>
          <p:nvPr/>
        </p:nvSpPr>
        <p:spPr>
          <a:xfrm>
            <a:off x="3747250" y="298200"/>
            <a:ext cx="1837800" cy="4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accent1"/>
                </a:solidFill>
                <a:latin typeface="Lato"/>
                <a:ea typeface="Lato"/>
                <a:cs typeface="Lato"/>
                <a:sym typeface="Lato"/>
              </a:rPr>
              <a:t>Particle Collider</a:t>
            </a:r>
            <a:endParaRPr sz="1700">
              <a:solidFill>
                <a:schemeClr val="accen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we doing?</a:t>
            </a:r>
            <a:endParaRPr/>
          </a:p>
        </p:txBody>
      </p:sp>
      <p:pic>
        <p:nvPicPr>
          <p:cNvPr id="104" name="Google Shape;104;p15"/>
          <p:cNvPicPr preferRelativeResize="0"/>
          <p:nvPr/>
        </p:nvPicPr>
        <p:blipFill>
          <a:blip r:embed="rId3">
            <a:alphaModFix/>
          </a:blip>
          <a:stretch>
            <a:fillRect/>
          </a:stretch>
        </p:blipFill>
        <p:spPr>
          <a:xfrm>
            <a:off x="598625" y="1959275"/>
            <a:ext cx="4160025" cy="2730950"/>
          </a:xfrm>
          <a:prstGeom prst="rect">
            <a:avLst/>
          </a:prstGeom>
          <a:noFill/>
          <a:ln>
            <a:noFill/>
          </a:ln>
        </p:spPr>
      </p:pic>
      <p:pic>
        <p:nvPicPr>
          <p:cNvPr id="105" name="Google Shape;105;p15"/>
          <p:cNvPicPr preferRelativeResize="0"/>
          <p:nvPr/>
        </p:nvPicPr>
        <p:blipFill>
          <a:blip r:embed="rId4">
            <a:alphaModFix/>
          </a:blip>
          <a:stretch>
            <a:fillRect/>
          </a:stretch>
        </p:blipFill>
        <p:spPr>
          <a:xfrm>
            <a:off x="4572000" y="939925"/>
            <a:ext cx="4160024" cy="1019344"/>
          </a:xfrm>
          <a:prstGeom prst="rect">
            <a:avLst/>
          </a:prstGeom>
          <a:noFill/>
          <a:ln>
            <a:noFill/>
          </a:ln>
        </p:spPr>
      </p:pic>
      <p:sp>
        <p:nvSpPr>
          <p:cNvPr id="106" name="Google Shape;106;p15"/>
          <p:cNvSpPr txBox="1"/>
          <p:nvPr/>
        </p:nvSpPr>
        <p:spPr>
          <a:xfrm>
            <a:off x="5024150" y="2362900"/>
            <a:ext cx="3854700" cy="13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900">
                <a:solidFill>
                  <a:schemeClr val="accent1"/>
                </a:solidFill>
                <a:latin typeface="Lato"/>
                <a:ea typeface="Lato"/>
                <a:cs typeface="Lato"/>
                <a:sym typeface="Lato"/>
              </a:rPr>
              <a:t>DeepSoCFlow</a:t>
            </a:r>
            <a:endParaRPr b="1" sz="3900">
              <a:solidFill>
                <a:schemeClr val="accent1"/>
              </a:solidFill>
              <a:latin typeface="Lato"/>
              <a:ea typeface="Lato"/>
              <a:cs typeface="Lato"/>
              <a:sym typeface="Lato"/>
            </a:endParaRPr>
          </a:p>
        </p:txBody>
      </p:sp>
      <p:pic>
        <p:nvPicPr>
          <p:cNvPr id="107" name="Google Shape;107;p15"/>
          <p:cNvPicPr preferRelativeResize="0"/>
          <p:nvPr/>
        </p:nvPicPr>
        <p:blipFill rotWithShape="1">
          <a:blip r:embed="rId5">
            <a:alphaModFix/>
          </a:blip>
          <a:srcRect b="0" l="15707" r="15912" t="0"/>
          <a:stretch/>
        </p:blipFill>
        <p:spPr>
          <a:xfrm>
            <a:off x="5167375" y="3251875"/>
            <a:ext cx="2219450" cy="1622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