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256" r:id="rId2"/>
    <p:sldId id="257" r:id="rId3"/>
    <p:sldId id="259" r:id="rId4"/>
    <p:sldId id="282" r:id="rId5"/>
    <p:sldId id="284" r:id="rId6"/>
    <p:sldId id="258" r:id="rId7"/>
    <p:sldId id="289" r:id="rId8"/>
    <p:sldId id="294" r:id="rId9"/>
    <p:sldId id="278" r:id="rId10"/>
    <p:sldId id="290" r:id="rId11"/>
    <p:sldId id="277" r:id="rId12"/>
    <p:sldId id="265" r:id="rId13"/>
    <p:sldId id="266" r:id="rId14"/>
    <p:sldId id="286" r:id="rId15"/>
    <p:sldId id="285" r:id="rId16"/>
    <p:sldId id="292" r:id="rId17"/>
    <p:sldId id="291" r:id="rId18"/>
    <p:sldId id="28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mmy"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3" autoAdjust="0"/>
    <p:restoredTop sz="94434" autoAdjust="0"/>
  </p:normalViewPr>
  <p:slideViewPr>
    <p:cSldViewPr snapToGrid="0">
      <p:cViewPr varScale="1">
        <p:scale>
          <a:sx n="127" d="100"/>
          <a:sy n="127" d="100"/>
        </p:scale>
        <p:origin x="608" y="19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69DDAB-01CC-7D44-9244-7817BE6ADD5A}" type="datetimeFigureOut">
              <a:rPr lang="en-US" smtClean="0"/>
              <a:t>3/17/25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39EB96-5CDC-BB4F-90E3-1BB77E1EA30C}" type="slidenum">
              <a:rPr lang="en-US" smtClean="0"/>
              <a:t>‹#›</a:t>
            </a:fld>
            <a:endParaRPr lang="en-US"/>
          </a:p>
        </p:txBody>
      </p:sp>
    </p:spTree>
    <p:extLst>
      <p:ext uri="{BB962C8B-B14F-4D97-AF65-F5344CB8AC3E}">
        <p14:creationId xmlns:p14="http://schemas.microsoft.com/office/powerpoint/2010/main" val="40352862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BA0C5-8A59-439F-80BB-4B3B01D228E7}" type="datetimeFigureOut">
              <a:rPr lang="en-US" smtClean="0"/>
              <a:t>3/17/25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C017A-E51C-4CD1-A7B6-6AD3E340CE7B}" type="slidenum">
              <a:rPr lang="en-US" smtClean="0"/>
              <a:t>‹#›</a:t>
            </a:fld>
            <a:endParaRPr lang="en-US" dirty="0"/>
          </a:p>
        </p:txBody>
      </p:sp>
    </p:spTree>
    <p:extLst>
      <p:ext uri="{BB962C8B-B14F-4D97-AF65-F5344CB8AC3E}">
        <p14:creationId xmlns:p14="http://schemas.microsoft.com/office/powerpoint/2010/main" val="21541779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C017A-E51C-4CD1-A7B6-6AD3E340CE7B}" type="slidenum">
              <a:rPr lang="en-US" smtClean="0"/>
              <a:t>1</a:t>
            </a:fld>
            <a:endParaRPr lang="en-US" dirty="0"/>
          </a:p>
        </p:txBody>
      </p:sp>
    </p:spTree>
    <p:extLst>
      <p:ext uri="{BB962C8B-B14F-4D97-AF65-F5344CB8AC3E}">
        <p14:creationId xmlns:p14="http://schemas.microsoft.com/office/powerpoint/2010/main" val="3024939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EDB 9120 – Evidence Based Management Spring 2020, Kayongo, mahgoub, Manikandan, &amp; Rajakumar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EDB 9120 – Evidence Based Management Spring 2020, Kayongo, mahgoub, Manikandan, &amp; Rajakumar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EDB 9120 – Evidence Based Management Spring 2020, Kayongo, mahgoub, Manikandan, &amp; Rajakumar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nchor="t">
            <a:normAutofit/>
          </a:bodyPr>
          <a:lstStyle>
            <a:lvl1pPr>
              <a:spcBef>
                <a:spcPts val="1800"/>
              </a:spcBef>
              <a:spcAft>
                <a:spcPts val="0"/>
              </a:spcAft>
              <a:defRPr sz="2400">
                <a:solidFill>
                  <a:schemeClr val="tx1"/>
                </a:solidFill>
                <a:latin typeface="Calibri" panose="020F0502020204030204" pitchFamily="34" charset="0"/>
              </a:defRPr>
            </a:lvl1pPr>
            <a:lvl2pPr marL="630000" indent="-306000">
              <a:spcBef>
                <a:spcPts val="600"/>
              </a:spcBef>
              <a:spcAft>
                <a:spcPts val="0"/>
              </a:spcAft>
              <a:buFont typeface="Arial" panose="020B0604020202020204" pitchFamily="34" charset="0"/>
              <a:buChar char="•"/>
              <a:defRPr sz="2000">
                <a:solidFill>
                  <a:schemeClr val="tx1"/>
                </a:solidFill>
                <a:latin typeface="Calibri" panose="020F0502020204030204" pitchFamily="34" charset="0"/>
              </a:defRPr>
            </a:lvl2pPr>
            <a:lvl3pPr marL="900000" indent="-270000">
              <a:spcBef>
                <a:spcPts val="600"/>
              </a:spcBef>
              <a:spcAft>
                <a:spcPts val="0"/>
              </a:spcAft>
              <a:buFont typeface="Calibri" panose="020F0502020204030204" pitchFamily="34" charset="0"/>
              <a:buChar char="‒"/>
              <a:defRPr sz="1800">
                <a:solidFill>
                  <a:schemeClr val="tx1"/>
                </a:solidFill>
                <a:latin typeface="Calibri" panose="020F0502020204030204" pitchFamily="34" charset="0"/>
              </a:defRPr>
            </a:lvl3pPr>
            <a:lvl4pPr>
              <a:spcBef>
                <a:spcPts val="0"/>
              </a:spcBef>
              <a:spcAft>
                <a:spcPts val="0"/>
              </a:spcAft>
              <a:defRPr sz="1600">
                <a:solidFill>
                  <a:schemeClr val="tx1"/>
                </a:solidFill>
                <a:latin typeface="Calibri" panose="020F0502020204030204" pitchFamily="34" charset="0"/>
              </a:defRPr>
            </a:lvl4pPr>
            <a:lvl5pPr>
              <a:spcBef>
                <a:spcPts val="0"/>
              </a:spcBef>
              <a:spcAft>
                <a:spcPts val="0"/>
              </a:spcAft>
              <a:defRPr sz="16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449902" y="6230874"/>
            <a:ext cx="4962236" cy="365125"/>
          </a:xfrm>
        </p:spPr>
        <p:txBody>
          <a:bodyPr/>
          <a:lstStyle>
            <a:lvl1pPr>
              <a:defRPr sz="1200"/>
            </a:lvl1pPr>
          </a:lstStyle>
          <a:p>
            <a:r>
              <a:rPr lang="en-US"/>
              <a:t>EDB 9120 – Evidence Based Management Spring 2020, Kayongo, mahgoub, Manikandan, &amp; Rajakumar </a:t>
            </a:r>
            <a:endParaRPr lang="en-US" dirty="0"/>
          </a:p>
        </p:txBody>
      </p:sp>
      <p:sp>
        <p:nvSpPr>
          <p:cNvPr id="6" name="Slide Number Placeholder 5"/>
          <p:cNvSpPr>
            <a:spLocks noGrp="1"/>
          </p:cNvSpPr>
          <p:nvPr>
            <p:ph type="sldNum" sz="quarter" idx="12"/>
          </p:nvPr>
        </p:nvSpPr>
        <p:spPr>
          <a:xfrm>
            <a:off x="10558299" y="6230873"/>
            <a:ext cx="1052508" cy="365125"/>
          </a:xfrm>
        </p:spPr>
        <p:txBody>
          <a:bodyPr/>
          <a:lstStyle>
            <a:lvl1pPr>
              <a:defRPr sz="1200"/>
            </a:lvl1pPr>
          </a:lstStyle>
          <a:p>
            <a:fld id="{D57F1E4F-1CFF-5643-939E-217C01CDF565}" type="slidenum">
              <a:rPr lang="en-US" smtClean="0"/>
              <a:pPr/>
              <a:t>‹#›</a:t>
            </a:fld>
            <a:endParaRPr lang="en-US" dirty="0"/>
          </a:p>
        </p:txBody>
      </p:sp>
      <p:pic>
        <p:nvPicPr>
          <p:cNvPr id="8" name="Picture 2" descr="Related image">
            <a:extLst>
              <a:ext uri="{FF2B5EF4-FFF2-40B4-BE49-F238E27FC236}">
                <a16:creationId xmlns:a16="http://schemas.microsoft.com/office/drawing/2014/main" id="{51C237E1-29C1-4355-81BD-7C5C905D719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1192" y="5931970"/>
            <a:ext cx="2019133" cy="80765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EDB 9120 – Evidence Based Management Spring 2020, Kayongo, mahgoub, Manikandan, &amp; Rajakumar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EDB 9120 – Evidence Based Management Spring 2020, Kayongo, mahgoub, Manikandan, &amp; Rajakumar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EDB 9120 – Evidence Based Management Spring 2020, Kayongo, mahgoub, Manikandan, &amp; Rajakumar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EDB 9120 – Evidence Based Management Spring 2020, Kayongo, mahgoub, Manikandan, &amp; Rajakumar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EDB 9120 – Evidence Based Management Spring 2020, Kayongo, mahgoub, Manikandan, &amp; Rajakumar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EDB 9120 – Evidence Based Management Spring 2020, Kayongo, mahgoub, Manikandan, &amp; Rajakumar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EDB 9120 – Evidence Based Management Spring 2020, Kayongo, mahgoub, Manikandan, &amp; Rajakumar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EDB 9120 – Evidence Based Management Spring 2020, Kayongo, mahgoub, Manikandan, &amp; Rajakumar </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larpYRCvZoU"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youtu.be/5argWW4NjYU" TargetMode="External"/><Relationship Id="rId4" Type="http://schemas.openxmlformats.org/officeDocument/2006/relationships/hyperlink" Target="https://www.youtube.com/watch?v=5argWW4NjYU"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5E7D-11BB-4D56-9FE6-D1E49981EE59}"/>
              </a:ext>
            </a:extLst>
          </p:cNvPr>
          <p:cNvSpPr>
            <a:spLocks noGrp="1"/>
          </p:cNvSpPr>
          <p:nvPr>
            <p:ph type="ctrTitle"/>
          </p:nvPr>
        </p:nvSpPr>
        <p:spPr>
          <a:xfrm>
            <a:off x="1701639" y="1186016"/>
            <a:ext cx="8788407" cy="577029"/>
          </a:xfrm>
        </p:spPr>
        <p:txBody>
          <a:bodyPr anchor="b">
            <a:noAutofit/>
          </a:bodyPr>
          <a:lstStyle/>
          <a:p>
            <a:pPr algn="ctr"/>
            <a:br>
              <a:rPr lang="en-US" sz="3200" dirty="0">
                <a:solidFill>
                  <a:schemeClr val="tx1"/>
                </a:solidFill>
              </a:rPr>
            </a:br>
            <a:br>
              <a:rPr lang="en-US" sz="3200" dirty="0">
                <a:solidFill>
                  <a:schemeClr val="tx1"/>
                </a:solidFill>
              </a:rPr>
            </a:br>
            <a:br>
              <a:rPr lang="en-US" sz="3200" dirty="0">
                <a:solidFill>
                  <a:schemeClr val="tx1"/>
                </a:solidFill>
              </a:rPr>
            </a:br>
            <a:br>
              <a:rPr lang="en-US" sz="3200" dirty="0">
                <a:solidFill>
                  <a:schemeClr val="tx1"/>
                </a:solidFill>
              </a:rPr>
            </a:br>
            <a:br>
              <a:rPr lang="en-US" sz="3200" dirty="0">
                <a:solidFill>
                  <a:schemeClr val="tx1"/>
                </a:solidFill>
              </a:rPr>
            </a:br>
            <a:br>
              <a:rPr lang="en-US" sz="3200" dirty="0">
                <a:solidFill>
                  <a:schemeClr val="tx1"/>
                </a:solidFill>
              </a:rPr>
            </a:br>
            <a:br>
              <a:rPr lang="en-US" sz="3200" dirty="0">
                <a:solidFill>
                  <a:schemeClr val="tx1"/>
                </a:solidFill>
              </a:rPr>
            </a:br>
            <a:br>
              <a:rPr lang="en-US" sz="3200" dirty="0">
                <a:solidFill>
                  <a:schemeClr val="tx1"/>
                </a:solidFill>
              </a:rPr>
            </a:br>
            <a:br>
              <a:rPr lang="en-US" sz="3200" dirty="0">
                <a:solidFill>
                  <a:schemeClr val="tx1"/>
                </a:solidFill>
              </a:rPr>
            </a:br>
            <a:br>
              <a:rPr lang="en-US" sz="3200" dirty="0">
                <a:solidFill>
                  <a:schemeClr val="tx1"/>
                </a:solidFill>
              </a:rPr>
            </a:br>
            <a:br>
              <a:rPr lang="en-US" sz="3200" dirty="0">
                <a:solidFill>
                  <a:schemeClr val="tx1"/>
                </a:solidFill>
              </a:rPr>
            </a:br>
            <a:r>
              <a:rPr lang="en-US" sz="3200" dirty="0">
                <a:solidFill>
                  <a:schemeClr val="bg1"/>
                </a:solidFill>
              </a:rPr>
              <a:t>Discussion: </a:t>
            </a:r>
            <a:br>
              <a:rPr lang="en-US" sz="3200" dirty="0">
                <a:solidFill>
                  <a:schemeClr val="tx1"/>
                </a:solidFill>
              </a:rPr>
            </a:br>
            <a:r>
              <a:rPr lang="en-US" sz="3200" b="1" dirty="0">
                <a:solidFill>
                  <a:srgbClr val="000090"/>
                </a:solidFill>
              </a:rPr>
              <a:t>CASE DISCUSSION</a:t>
            </a:r>
            <a:endParaRPr lang="en-US" sz="3200" b="1" cap="none" dirty="0">
              <a:solidFill>
                <a:srgbClr val="000090"/>
              </a:solidFill>
            </a:endParaRPr>
          </a:p>
        </p:txBody>
      </p:sp>
      <p:sp>
        <p:nvSpPr>
          <p:cNvPr id="3" name="Subtitle 2">
            <a:extLst>
              <a:ext uri="{FF2B5EF4-FFF2-40B4-BE49-F238E27FC236}">
                <a16:creationId xmlns:a16="http://schemas.microsoft.com/office/drawing/2014/main" id="{9BE9C8A3-EDF4-46CD-A58B-B49E2CD1B3CC}"/>
              </a:ext>
            </a:extLst>
          </p:cNvPr>
          <p:cNvSpPr>
            <a:spLocks noGrp="1"/>
          </p:cNvSpPr>
          <p:nvPr>
            <p:ph type="subTitle" idx="1"/>
          </p:nvPr>
        </p:nvSpPr>
        <p:spPr>
          <a:xfrm>
            <a:off x="609552" y="1863084"/>
            <a:ext cx="10993546" cy="862846"/>
          </a:xfrm>
        </p:spPr>
        <p:txBody>
          <a:bodyPr>
            <a:normAutofit fontScale="92500" lnSpcReduction="20000"/>
          </a:bodyPr>
          <a:lstStyle/>
          <a:p>
            <a:pPr algn="ctr"/>
            <a:r>
              <a:rPr lang="en-US" sz="3200" b="1" cap="none" dirty="0">
                <a:solidFill>
                  <a:srgbClr val="002060"/>
                </a:solidFill>
                <a:latin typeface="Arial Rounded MT Bold"/>
                <a:cs typeface="Arial Rounded MT Bold"/>
              </a:rPr>
              <a:t>CANADIAN PACIFIC RAILWAY: CRISIS COMMUNICATION</a:t>
            </a:r>
          </a:p>
          <a:p>
            <a:pPr algn="ctr"/>
            <a:r>
              <a:rPr lang="en-US" sz="2100" b="1" cap="none" dirty="0">
                <a:solidFill>
                  <a:srgbClr val="002060"/>
                </a:solidFill>
                <a:latin typeface="Calibri" panose="020F0502020204030204" pitchFamily="34" charset="0"/>
                <a:cs typeface="Calibri" panose="020F0502020204030204" pitchFamily="34" charset="0"/>
              </a:rPr>
              <a:t>EDB 9120: Evidence Management </a:t>
            </a:r>
            <a:r>
              <a:rPr lang="mr-IN" sz="2100" b="1" cap="none" dirty="0">
                <a:solidFill>
                  <a:srgbClr val="002060"/>
                </a:solidFill>
                <a:latin typeface="Calibri" panose="020F0502020204030204" pitchFamily="34" charset="0"/>
                <a:cs typeface="Calibri" panose="020F0502020204030204" pitchFamily="34" charset="0"/>
              </a:rPr>
              <a:t>–</a:t>
            </a:r>
            <a:r>
              <a:rPr lang="en-US" sz="2100" b="1" cap="none" dirty="0">
                <a:solidFill>
                  <a:srgbClr val="002060"/>
                </a:solidFill>
                <a:latin typeface="Calibri" panose="020F0502020204030204" pitchFamily="34" charset="0"/>
                <a:cs typeface="Calibri" panose="020F0502020204030204" pitchFamily="34" charset="0"/>
              </a:rPr>
              <a:t> Dr. Richard Baskerville</a:t>
            </a:r>
          </a:p>
        </p:txBody>
      </p:sp>
      <p:sp>
        <p:nvSpPr>
          <p:cNvPr id="4" name="TextBox 3">
            <a:extLst>
              <a:ext uri="{FF2B5EF4-FFF2-40B4-BE49-F238E27FC236}">
                <a16:creationId xmlns:a16="http://schemas.microsoft.com/office/drawing/2014/main" id="{2DBB33AA-66FD-45DB-AA9F-2F646C5A7EBE}"/>
              </a:ext>
            </a:extLst>
          </p:cNvPr>
          <p:cNvSpPr txBox="1"/>
          <p:nvPr/>
        </p:nvSpPr>
        <p:spPr>
          <a:xfrm>
            <a:off x="331304" y="3357529"/>
            <a:ext cx="11396870" cy="1384995"/>
          </a:xfrm>
          <a:prstGeom prst="rect">
            <a:avLst/>
          </a:prstGeom>
          <a:noFill/>
        </p:spPr>
        <p:txBody>
          <a:bodyPr wrap="square" rtlCol="0">
            <a:spAutoFit/>
          </a:bodyPr>
          <a:lstStyle/>
          <a:p>
            <a:pPr algn="ctr"/>
            <a:r>
              <a:rPr lang="en-US" sz="2800" dirty="0">
                <a:solidFill>
                  <a:schemeClr val="bg1"/>
                </a:solidFill>
              </a:rPr>
              <a:t>Kayongo, Mahgoub, Manikandan, Rajakumar</a:t>
            </a:r>
          </a:p>
          <a:p>
            <a:pPr algn="ctr"/>
            <a:r>
              <a:rPr lang="en-US" sz="2800" dirty="0">
                <a:solidFill>
                  <a:schemeClr val="bg1"/>
                </a:solidFill>
              </a:rPr>
              <a:t>March 23, 2020</a:t>
            </a:r>
          </a:p>
          <a:p>
            <a:pPr algn="ctr"/>
            <a:endParaRPr lang="en-US" sz="2800" dirty="0">
              <a:solidFill>
                <a:schemeClr val="bg1"/>
              </a:solidFill>
            </a:endParaRPr>
          </a:p>
        </p:txBody>
      </p:sp>
      <p:pic>
        <p:nvPicPr>
          <p:cNvPr id="2050" name="Picture 2" descr="Image result for georgia state logo">
            <a:extLst>
              <a:ext uri="{FF2B5EF4-FFF2-40B4-BE49-F238E27FC236}">
                <a16:creationId xmlns:a16="http://schemas.microsoft.com/office/drawing/2014/main" id="{494463A4-BFCD-4125-8D28-85B01B412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3244" y="5173411"/>
            <a:ext cx="3485511" cy="129093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Footer Placeholder 3"/>
          <p:cNvSpPr>
            <a:spLocks noGrp="1"/>
          </p:cNvSpPr>
          <p:nvPr>
            <p:ph type="ftr" sz="quarter" idx="11"/>
          </p:nvPr>
        </p:nvSpPr>
        <p:spPr>
          <a:xfrm>
            <a:off x="3095037" y="6453481"/>
            <a:ext cx="6255926" cy="301039"/>
          </a:xfrm>
        </p:spPr>
        <p:txBody>
          <a:bodyPr/>
          <a:lstStyle/>
          <a:p>
            <a:r>
              <a:rPr lang="en-US"/>
              <a:t>EDB 9120 – Evidence Based Management Spring 2020, Kayongo, mahgoub, Manikandan, &amp; Rajakumar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395159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7A1EB241-0852-428A-8A50-67737CA93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3" name="Rectangle 192">
            <a:extLst>
              <a:ext uri="{FF2B5EF4-FFF2-40B4-BE49-F238E27FC236}">
                <a16:creationId xmlns:a16="http://schemas.microsoft.com/office/drawing/2014/main" id="{7A23EDC2-E1E5-4C5D-9C74-714516AF5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4" name="Rectangle 193">
            <a:extLst>
              <a:ext uri="{FF2B5EF4-FFF2-40B4-BE49-F238E27FC236}">
                <a16:creationId xmlns:a16="http://schemas.microsoft.com/office/drawing/2014/main" id="{B2781548-0E4F-4401-A909-82EDF50DB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5" name="Rectangle 194">
            <a:extLst>
              <a:ext uri="{FF2B5EF4-FFF2-40B4-BE49-F238E27FC236}">
                <a16:creationId xmlns:a16="http://schemas.microsoft.com/office/drawing/2014/main" id="{33030110-5A0B-4476-9070-A890E1987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96" name="Rectangle 195">
            <a:extLst>
              <a:ext uri="{FF2B5EF4-FFF2-40B4-BE49-F238E27FC236}">
                <a16:creationId xmlns:a16="http://schemas.microsoft.com/office/drawing/2014/main" id="{D6B3AE72-FEDF-46AA-974F-89AE6D73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8"/>
          <p:cNvSpPr>
            <a:spLocks noGrp="1"/>
          </p:cNvSpPr>
          <p:nvPr>
            <p:ph type="title"/>
          </p:nvPr>
        </p:nvSpPr>
        <p:spPr>
          <a:xfrm>
            <a:off x="446534" y="843799"/>
            <a:ext cx="10993549" cy="975573"/>
          </a:xfrm>
          <a:solidFill>
            <a:schemeClr val="accent1"/>
          </a:solidFill>
        </p:spPr>
        <p:txBody>
          <a:bodyPr vert="horz" lIns="91440" tIns="45720" rIns="91440" bIns="45720" rtlCol="0" anchor="b">
            <a:normAutofit/>
          </a:bodyPr>
          <a:lstStyle/>
          <a:p>
            <a:r>
              <a:rPr lang="en-US" dirty="0"/>
              <a:t>Search strategy</a:t>
            </a:r>
          </a:p>
        </p:txBody>
      </p:sp>
      <p:pic>
        <p:nvPicPr>
          <p:cNvPr id="6148" name="Picture 4" descr="Image result for search strategy">
            <a:extLst>
              <a:ext uri="{FF2B5EF4-FFF2-40B4-BE49-F238E27FC236}">
                <a16:creationId xmlns:a16="http://schemas.microsoft.com/office/drawing/2014/main" id="{FB4A810A-39BF-4668-8E5F-6A2785E8AE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7824" y="3446893"/>
            <a:ext cx="3039922" cy="2297615"/>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a:extLst>
              <a:ext uri="{FF2B5EF4-FFF2-40B4-BE49-F238E27FC236}">
                <a16:creationId xmlns:a16="http://schemas.microsoft.com/office/drawing/2014/main" id="{42705278-492A-411E-93A2-83D47682B204}"/>
              </a:ext>
            </a:extLst>
          </p:cNvPr>
          <p:cNvPicPr>
            <a:picLocks noChangeAspect="1"/>
          </p:cNvPicPr>
          <p:nvPr/>
        </p:nvPicPr>
        <p:blipFill>
          <a:blip r:embed="rId3"/>
          <a:stretch>
            <a:fillRect/>
          </a:stretch>
        </p:blipFill>
        <p:spPr>
          <a:xfrm>
            <a:off x="4650117" y="3123833"/>
            <a:ext cx="6673358" cy="2936278"/>
          </a:xfrm>
          <a:prstGeom prst="rect">
            <a:avLst/>
          </a:prstGeom>
        </p:spPr>
      </p:pic>
      <p:sp>
        <p:nvSpPr>
          <p:cNvPr id="22" name="Footer Placeholder 3"/>
          <p:cNvSpPr>
            <a:spLocks noGrp="1"/>
          </p:cNvSpPr>
          <p:nvPr>
            <p:ph type="ftr" sz="quarter" idx="11"/>
          </p:nvPr>
        </p:nvSpPr>
        <p:spPr>
          <a:xfrm>
            <a:off x="1700673" y="6492875"/>
            <a:ext cx="6917210" cy="365125"/>
          </a:xfrm>
        </p:spPr>
        <p:txBody>
          <a:bodyPr vert="horz" lIns="91440" tIns="45720" rIns="91440" bIns="45720" rtlCol="0" anchor="ctr">
            <a:normAutofit/>
          </a:bodyPr>
          <a:lstStyle/>
          <a:p>
            <a:pPr>
              <a:lnSpc>
                <a:spcPct val="90000"/>
              </a:lnSpc>
              <a:spcAft>
                <a:spcPts val="600"/>
              </a:spcAft>
            </a:pPr>
            <a:r>
              <a:rPr lang="en-US" sz="900" kern="1200" cap="all" dirty="0">
                <a:solidFill>
                  <a:schemeClr val="accent1">
                    <a:lumMod val="75000"/>
                    <a:lumOff val="25000"/>
                  </a:schemeClr>
                </a:solidFill>
                <a:latin typeface="+mn-lt"/>
                <a:ea typeface="+mn-ea"/>
                <a:cs typeface="+mn-cs"/>
              </a:rPr>
              <a:t>EDB 9120 – Evidence Based Management Spring 2020, Kayongo, mahgoub, Manikandan, &amp; Rajakumar </a:t>
            </a:r>
          </a:p>
        </p:txBody>
      </p:sp>
      <p:sp>
        <p:nvSpPr>
          <p:cNvPr id="197" name="Rectangle 196">
            <a:extLst>
              <a:ext uri="{FF2B5EF4-FFF2-40B4-BE49-F238E27FC236}">
                <a16:creationId xmlns:a16="http://schemas.microsoft.com/office/drawing/2014/main" id="{4606A188-BA67-4D51-AE09-D933B5B74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790605"/>
            <a:ext cx="3702689" cy="360273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a:spcAft>
                <a:spcPts val="600"/>
              </a:spcAft>
            </a:pPr>
            <a:fld id="{D57F1E4F-1CFF-5643-939E-217C01CDF565}" type="slidenum">
              <a:rPr lang="en-US" sz="900" smtClean="0">
                <a:solidFill>
                  <a:schemeClr val="accent1">
                    <a:lumMod val="75000"/>
                    <a:lumOff val="25000"/>
                  </a:schemeClr>
                </a:solidFill>
              </a:rPr>
              <a:pPr>
                <a:spcAft>
                  <a:spcPts val="600"/>
                </a:spcAft>
              </a:pPr>
              <a:t>10</a:t>
            </a:fld>
            <a:endParaRPr lang="en-US" sz="900">
              <a:solidFill>
                <a:schemeClr val="accent1">
                  <a:lumMod val="75000"/>
                  <a:lumOff val="25000"/>
                </a:schemeClr>
              </a:solidFill>
            </a:endParaRPr>
          </a:p>
        </p:txBody>
      </p:sp>
      <p:sp>
        <p:nvSpPr>
          <p:cNvPr id="198" name="Rectangle 197">
            <a:extLst>
              <a:ext uri="{FF2B5EF4-FFF2-40B4-BE49-F238E27FC236}">
                <a16:creationId xmlns:a16="http://schemas.microsoft.com/office/drawing/2014/main" id="{56811BD5-B4F0-45E5-B18A-CDD7BBB7D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201" y="2790605"/>
            <a:ext cx="7497916" cy="360273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0570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a:solidFill>
                  <a:srgbClr val="FFFEFF"/>
                </a:solidFill>
              </a:rPr>
              <a:t>RESULTS: OVERALL VALIDITY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7310291"/>
              </p:ext>
            </p:extLst>
          </p:nvPr>
        </p:nvGraphicFramePr>
        <p:xfrm>
          <a:off x="738833" y="2181225"/>
          <a:ext cx="10714336" cy="3699718"/>
        </p:xfrm>
        <a:graphic>
          <a:graphicData uri="http://schemas.openxmlformats.org/drawingml/2006/table">
            <a:tbl>
              <a:tblPr firstRow="1" bandRow="1">
                <a:tableStyleId>{9D7B26C5-4107-4FEC-AEDC-1716B250A1EF}</a:tableStyleId>
              </a:tblPr>
              <a:tblGrid>
                <a:gridCol w="245467">
                  <a:extLst>
                    <a:ext uri="{9D8B030D-6E8A-4147-A177-3AD203B41FA5}">
                      <a16:colId xmlns:a16="http://schemas.microsoft.com/office/drawing/2014/main" val="20000"/>
                    </a:ext>
                  </a:extLst>
                </a:gridCol>
                <a:gridCol w="2256656">
                  <a:extLst>
                    <a:ext uri="{9D8B030D-6E8A-4147-A177-3AD203B41FA5}">
                      <a16:colId xmlns:a16="http://schemas.microsoft.com/office/drawing/2014/main" val="20001"/>
                    </a:ext>
                  </a:extLst>
                </a:gridCol>
                <a:gridCol w="1316176">
                  <a:extLst>
                    <a:ext uri="{9D8B030D-6E8A-4147-A177-3AD203B41FA5}">
                      <a16:colId xmlns:a16="http://schemas.microsoft.com/office/drawing/2014/main" val="20002"/>
                    </a:ext>
                  </a:extLst>
                </a:gridCol>
                <a:gridCol w="2600412">
                  <a:extLst>
                    <a:ext uri="{9D8B030D-6E8A-4147-A177-3AD203B41FA5}">
                      <a16:colId xmlns:a16="http://schemas.microsoft.com/office/drawing/2014/main" val="20003"/>
                    </a:ext>
                  </a:extLst>
                </a:gridCol>
                <a:gridCol w="1674316">
                  <a:extLst>
                    <a:ext uri="{9D8B030D-6E8A-4147-A177-3AD203B41FA5}">
                      <a16:colId xmlns:a16="http://schemas.microsoft.com/office/drawing/2014/main" val="20004"/>
                    </a:ext>
                  </a:extLst>
                </a:gridCol>
                <a:gridCol w="2621309">
                  <a:extLst>
                    <a:ext uri="{9D8B030D-6E8A-4147-A177-3AD203B41FA5}">
                      <a16:colId xmlns:a16="http://schemas.microsoft.com/office/drawing/2014/main" val="20005"/>
                    </a:ext>
                  </a:extLst>
                </a:gridCol>
              </a:tblGrid>
              <a:tr h="220294">
                <a:tc>
                  <a:txBody>
                    <a:bodyPr/>
                    <a:lstStyle/>
                    <a:p>
                      <a:r>
                        <a:rPr lang="en-US" sz="1000"/>
                        <a:t>#</a:t>
                      </a:r>
                    </a:p>
                  </a:txBody>
                  <a:tcPr marL="50067" marR="50067" marT="25033" marB="25033"/>
                </a:tc>
                <a:tc>
                  <a:txBody>
                    <a:bodyPr/>
                    <a:lstStyle/>
                    <a:p>
                      <a:r>
                        <a:rPr lang="en-US" sz="1000"/>
                        <a:t>Article</a:t>
                      </a:r>
                      <a:r>
                        <a:rPr lang="en-US" sz="1000" baseline="0"/>
                        <a:t> Titles</a:t>
                      </a:r>
                      <a:endParaRPr lang="en-US" sz="1000"/>
                    </a:p>
                  </a:txBody>
                  <a:tcPr marL="50067" marR="50067" marT="25033" marB="25033"/>
                </a:tc>
                <a:tc>
                  <a:txBody>
                    <a:bodyPr/>
                    <a:lstStyle/>
                    <a:p>
                      <a:r>
                        <a:rPr lang="en-US" sz="1000"/>
                        <a:t>Research</a:t>
                      </a:r>
                      <a:r>
                        <a:rPr lang="en-US" sz="1000" baseline="0"/>
                        <a:t> Approach</a:t>
                      </a:r>
                      <a:endParaRPr lang="en-US" sz="1000"/>
                    </a:p>
                  </a:txBody>
                  <a:tcPr marL="50067" marR="50067" marT="25033" marB="25033"/>
                </a:tc>
                <a:tc>
                  <a:txBody>
                    <a:bodyPr/>
                    <a:lstStyle/>
                    <a:p>
                      <a:r>
                        <a:rPr lang="en-US" sz="1000"/>
                        <a:t>Empirical Basis</a:t>
                      </a:r>
                    </a:p>
                  </a:txBody>
                  <a:tcPr marL="50067" marR="50067" marT="25033" marB="25033"/>
                </a:tc>
                <a:tc>
                  <a:txBody>
                    <a:bodyPr/>
                    <a:lstStyle/>
                    <a:p>
                      <a:r>
                        <a:rPr lang="en-US" sz="1000"/>
                        <a:t>Analysis Method</a:t>
                      </a:r>
                    </a:p>
                  </a:txBody>
                  <a:tcPr marL="50067" marR="50067" marT="25033" marB="25033"/>
                </a:tc>
                <a:tc>
                  <a:txBody>
                    <a:bodyPr/>
                    <a:lstStyle/>
                    <a:p>
                      <a:r>
                        <a:rPr lang="en-US" sz="1000"/>
                        <a:t>Overall Validity</a:t>
                      </a:r>
                    </a:p>
                  </a:txBody>
                  <a:tcPr marL="50067" marR="50067" marT="25033" marB="25033"/>
                </a:tc>
                <a:extLst>
                  <a:ext uri="{0D108BD9-81ED-4DB2-BD59-A6C34878D82A}">
                    <a16:rowId xmlns:a16="http://schemas.microsoft.com/office/drawing/2014/main" val="10000"/>
                  </a:ext>
                </a:extLst>
              </a:tr>
              <a:tr h="654206">
                <a:tc>
                  <a:txBody>
                    <a:bodyPr/>
                    <a:lstStyle/>
                    <a:p>
                      <a:r>
                        <a:rPr lang="en-US" sz="800"/>
                        <a:t>1</a:t>
                      </a:r>
                    </a:p>
                  </a:txBody>
                  <a:tcPr marL="50067" marR="50067" marT="25033" marB="25033" anchor="ctr"/>
                </a:tc>
                <a:tc>
                  <a:txBody>
                    <a:bodyPr/>
                    <a:lstStyle/>
                    <a:p>
                      <a:r>
                        <a:rPr lang="en-US" sz="800"/>
                        <a:t>Pet Food Panic: Procter and Gamble’s Use of Crisis Response Advertising (CRA) in Recall Crisis</a:t>
                      </a:r>
                    </a:p>
                  </a:txBody>
                  <a:tcPr marL="50067" marR="50067" marT="25033" marB="25033" anchor="ctr"/>
                </a:tc>
                <a:tc>
                  <a:txBody>
                    <a:bodyPr/>
                    <a:lstStyle/>
                    <a:p>
                      <a:r>
                        <a:rPr lang="en-US" sz="800"/>
                        <a:t>Case studies</a:t>
                      </a:r>
                    </a:p>
                  </a:txBody>
                  <a:tcPr marL="50067" marR="50067" marT="25033" marB="25033" anchor="ctr"/>
                </a:tc>
                <a:tc>
                  <a:txBody>
                    <a:bodyPr/>
                    <a:lstStyle/>
                    <a:p>
                      <a:r>
                        <a:rPr lang="en-US" sz="800"/>
                        <a:t>Application of Benoit’s Theory of Image Repair Discourse to the P&amp;G’s advertising campaign during the 2007 Menu Foods pet food recall crisis</a:t>
                      </a:r>
                    </a:p>
                  </a:txBody>
                  <a:tcPr marL="50067" marR="50067" marT="25033" marB="25033" anchor="ctr"/>
                </a:tc>
                <a:tc>
                  <a:txBody>
                    <a:bodyPr/>
                    <a:lstStyle/>
                    <a:p>
                      <a:r>
                        <a:rPr lang="en-US" sz="800"/>
                        <a:t>This case study utilizes elements of both qualitative content analysis and quantitative ﬁnancial analysis.</a:t>
                      </a:r>
                    </a:p>
                  </a:txBody>
                  <a:tcPr marL="50067" marR="50067" marT="25033" marB="25033" anchor="ctr"/>
                </a:tc>
                <a:tc>
                  <a:txBody>
                    <a:bodyPr/>
                    <a:lstStyle/>
                    <a:p>
                      <a:r>
                        <a:rPr lang="en-US" sz="800"/>
                        <a:t>Conclusion</a:t>
                      </a:r>
                      <a:r>
                        <a:rPr lang="en-US" sz="800" baseline="0"/>
                        <a:t> was drawn from impact of CRA on </a:t>
                      </a:r>
                      <a:r>
                        <a:rPr lang="en-US" sz="800"/>
                        <a:t>P&amp;G’s</a:t>
                      </a:r>
                      <a:r>
                        <a:rPr lang="en-US" sz="800" baseline="0"/>
                        <a:t> </a:t>
                      </a:r>
                      <a:r>
                        <a:rPr lang="en-US" sz="800"/>
                        <a:t>ﬁnancial</a:t>
                      </a:r>
                      <a:r>
                        <a:rPr lang="en-US" sz="800" baseline="0"/>
                        <a:t> </a:t>
                      </a:r>
                      <a:r>
                        <a:rPr lang="en-US" sz="800"/>
                        <a:t>performance</a:t>
                      </a:r>
                      <a:r>
                        <a:rPr lang="en-US" sz="800" baseline="0"/>
                        <a:t> but  failed to infer whether the outcomes were due to effective CRA strategies or to favorable or unfavorable market trends during the crisis period (Siomkos, 1992).</a:t>
                      </a:r>
                      <a:endParaRPr lang="en-US" sz="800"/>
                    </a:p>
                  </a:txBody>
                  <a:tcPr marL="50067" marR="50067" marT="25033" marB="25033" anchor="ctr"/>
                </a:tc>
                <a:extLst>
                  <a:ext uri="{0D108BD9-81ED-4DB2-BD59-A6C34878D82A}">
                    <a16:rowId xmlns:a16="http://schemas.microsoft.com/office/drawing/2014/main" val="10001"/>
                  </a:ext>
                </a:extLst>
              </a:tr>
              <a:tr h="537384">
                <a:tc>
                  <a:txBody>
                    <a:bodyPr/>
                    <a:lstStyle/>
                    <a:p>
                      <a:r>
                        <a:rPr lang="en-US" sz="800"/>
                        <a:t>2</a:t>
                      </a:r>
                    </a:p>
                  </a:txBody>
                  <a:tcPr marL="50067" marR="50067" marT="25033" marB="25033" anchor="ctr"/>
                </a:tc>
                <a:tc>
                  <a:txBody>
                    <a:bodyPr/>
                    <a:lstStyle/>
                    <a:p>
                      <a:r>
                        <a:rPr lang="en-US" sz="800"/>
                        <a:t>Crisis communication adaptation strategies in the MM&amp;A train explosion in Lac-Mégantic downtown. Going back to field communication.</a:t>
                      </a:r>
                    </a:p>
                  </a:txBody>
                  <a:tcPr marL="50067" marR="50067" marT="25033" marB="25033" anchor="ctr"/>
                </a:tc>
                <a:tc>
                  <a:txBody>
                    <a:bodyPr/>
                    <a:lstStyle/>
                    <a:p>
                      <a:r>
                        <a:rPr lang="en-US" sz="800"/>
                        <a:t>Case studies</a:t>
                      </a:r>
                    </a:p>
                  </a:txBody>
                  <a:tcPr marL="50067" marR="50067" marT="25033" marB="25033" anchor="ctr"/>
                </a:tc>
                <a:tc>
                  <a:txBody>
                    <a:bodyPr/>
                    <a:lstStyle/>
                    <a:p>
                      <a:r>
                        <a:rPr lang="en-US" sz="800"/>
                        <a:t>Use</a:t>
                      </a:r>
                      <a:r>
                        <a:rPr lang="en-US" sz="800" baseline="0"/>
                        <a:t> of the “deliberate strategy” that has been planned ahead of time, and an “emergent strategy” that grows out of learning and interactions (patterns) (Mintzberg, 2007, p. 4)</a:t>
                      </a:r>
                      <a:endParaRPr lang="en-US" sz="800"/>
                    </a:p>
                  </a:txBody>
                  <a:tcPr marL="50067" marR="50067" marT="25033" marB="25033" anchor="ctr"/>
                </a:tc>
                <a:tc>
                  <a:txBody>
                    <a:bodyPr/>
                    <a:lstStyle/>
                    <a:p>
                      <a:r>
                        <a:rPr lang="en-US" sz="800" kern="1200">
                          <a:solidFill>
                            <a:schemeClr val="dk1"/>
                          </a:solidFill>
                          <a:effectLst/>
                        </a:rPr>
                        <a:t>in-depth interviews, analysis of artifacts, and news analysis</a:t>
                      </a:r>
                    </a:p>
                    <a:p>
                      <a:r>
                        <a:rPr lang="en-US" sz="800" kern="1200">
                          <a:solidFill>
                            <a:schemeClr val="dk1"/>
                          </a:solidFill>
                          <a:effectLst/>
                        </a:rPr>
                        <a:t> </a:t>
                      </a:r>
                      <a:endParaRPr lang="en-US" sz="800" kern="1200">
                        <a:solidFill>
                          <a:schemeClr val="dk1"/>
                        </a:solidFill>
                        <a:effectLst/>
                        <a:latin typeface="+mn-lt"/>
                        <a:ea typeface="+mn-ea"/>
                        <a:cs typeface="+mn-cs"/>
                      </a:endParaRPr>
                    </a:p>
                  </a:txBody>
                  <a:tcPr marL="50067" marR="50067" marT="25033" marB="25033" anchor="ctr"/>
                </a:tc>
                <a:tc>
                  <a:txBody>
                    <a:bodyPr/>
                    <a:lstStyle/>
                    <a:p>
                      <a:r>
                        <a:rPr lang="en-US" sz="800" baseline="0"/>
                        <a:t>The</a:t>
                      </a:r>
                      <a:r>
                        <a:rPr lang="en-US" sz="800"/>
                        <a:t> importance adapting the initial crisis communication plan based</a:t>
                      </a:r>
                      <a:r>
                        <a:rPr lang="en-US" sz="800" baseline="0"/>
                        <a:t> on</a:t>
                      </a:r>
                      <a:r>
                        <a:rPr lang="en-US" sz="800"/>
                        <a:t> realities in the field that</a:t>
                      </a:r>
                      <a:r>
                        <a:rPr lang="en-US" sz="800" baseline="0"/>
                        <a:t> could be reiterated</a:t>
                      </a:r>
                      <a:r>
                        <a:rPr lang="en-US" sz="800"/>
                        <a:t> with simplified communication methods.</a:t>
                      </a:r>
                    </a:p>
                  </a:txBody>
                  <a:tcPr marL="50067" marR="50067" marT="25033" marB="25033" anchor="ctr"/>
                </a:tc>
                <a:extLst>
                  <a:ext uri="{0D108BD9-81ED-4DB2-BD59-A6C34878D82A}">
                    <a16:rowId xmlns:a16="http://schemas.microsoft.com/office/drawing/2014/main" val="10002"/>
                  </a:ext>
                </a:extLst>
              </a:tr>
              <a:tr h="420561">
                <a:tc>
                  <a:txBody>
                    <a:bodyPr/>
                    <a:lstStyle/>
                    <a:p>
                      <a:r>
                        <a:rPr lang="en-US" sz="800"/>
                        <a:t>3</a:t>
                      </a:r>
                    </a:p>
                  </a:txBody>
                  <a:tcPr marL="50067" marR="50067" marT="25033" marB="25033" anchor="ctr"/>
                </a:tc>
                <a:tc>
                  <a:txBody>
                    <a:bodyPr/>
                    <a:lstStyle/>
                    <a:p>
                      <a:r>
                        <a:rPr lang="en-US" sz="800"/>
                        <a:t>Debunking the myth of denial’s effectiveness in crisis communication: context matters</a:t>
                      </a:r>
                    </a:p>
                  </a:txBody>
                  <a:tcPr marL="50067" marR="50067" marT="25033" marB="25033"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a:t>Multiple Experimental Design studies</a:t>
                      </a:r>
                    </a:p>
                    <a:p>
                      <a:endParaRPr lang="en-US" sz="800"/>
                    </a:p>
                  </a:txBody>
                  <a:tcPr marL="50067" marR="50067" marT="25033" marB="25033"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a:t>Survey after an experiment among 119 University students</a:t>
                      </a:r>
                    </a:p>
                    <a:p>
                      <a:endParaRPr lang="en-US" sz="800"/>
                    </a:p>
                  </a:txBody>
                  <a:tcPr marL="50067" marR="50067" marT="25033" marB="25033"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a:t>Quantitative analysis</a:t>
                      </a:r>
                    </a:p>
                    <a:p>
                      <a:endParaRPr lang="en-US" sz="800"/>
                    </a:p>
                  </a:txBody>
                  <a:tcPr marL="50067" marR="50067" marT="25033" marB="25033" anchor="ctr"/>
                </a:tc>
                <a:tc>
                  <a:txBody>
                    <a:bodyPr/>
                    <a:lstStyle/>
                    <a:p>
                      <a:r>
                        <a:rPr lang="en-US" sz="800"/>
                        <a:t>Conclusion drawn about the dangers of using denial during crisis communication</a:t>
                      </a:r>
                    </a:p>
                  </a:txBody>
                  <a:tcPr marL="50067" marR="50067" marT="25033" marB="25033" anchor="ctr"/>
                </a:tc>
                <a:extLst>
                  <a:ext uri="{0D108BD9-81ED-4DB2-BD59-A6C34878D82A}">
                    <a16:rowId xmlns:a16="http://schemas.microsoft.com/office/drawing/2014/main" val="10003"/>
                  </a:ext>
                </a:extLst>
              </a:tr>
              <a:tr h="420561">
                <a:tc>
                  <a:txBody>
                    <a:bodyPr/>
                    <a:lstStyle/>
                    <a:p>
                      <a:r>
                        <a:rPr lang="en-US" sz="800"/>
                        <a:t>4</a:t>
                      </a:r>
                    </a:p>
                  </a:txBody>
                  <a:tcPr marL="50067" marR="50067" marT="25033" marB="25033" anchor="ctr"/>
                </a:tc>
                <a:tc>
                  <a:txBody>
                    <a:bodyPr/>
                    <a:lstStyle/>
                    <a:p>
                      <a:r>
                        <a:rPr lang="en-US" sz="800"/>
                        <a:t>Giving Voice to the Silenced: Using Critical Discourse Analysis to Inform Crisis Communication Theory</a:t>
                      </a:r>
                    </a:p>
                  </a:txBody>
                  <a:tcPr marL="50067" marR="50067" marT="25033" marB="25033"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a:t>Qualitative Multi-case study</a:t>
                      </a:r>
                    </a:p>
                    <a:p>
                      <a:endParaRPr lang="en-US" sz="800"/>
                    </a:p>
                  </a:txBody>
                  <a:tcPr marL="50067" marR="50067" marT="25033" marB="25033"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a:t>Teun Van Dijk and Norman Fairclough analytical framework</a:t>
                      </a:r>
                    </a:p>
                    <a:p>
                      <a:endParaRPr lang="en-US" sz="800"/>
                    </a:p>
                  </a:txBody>
                  <a:tcPr marL="50067" marR="50067" marT="25033" marB="25033"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a:t>Analysis of interviews and transcripts using the CDA method</a:t>
                      </a:r>
                    </a:p>
                    <a:p>
                      <a:endParaRPr lang="en-US" sz="800"/>
                    </a:p>
                  </a:txBody>
                  <a:tcPr marL="50067" marR="50067" marT="25033" marB="25033"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a:t>Evidence to add CDA to crisis communication theory</a:t>
                      </a:r>
                    </a:p>
                    <a:p>
                      <a:endParaRPr lang="en-US" sz="800"/>
                    </a:p>
                  </a:txBody>
                  <a:tcPr marL="50067" marR="50067" marT="25033" marB="25033" anchor="ctr"/>
                </a:tc>
                <a:extLst>
                  <a:ext uri="{0D108BD9-81ED-4DB2-BD59-A6C34878D82A}">
                    <a16:rowId xmlns:a16="http://schemas.microsoft.com/office/drawing/2014/main" val="10004"/>
                  </a:ext>
                </a:extLst>
              </a:tr>
              <a:tr h="537384">
                <a:tc>
                  <a:txBody>
                    <a:bodyPr/>
                    <a:lstStyle/>
                    <a:p>
                      <a:r>
                        <a:rPr lang="en-US" sz="800"/>
                        <a:t>5</a:t>
                      </a:r>
                    </a:p>
                  </a:txBody>
                  <a:tcPr marL="50067" marR="50067" marT="25033" marB="25033" anchor="ctr"/>
                </a:tc>
                <a:tc>
                  <a:txBody>
                    <a:bodyPr/>
                    <a:lstStyle/>
                    <a:p>
                      <a:r>
                        <a:rPr lang="en-US" sz="800"/>
                        <a:t>Shareholder</a:t>
                      </a:r>
                      <a:r>
                        <a:rPr lang="en-US" sz="800" baseline="0"/>
                        <a:t> </a:t>
                      </a:r>
                      <a:r>
                        <a:rPr lang="en-US" sz="800"/>
                        <a:t> Value</a:t>
                      </a:r>
                      <a:r>
                        <a:rPr lang="en-US" sz="800" baseline="0"/>
                        <a:t> and</a:t>
                      </a:r>
                      <a:r>
                        <a:rPr lang="en-US" sz="800"/>
                        <a:t> Crisis Communication Patterns: An Analysis of the Ford and Firestone Tire Recall</a:t>
                      </a:r>
                    </a:p>
                  </a:txBody>
                  <a:tcPr marL="50067" marR="50067" marT="25033" marB="25033" anchor="ctr"/>
                </a:tc>
                <a:tc>
                  <a:txBody>
                    <a:bodyPr/>
                    <a:lstStyle/>
                    <a:p>
                      <a:r>
                        <a:rPr lang="en-US" sz="800" kern="1200">
                          <a:solidFill>
                            <a:schemeClr val="dk1"/>
                          </a:solidFill>
                          <a:effectLst/>
                        </a:rPr>
                        <a:t>Multi Disciplinary approach Case Study</a:t>
                      </a:r>
                      <a:endParaRPr lang="en-US" sz="800"/>
                    </a:p>
                    <a:p>
                      <a:endParaRPr lang="en-US" sz="800"/>
                    </a:p>
                  </a:txBody>
                  <a:tcPr marL="50067" marR="50067" marT="25033" marB="25033" anchor="ctr"/>
                </a:tc>
                <a:tc>
                  <a:txBody>
                    <a:bodyPr/>
                    <a:lstStyle/>
                    <a:p>
                      <a:r>
                        <a:rPr lang="en-US" sz="800" kern="1200">
                          <a:solidFill>
                            <a:schemeClr val="dk1"/>
                          </a:solidFill>
                          <a:effectLst/>
                        </a:rPr>
                        <a:t>Examination and analysis of media strategies impact on stock market for Ford and Firestone during product recall crisis. Use of IRT (1995) and ADD (1991) theories</a:t>
                      </a:r>
                      <a:endParaRPr lang="en-US" sz="800"/>
                    </a:p>
                  </a:txBody>
                  <a:tcPr marL="50067" marR="50067" marT="25033" marB="25033"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kern="1200">
                          <a:solidFill>
                            <a:schemeClr val="dk1"/>
                          </a:solidFill>
                          <a:effectLst/>
                        </a:rPr>
                        <a:t>(1) Interviews, (2) Review of literature (228 articles), and (3) Evaluation of quotes during 6 years’ crisis media coverage. </a:t>
                      </a:r>
                      <a:endParaRPr lang="en-US" sz="800" kern="1200">
                        <a:solidFill>
                          <a:schemeClr val="dk1"/>
                        </a:solidFill>
                        <a:effectLst/>
                        <a:latin typeface="+mn-lt"/>
                        <a:ea typeface="+mn-ea"/>
                        <a:cs typeface="+mn-cs"/>
                      </a:endParaRPr>
                    </a:p>
                  </a:txBody>
                  <a:tcPr marL="50067" marR="50067" marT="25033" marB="25033" anchor="ctr"/>
                </a:tc>
                <a:tc>
                  <a:txBody>
                    <a:bodyPr/>
                    <a:lstStyle/>
                    <a:p>
                      <a:r>
                        <a:rPr lang="en-US" sz="800" kern="1200">
                          <a:solidFill>
                            <a:schemeClr val="dk1"/>
                          </a:solidFill>
                          <a:effectLst/>
                        </a:rPr>
                        <a:t>Conclusion drawn from approaches taken by two firms in response to the crisis</a:t>
                      </a:r>
                      <a:endParaRPr lang="en-US" sz="800"/>
                    </a:p>
                  </a:txBody>
                  <a:tcPr marL="50067" marR="50067" marT="25033" marB="25033" anchor="ctr"/>
                </a:tc>
                <a:extLst>
                  <a:ext uri="{0D108BD9-81ED-4DB2-BD59-A6C34878D82A}">
                    <a16:rowId xmlns:a16="http://schemas.microsoft.com/office/drawing/2014/main" val="10005"/>
                  </a:ext>
                </a:extLst>
              </a:tr>
              <a:tr h="887851">
                <a:tc>
                  <a:txBody>
                    <a:bodyPr/>
                    <a:lstStyle/>
                    <a:p>
                      <a:r>
                        <a:rPr lang="en-US" sz="800"/>
                        <a:t>6</a:t>
                      </a:r>
                    </a:p>
                  </a:txBody>
                  <a:tcPr marL="50067" marR="50067" marT="25033" marB="25033" anchor="ctr"/>
                </a:tc>
                <a:tc>
                  <a:txBody>
                    <a:bodyPr/>
                    <a:lstStyle/>
                    <a:p>
                      <a:r>
                        <a:rPr lang="en-US" sz="800"/>
                        <a:t>A Cold Cut</a:t>
                      </a:r>
                      <a:r>
                        <a:rPr lang="en-US" sz="800" baseline="0"/>
                        <a:t> Crisis: Listeriosis, Maple Leaf Foods, and the Politics of Apology</a:t>
                      </a:r>
                      <a:endParaRPr lang="en-US" sz="800"/>
                    </a:p>
                  </a:txBody>
                  <a:tcPr marL="50067" marR="50067" marT="25033" marB="25033"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kern="1200">
                          <a:solidFill>
                            <a:schemeClr val="dk1"/>
                          </a:solidFill>
                          <a:effectLst/>
                        </a:rPr>
                        <a:t>Case study</a:t>
                      </a:r>
                    </a:p>
                    <a:p>
                      <a:endParaRPr lang="en-US" sz="800"/>
                    </a:p>
                  </a:txBody>
                  <a:tcPr marL="50067" marR="50067" marT="25033" marB="25033" anchor="ctr"/>
                </a:tc>
                <a:tc>
                  <a:txBody>
                    <a:bodyPr/>
                    <a:lstStyle/>
                    <a:p>
                      <a:r>
                        <a:rPr lang="en-US" sz="800" kern="1200">
                          <a:solidFill>
                            <a:schemeClr val="dk1"/>
                          </a:solidFill>
                          <a:effectLst/>
                        </a:rPr>
                        <a:t>(1) Exploration of Maple Leaf’s crisis communication strategy response </a:t>
                      </a:r>
                    </a:p>
                    <a:p>
                      <a:r>
                        <a:rPr lang="en-US" sz="800" kern="1200">
                          <a:solidFill>
                            <a:schemeClr val="dk1"/>
                          </a:solidFill>
                          <a:effectLst/>
                        </a:rPr>
                        <a:t>(2) Distinction between cognitive and normative expectations</a:t>
                      </a:r>
                    </a:p>
                    <a:p>
                      <a:r>
                        <a:rPr lang="en-US" sz="800" kern="1200">
                          <a:solidFill>
                            <a:schemeClr val="dk1"/>
                          </a:solidFill>
                          <a:effectLst/>
                        </a:rPr>
                        <a:t>(3) Theoretical framework to understand crisis response (Holmström, 2003; Knight &amp; Roper, 2009).</a:t>
                      </a:r>
                    </a:p>
                    <a:p>
                      <a:endParaRPr lang="en-US" sz="800"/>
                    </a:p>
                  </a:txBody>
                  <a:tcPr marL="50067" marR="50067" marT="25033" marB="25033"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kern="1200">
                          <a:solidFill>
                            <a:schemeClr val="dk1"/>
                          </a:solidFill>
                          <a:effectLst/>
                        </a:rPr>
                        <a:t>Literature Review of crisis management</a:t>
                      </a:r>
                      <a:endParaRPr lang="en-US" sz="800"/>
                    </a:p>
                    <a:p>
                      <a:endParaRPr lang="en-US" sz="800"/>
                    </a:p>
                  </a:txBody>
                  <a:tcPr marL="50067" marR="50067" marT="25033" marB="25033"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kern="1200">
                          <a:solidFill>
                            <a:schemeClr val="dk1"/>
                          </a:solidFill>
                          <a:effectLst/>
                        </a:rPr>
                        <a:t>Conclusion drawn from theoretical background and literature review </a:t>
                      </a:r>
                    </a:p>
                    <a:p>
                      <a:endParaRPr lang="en-US" sz="800"/>
                    </a:p>
                  </a:txBody>
                  <a:tcPr marL="50067" marR="50067" marT="25033" marB="25033" anchor="ctr"/>
                </a:tc>
                <a:extLst>
                  <a:ext uri="{0D108BD9-81ED-4DB2-BD59-A6C34878D82A}">
                    <a16:rowId xmlns:a16="http://schemas.microsoft.com/office/drawing/2014/main" val="10006"/>
                  </a:ext>
                </a:extLst>
              </a:tr>
            </a:tbl>
          </a:graphicData>
        </a:graphic>
      </p:graphicFrame>
      <p:sp>
        <p:nvSpPr>
          <p:cNvPr id="5" name="Footer Placeholder 4"/>
          <p:cNvSpPr>
            <a:spLocks noGrp="1"/>
          </p:cNvSpPr>
          <p:nvPr>
            <p:ph type="ftr" sz="quarter" idx="11"/>
          </p:nvPr>
        </p:nvSpPr>
        <p:spPr>
          <a:xfrm>
            <a:off x="3113852" y="6277911"/>
            <a:ext cx="6801555" cy="365125"/>
          </a:xfrm>
        </p:spPr>
        <p:txBody>
          <a:bodyPr/>
          <a:lstStyle/>
          <a:p>
            <a:r>
              <a:rPr lang="en-US" sz="900" dirty="0"/>
              <a:t>EDB 9120 – Evidence Based Management Spring 2020, Kayongo, mahgoub, Manikandan, &amp; Rajakumar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6105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a:solidFill>
                  <a:srgbClr val="FFFEFF"/>
                </a:solidFill>
              </a:rPr>
              <a:t>RESULTS: Key findings</a:t>
            </a:r>
          </a:p>
        </p:txBody>
      </p:sp>
      <p:sp>
        <p:nvSpPr>
          <p:cNvPr id="5" name="Slide Number Placeholder 4"/>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smtClean="0"/>
              <a:pPr>
                <a:spcAft>
                  <a:spcPts val="600"/>
                </a:spcAft>
              </a:pPr>
              <a:t>12</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79166806"/>
              </p:ext>
            </p:extLst>
          </p:nvPr>
        </p:nvGraphicFramePr>
        <p:xfrm>
          <a:off x="849999" y="2181225"/>
          <a:ext cx="10492005" cy="3680629"/>
        </p:xfrm>
        <a:graphic>
          <a:graphicData uri="http://schemas.openxmlformats.org/drawingml/2006/table">
            <a:tbl>
              <a:tblPr firstRow="1" bandRow="1">
                <a:tableStyleId>{5C22544A-7EE6-4342-B048-85BDC9FD1C3A}</a:tableStyleId>
              </a:tblPr>
              <a:tblGrid>
                <a:gridCol w="229572">
                  <a:extLst>
                    <a:ext uri="{9D8B030D-6E8A-4147-A177-3AD203B41FA5}">
                      <a16:colId xmlns:a16="http://schemas.microsoft.com/office/drawing/2014/main" val="20000"/>
                    </a:ext>
                  </a:extLst>
                </a:gridCol>
                <a:gridCol w="1985300">
                  <a:extLst>
                    <a:ext uri="{9D8B030D-6E8A-4147-A177-3AD203B41FA5}">
                      <a16:colId xmlns:a16="http://schemas.microsoft.com/office/drawing/2014/main" val="20001"/>
                    </a:ext>
                  </a:extLst>
                </a:gridCol>
                <a:gridCol w="1865182">
                  <a:extLst>
                    <a:ext uri="{9D8B030D-6E8A-4147-A177-3AD203B41FA5}">
                      <a16:colId xmlns:a16="http://schemas.microsoft.com/office/drawing/2014/main" val="20002"/>
                    </a:ext>
                  </a:extLst>
                </a:gridCol>
                <a:gridCol w="1646433">
                  <a:extLst>
                    <a:ext uri="{9D8B030D-6E8A-4147-A177-3AD203B41FA5}">
                      <a16:colId xmlns:a16="http://schemas.microsoft.com/office/drawing/2014/main" val="20003"/>
                    </a:ext>
                  </a:extLst>
                </a:gridCol>
                <a:gridCol w="1703073">
                  <a:extLst>
                    <a:ext uri="{9D8B030D-6E8A-4147-A177-3AD203B41FA5}">
                      <a16:colId xmlns:a16="http://schemas.microsoft.com/office/drawing/2014/main" val="20004"/>
                    </a:ext>
                  </a:extLst>
                </a:gridCol>
                <a:gridCol w="3062445">
                  <a:extLst>
                    <a:ext uri="{9D8B030D-6E8A-4147-A177-3AD203B41FA5}">
                      <a16:colId xmlns:a16="http://schemas.microsoft.com/office/drawing/2014/main" val="20005"/>
                    </a:ext>
                  </a:extLst>
                </a:gridCol>
              </a:tblGrid>
              <a:tr h="150406">
                <a:tc>
                  <a:txBody>
                    <a:bodyPr/>
                    <a:lstStyle/>
                    <a:p>
                      <a:r>
                        <a:rPr lang="en-US" sz="700"/>
                        <a:t>#</a:t>
                      </a:r>
                    </a:p>
                  </a:txBody>
                  <a:tcPr marL="24781" marR="24781" marT="12390" marB="12390"/>
                </a:tc>
                <a:tc>
                  <a:txBody>
                    <a:bodyPr/>
                    <a:lstStyle/>
                    <a:p>
                      <a:r>
                        <a:rPr lang="en-US" sz="700"/>
                        <a:t>Article</a:t>
                      </a:r>
                    </a:p>
                  </a:txBody>
                  <a:tcPr marL="24781" marR="24781" marT="12390" marB="12390"/>
                </a:tc>
                <a:tc>
                  <a:txBody>
                    <a:bodyPr/>
                    <a:lstStyle/>
                    <a:p>
                      <a:r>
                        <a:rPr lang="en-US" sz="700"/>
                        <a:t>Finding 1</a:t>
                      </a:r>
                    </a:p>
                  </a:txBody>
                  <a:tcPr marL="24781" marR="24781" marT="12390" marB="12390"/>
                </a:tc>
                <a:tc>
                  <a:txBody>
                    <a:bodyPr/>
                    <a:lstStyle/>
                    <a:p>
                      <a:r>
                        <a:rPr lang="en-US" sz="700"/>
                        <a:t>Finding 2</a:t>
                      </a:r>
                    </a:p>
                  </a:txBody>
                  <a:tcPr marL="24781" marR="24781" marT="12390" marB="12390"/>
                </a:tc>
                <a:tc>
                  <a:txBody>
                    <a:bodyPr/>
                    <a:lstStyle/>
                    <a:p>
                      <a:r>
                        <a:rPr lang="en-US" sz="700"/>
                        <a:t>Finding 3</a:t>
                      </a:r>
                    </a:p>
                  </a:txBody>
                  <a:tcPr marL="24781" marR="24781" marT="12390" marB="12390"/>
                </a:tc>
                <a:tc>
                  <a:txBody>
                    <a:bodyPr/>
                    <a:lstStyle/>
                    <a:p>
                      <a:r>
                        <a:rPr lang="en-US" sz="700"/>
                        <a:t>Translation</a:t>
                      </a:r>
                    </a:p>
                  </a:txBody>
                  <a:tcPr marL="24781" marR="24781" marT="12390" marB="12390"/>
                </a:tc>
                <a:extLst>
                  <a:ext uri="{0D108BD9-81ED-4DB2-BD59-A6C34878D82A}">
                    <a16:rowId xmlns:a16="http://schemas.microsoft.com/office/drawing/2014/main" val="10000"/>
                  </a:ext>
                </a:extLst>
              </a:tr>
              <a:tr h="562905">
                <a:tc>
                  <a:txBody>
                    <a:bodyPr/>
                    <a:lstStyle/>
                    <a:p>
                      <a:r>
                        <a:rPr lang="en-US" sz="700"/>
                        <a:t>1</a:t>
                      </a:r>
                    </a:p>
                  </a:txBody>
                  <a:tcPr marL="24781" marR="24781" marT="12390" marB="12390" anchor="ctr"/>
                </a:tc>
                <a:tc>
                  <a:txBody>
                    <a:bodyPr/>
                    <a:lstStyle/>
                    <a:p>
                      <a:r>
                        <a:rPr lang="en-US" sz="700"/>
                        <a:t>Pet Food Panic: Procter and Gamble’s Use of Crisis Response Advertising (CRA) in Recall Crisis</a:t>
                      </a:r>
                    </a:p>
                  </a:txBody>
                  <a:tcPr marL="24781" marR="24781" marT="12390" marB="12390" anchor="ctr"/>
                </a:tc>
                <a:tc>
                  <a:txBody>
                    <a:bodyPr/>
                    <a:lstStyle/>
                    <a:p>
                      <a:r>
                        <a:rPr lang="en-US" sz="700"/>
                        <a:t>By</a:t>
                      </a:r>
                      <a:r>
                        <a:rPr lang="en-US" sz="700" baseline="0"/>
                        <a:t> c</a:t>
                      </a:r>
                      <a:r>
                        <a:rPr lang="en-US" sz="700"/>
                        <a:t>ombining CRA</a:t>
                      </a:r>
                      <a:r>
                        <a:rPr lang="en-US" sz="700" baseline="0"/>
                        <a:t> </a:t>
                      </a:r>
                      <a:r>
                        <a:rPr lang="en-US" sz="700"/>
                        <a:t>strategies of bolstering and corrective action and  ‘forgiveness’, an</a:t>
                      </a:r>
                      <a:r>
                        <a:rPr lang="en-US" sz="700" baseline="0"/>
                        <a:t> </a:t>
                      </a:r>
                      <a:r>
                        <a:rPr lang="en-US" sz="700"/>
                        <a:t>organization may successfully restore its image, even though its success may not be initially apparent. (Brinson and Benoit, 1996).</a:t>
                      </a:r>
                    </a:p>
                  </a:txBody>
                  <a:tcPr marL="24781" marR="24781" marT="12390" marB="12390" anchor="ctr"/>
                </a:tc>
                <a:tc>
                  <a:txBody>
                    <a:bodyPr/>
                    <a:lstStyle/>
                    <a:p>
                      <a:r>
                        <a:rPr lang="en-US" sz="700"/>
                        <a:t>A mix of traditional media,</a:t>
                      </a:r>
                      <a:r>
                        <a:rPr lang="en-US" sz="700" baseline="0"/>
                        <a:t> the </a:t>
                      </a:r>
                      <a:r>
                        <a:rPr lang="en-US" sz="700"/>
                        <a:t>internet and social media play an increasingly critical role to</a:t>
                      </a:r>
                      <a:r>
                        <a:rPr lang="en-US" sz="700" baseline="0"/>
                        <a:t> communicate with the public during </a:t>
                      </a:r>
                      <a:r>
                        <a:rPr lang="en-US" sz="700"/>
                        <a:t>crisis situations</a:t>
                      </a:r>
                      <a:r>
                        <a:rPr lang="en-US" sz="700" baseline="0"/>
                        <a:t>, </a:t>
                      </a:r>
                      <a:r>
                        <a:rPr lang="en-US" sz="700"/>
                        <a:t>Perry et al. (2003): Taylor &amp;</a:t>
                      </a:r>
                      <a:r>
                        <a:rPr lang="en-US" sz="700" baseline="0"/>
                        <a:t> </a:t>
                      </a:r>
                      <a:r>
                        <a:rPr lang="en-US" sz="700"/>
                        <a:t>Perry (2005).</a:t>
                      </a:r>
                    </a:p>
                  </a:txBody>
                  <a:tcPr marL="24781" marR="24781" marT="12390" marB="12390" anchor="ctr"/>
                </a:tc>
                <a:tc>
                  <a:txBody>
                    <a:bodyPr/>
                    <a:lstStyle/>
                    <a:p>
                      <a:r>
                        <a:rPr lang="en-US" sz="700"/>
                        <a:t>The CEO can be a powerful representative of the company, but only if they ‘convey both passion and vision on the one hand, and integrity and competence on the other’ (Stock, 2003).</a:t>
                      </a:r>
                    </a:p>
                  </a:txBody>
                  <a:tcPr marL="24781" marR="24781" marT="12390" marB="12390" anchor="ctr"/>
                </a:tc>
                <a:tc>
                  <a:txBody>
                    <a:bodyPr/>
                    <a:lstStyle/>
                    <a:p>
                      <a:r>
                        <a:rPr lang="en-US" sz="700" dirty="0"/>
                        <a:t>Combining different CRA strategies can fulﬁll the vital function of providing information from the company’s perspective during crisis</a:t>
                      </a:r>
                      <a:r>
                        <a:rPr lang="en-US" sz="700" baseline="0" dirty="0"/>
                        <a:t> </a:t>
                      </a:r>
                      <a:r>
                        <a:rPr lang="en-US" sz="700" dirty="0"/>
                        <a:t>(Cowden and </a:t>
                      </a:r>
                      <a:r>
                        <a:rPr lang="en-US" sz="700" dirty="0" err="1"/>
                        <a:t>Sellnow</a:t>
                      </a:r>
                      <a:r>
                        <a:rPr lang="en-US" sz="700" dirty="0"/>
                        <a:t>, 2002) while also managing the public’s image of the corporation.</a:t>
                      </a:r>
                    </a:p>
                  </a:txBody>
                  <a:tcPr marL="24781" marR="24781" marT="12390" marB="12390" anchor="ctr"/>
                </a:tc>
                <a:extLst>
                  <a:ext uri="{0D108BD9-81ED-4DB2-BD59-A6C34878D82A}">
                    <a16:rowId xmlns:a16="http://schemas.microsoft.com/office/drawing/2014/main" val="10001"/>
                  </a:ext>
                </a:extLst>
              </a:tr>
              <a:tr h="562905">
                <a:tc>
                  <a:txBody>
                    <a:bodyPr/>
                    <a:lstStyle/>
                    <a:p>
                      <a:r>
                        <a:rPr lang="en-US" sz="700"/>
                        <a:t>2</a:t>
                      </a:r>
                    </a:p>
                  </a:txBody>
                  <a:tcPr marL="24781" marR="24781" marT="12390" marB="12390" anchor="ctr"/>
                </a:tc>
                <a:tc>
                  <a:txBody>
                    <a:bodyPr/>
                    <a:lstStyle/>
                    <a:p>
                      <a:r>
                        <a:rPr lang="en-US" sz="700"/>
                        <a:t>Crisis communication adaptation strategies in the MM&amp;A train explosion in Lac-Mégantic downtown. Going back to field communication.</a:t>
                      </a:r>
                    </a:p>
                  </a:txBody>
                  <a:tcPr marL="24781" marR="24781" marT="12390" marB="12390" anchor="ctr"/>
                </a:tc>
                <a:tc>
                  <a:txBody>
                    <a:bodyPr/>
                    <a:lstStyle/>
                    <a:p>
                      <a:r>
                        <a:rPr lang="en-US" sz="700"/>
                        <a:t>Finding alternative communication strategies other than social media to effectively communicate with evacuated disaster victims in a temporary dead zone where</a:t>
                      </a:r>
                      <a:r>
                        <a:rPr lang="en-US" sz="700" baseline="0"/>
                        <a:t> the fiber-optic cables networks blew up during</a:t>
                      </a:r>
                      <a:r>
                        <a:rPr lang="en-US" sz="700"/>
                        <a:t> the blast.</a:t>
                      </a:r>
                    </a:p>
                  </a:txBody>
                  <a:tcPr marL="24781" marR="24781" marT="12390" marB="12390" anchor="ctr"/>
                </a:tc>
                <a:tc>
                  <a:txBody>
                    <a:bodyPr/>
                    <a:lstStyle/>
                    <a:p>
                      <a:r>
                        <a:rPr lang="en-US" sz="700"/>
                        <a:t>Communicating complexity of  adapting exceptional contingency </a:t>
                      </a:r>
                      <a:r>
                        <a:rPr lang="en-US" sz="700" b="1"/>
                        <a:t>public health messages</a:t>
                      </a:r>
                      <a:r>
                        <a:rPr lang="en-US" sz="700"/>
                        <a:t> in a</a:t>
                      </a:r>
                      <a:r>
                        <a:rPr lang="en-US" sz="700" baseline="0"/>
                        <a:t> context with a </a:t>
                      </a:r>
                      <a:r>
                        <a:rPr lang="en-US" sz="700" b="1" baseline="0"/>
                        <a:t>digital divide </a:t>
                      </a:r>
                      <a:r>
                        <a:rPr lang="en-US" sz="700" baseline="0"/>
                        <a:t>and  </a:t>
                      </a:r>
                      <a:r>
                        <a:rPr lang="en-US" sz="700" b="1" baseline="0"/>
                        <a:t>low literacy </a:t>
                      </a:r>
                      <a:r>
                        <a:rPr lang="en-US" sz="700" baseline="0"/>
                        <a:t>among </a:t>
                      </a:r>
                      <a:r>
                        <a:rPr lang="en-US" sz="700"/>
                        <a:t>disaster victims.</a:t>
                      </a:r>
                    </a:p>
                  </a:txBody>
                  <a:tcPr marL="24781" marR="24781" marT="12390" marB="12390" anchor="ctr"/>
                </a:tc>
                <a:tc>
                  <a:txBody>
                    <a:bodyPr/>
                    <a:lstStyle/>
                    <a:p>
                      <a:r>
                        <a:rPr lang="en-US" sz="700"/>
                        <a:t>In a crisis and emergency context, communication efforts must sometimes deviate from the planned strategies to simple, direct, and “human” methods in order to adapt to the realities of the victims.</a:t>
                      </a:r>
                    </a:p>
                  </a:txBody>
                  <a:tcPr marL="24781" marR="24781" marT="12390" marB="12390" anchor="ctr"/>
                </a:tc>
                <a:tc>
                  <a:txBody>
                    <a:bodyPr/>
                    <a:lstStyle/>
                    <a:p>
                      <a:r>
                        <a:rPr lang="en-US" sz="700" dirty="0"/>
                        <a:t>Case</a:t>
                      </a:r>
                      <a:r>
                        <a:rPr lang="en-US" sz="700" baseline="0" dirty="0"/>
                        <a:t> focused on crisis communication strategies to disaster victims. There is need to study different  stakeholder reactions in various social media channels (Coombs and Holladay, 2014).</a:t>
                      </a:r>
                      <a:endParaRPr lang="en-US" sz="700" dirty="0"/>
                    </a:p>
                  </a:txBody>
                  <a:tcPr marL="24781" marR="24781" marT="12390" marB="12390" anchor="ctr"/>
                </a:tc>
                <a:extLst>
                  <a:ext uri="{0D108BD9-81ED-4DB2-BD59-A6C34878D82A}">
                    <a16:rowId xmlns:a16="http://schemas.microsoft.com/office/drawing/2014/main" val="10002"/>
                  </a:ext>
                </a:extLst>
              </a:tr>
              <a:tr h="356656">
                <a:tc>
                  <a:txBody>
                    <a:bodyPr/>
                    <a:lstStyle/>
                    <a:p>
                      <a:r>
                        <a:rPr lang="en-US" sz="700"/>
                        <a:t>3</a:t>
                      </a:r>
                    </a:p>
                  </a:txBody>
                  <a:tcPr marL="24781" marR="24781" marT="12390" marB="12390" anchor="ctr"/>
                </a:tc>
                <a:tc>
                  <a:txBody>
                    <a:bodyPr/>
                    <a:lstStyle/>
                    <a:p>
                      <a:r>
                        <a:rPr lang="en-US" sz="700"/>
                        <a:t>Debunking the myth of denial’s effectiveness in crisis communication: context matters</a:t>
                      </a:r>
                    </a:p>
                  </a:txBody>
                  <a:tcPr marL="24781" marR="24781" marT="12390" marB="123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t>Increase in reputational damage and stakeholder anger</a:t>
                      </a:r>
                    </a:p>
                    <a:p>
                      <a:endParaRPr lang="en-US" sz="700"/>
                    </a:p>
                  </a:txBody>
                  <a:tcPr marL="24781" marR="24781" marT="12390" marB="123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t>Decrease in reputation scores</a:t>
                      </a:r>
                    </a:p>
                    <a:p>
                      <a:endParaRPr lang="en-US" sz="700"/>
                    </a:p>
                  </a:txBody>
                  <a:tcPr marL="24781" marR="24781" marT="12390" marB="123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t>Favorable organization reputation with the user of positive action strategy</a:t>
                      </a:r>
                    </a:p>
                    <a:p>
                      <a:endParaRPr lang="en-US" sz="700"/>
                    </a:p>
                  </a:txBody>
                  <a:tcPr marL="24781" marR="24781" marT="12390" marB="123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t>Denial and No response strategies were less successful when compared to positive action strategy</a:t>
                      </a:r>
                    </a:p>
                    <a:p>
                      <a:endParaRPr lang="en-US" sz="700"/>
                    </a:p>
                  </a:txBody>
                  <a:tcPr marL="24781" marR="24781" marT="12390" marB="12390" anchor="ctr"/>
                </a:tc>
                <a:extLst>
                  <a:ext uri="{0D108BD9-81ED-4DB2-BD59-A6C34878D82A}">
                    <a16:rowId xmlns:a16="http://schemas.microsoft.com/office/drawing/2014/main" val="10003"/>
                  </a:ext>
                </a:extLst>
              </a:tr>
              <a:tr h="356656">
                <a:tc>
                  <a:txBody>
                    <a:bodyPr/>
                    <a:lstStyle/>
                    <a:p>
                      <a:r>
                        <a:rPr lang="en-US" sz="700"/>
                        <a:t>4</a:t>
                      </a:r>
                    </a:p>
                  </a:txBody>
                  <a:tcPr marL="24781" marR="24781" marT="12390" marB="12390" anchor="ctr"/>
                </a:tc>
                <a:tc>
                  <a:txBody>
                    <a:bodyPr/>
                    <a:lstStyle/>
                    <a:p>
                      <a:r>
                        <a:rPr lang="en-US" sz="700"/>
                        <a:t>Giving Voice to the Silenced: Using Critical Discourse Analysis to Inform Crisis Communication Theory</a:t>
                      </a:r>
                    </a:p>
                  </a:txBody>
                  <a:tcPr marL="24781" marR="24781" marT="12390" marB="123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t>Focus on global and local meanings during crisis communication</a:t>
                      </a:r>
                    </a:p>
                    <a:p>
                      <a:endParaRPr lang="en-US" sz="700"/>
                    </a:p>
                  </a:txBody>
                  <a:tcPr marL="24781" marR="24781" marT="12390" marB="123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t>Identification of a social problem with a semiotic aspect</a:t>
                      </a:r>
                    </a:p>
                    <a:p>
                      <a:endParaRPr lang="en-US" sz="700"/>
                    </a:p>
                  </a:txBody>
                  <a:tcPr marL="24781" marR="24781" marT="12390" marB="123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t>Effective use of ingratiation, concern and compassion</a:t>
                      </a:r>
                    </a:p>
                    <a:p>
                      <a:endParaRPr lang="en-US" sz="700"/>
                    </a:p>
                  </a:txBody>
                  <a:tcPr marL="24781" marR="24781" marT="12390" marB="123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a:t>New framework for crisis communication to include CDA techniques such as silenced discourses.</a:t>
                      </a:r>
                    </a:p>
                    <a:p>
                      <a:endParaRPr lang="en-US" sz="700"/>
                    </a:p>
                  </a:txBody>
                  <a:tcPr marL="24781" marR="24781" marT="12390" marB="12390" anchor="ctr"/>
                </a:tc>
                <a:extLst>
                  <a:ext uri="{0D108BD9-81ED-4DB2-BD59-A6C34878D82A}">
                    <a16:rowId xmlns:a16="http://schemas.microsoft.com/office/drawing/2014/main" val="10004"/>
                  </a:ext>
                </a:extLst>
              </a:tr>
              <a:tr h="769154">
                <a:tc>
                  <a:txBody>
                    <a:bodyPr/>
                    <a:lstStyle/>
                    <a:p>
                      <a:r>
                        <a:rPr lang="en-US" sz="700"/>
                        <a:t>5</a:t>
                      </a:r>
                    </a:p>
                  </a:txBody>
                  <a:tcPr marL="24781" marR="24781" marT="12390" marB="12390" anchor="ctr"/>
                </a:tc>
                <a:tc>
                  <a:txBody>
                    <a:bodyPr/>
                    <a:lstStyle/>
                    <a:p>
                      <a:r>
                        <a:rPr lang="en-US" sz="700"/>
                        <a:t>Shareholder</a:t>
                      </a:r>
                      <a:r>
                        <a:rPr lang="en-US" sz="700" baseline="0"/>
                        <a:t> </a:t>
                      </a:r>
                      <a:r>
                        <a:rPr lang="en-US" sz="700"/>
                        <a:t> Value</a:t>
                      </a:r>
                      <a:r>
                        <a:rPr lang="en-US" sz="700" baseline="0"/>
                        <a:t> and</a:t>
                      </a:r>
                      <a:r>
                        <a:rPr lang="en-US" sz="700"/>
                        <a:t> Crisis Communication Patterns: An Analysis of the Ford and Firestone Tire Recall</a:t>
                      </a:r>
                    </a:p>
                  </a:txBody>
                  <a:tcPr marL="24781" marR="24781" marT="12390" marB="1239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kern="1200">
                          <a:solidFill>
                            <a:schemeClr val="dk1"/>
                          </a:solidFill>
                          <a:effectLst/>
                          <a:latin typeface="+mn-lt"/>
                          <a:ea typeface="+mn-ea"/>
                          <a:cs typeface="+mn-cs"/>
                        </a:rPr>
                        <a:t>While using different strategies in approaching crisis, both firms suffered significant losses in market capitalization.</a:t>
                      </a:r>
                    </a:p>
                  </a:txBody>
                  <a:tcPr marL="24781" marR="24781" marT="12390" marB="1239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kern="1200">
                          <a:solidFill>
                            <a:schemeClr val="dk1"/>
                          </a:solidFill>
                          <a:effectLst/>
                          <a:latin typeface="+mn-lt"/>
                          <a:ea typeface="+mn-ea"/>
                          <a:cs typeface="+mn-cs"/>
                        </a:rPr>
                        <a:t>Strategies used to address effectiveness of crisis response strategies.  </a:t>
                      </a:r>
                    </a:p>
                    <a:p>
                      <a:endParaRPr lang="en-US" sz="700"/>
                    </a:p>
                    <a:p>
                      <a:r>
                        <a:rPr lang="en-US" sz="700" kern="1200">
                          <a:solidFill>
                            <a:schemeClr val="dk1"/>
                          </a:solidFill>
                          <a:effectLst/>
                          <a:latin typeface="+mn-lt"/>
                          <a:ea typeface="+mn-ea"/>
                          <a:cs typeface="+mn-cs"/>
                        </a:rPr>
                        <a:t> </a:t>
                      </a:r>
                    </a:p>
                    <a:p>
                      <a:endParaRPr lang="en-US" sz="700"/>
                    </a:p>
                  </a:txBody>
                  <a:tcPr marL="24781" marR="24781" marT="12390" marB="12390" anchor="ctr"/>
                </a:tc>
                <a:tc>
                  <a:txBody>
                    <a:bodyPr/>
                    <a:lstStyle/>
                    <a:p>
                      <a:r>
                        <a:rPr lang="en-US" sz="700" kern="1200">
                          <a:solidFill>
                            <a:schemeClr val="dk1"/>
                          </a:solidFill>
                          <a:effectLst/>
                          <a:latin typeface="+mn-lt"/>
                          <a:ea typeface="+mn-ea"/>
                          <a:cs typeface="+mn-cs"/>
                        </a:rPr>
                        <a:t>Managers can maintain shareholder value during corporate crises if they use the right communication strategies </a:t>
                      </a:r>
                    </a:p>
                  </a:txBody>
                  <a:tcPr marL="24781" marR="24781" marT="12390" marB="12390" anchor="ctr"/>
                </a:tc>
                <a:tc>
                  <a:txBody>
                    <a:bodyPr/>
                    <a:lstStyle/>
                    <a:p>
                      <a:r>
                        <a:rPr lang="en-US" sz="700" kern="1200" dirty="0">
                          <a:solidFill>
                            <a:schemeClr val="dk1"/>
                          </a:solidFill>
                          <a:effectLst/>
                          <a:latin typeface="+mn-lt"/>
                          <a:ea typeface="+mn-ea"/>
                          <a:cs typeface="+mn-cs"/>
                        </a:rPr>
                        <a:t>(1) Importance of practicing strategic and effective communication during corporate crisis.</a:t>
                      </a:r>
                    </a:p>
                    <a:p>
                      <a:r>
                        <a:rPr lang="en-US" sz="700" kern="1200" dirty="0">
                          <a:solidFill>
                            <a:schemeClr val="dk1"/>
                          </a:solidFill>
                          <a:effectLst/>
                          <a:latin typeface="+mn-lt"/>
                          <a:ea typeface="+mn-ea"/>
                          <a:cs typeface="+mn-cs"/>
                        </a:rPr>
                        <a:t>(2) Evidence of correlation between corporate communication strategies and stock returns.</a:t>
                      </a:r>
                    </a:p>
                    <a:p>
                      <a:r>
                        <a:rPr lang="en-US" sz="700" kern="1200" dirty="0">
                          <a:solidFill>
                            <a:schemeClr val="dk1"/>
                          </a:solidFill>
                          <a:effectLst/>
                          <a:latin typeface="+mn-lt"/>
                          <a:ea typeface="+mn-ea"/>
                          <a:cs typeface="+mn-cs"/>
                        </a:rPr>
                        <a:t>(3) Growing literature in crisis communication and theories of crisis communication and management.</a:t>
                      </a:r>
                    </a:p>
                    <a:p>
                      <a:endParaRPr lang="en-US" sz="700" dirty="0">
                        <a:solidFill>
                          <a:srgbClr val="FF0000"/>
                        </a:solidFill>
                      </a:endParaRPr>
                    </a:p>
                  </a:txBody>
                  <a:tcPr marL="24781" marR="24781" marT="12390" marB="12390" anchor="ctr"/>
                </a:tc>
                <a:extLst>
                  <a:ext uri="{0D108BD9-81ED-4DB2-BD59-A6C34878D82A}">
                    <a16:rowId xmlns:a16="http://schemas.microsoft.com/office/drawing/2014/main" val="10005"/>
                  </a:ext>
                </a:extLst>
              </a:tr>
              <a:tr h="666030">
                <a:tc>
                  <a:txBody>
                    <a:bodyPr/>
                    <a:lstStyle/>
                    <a:p>
                      <a:r>
                        <a:rPr lang="en-US" sz="700"/>
                        <a:t>6</a:t>
                      </a:r>
                    </a:p>
                  </a:txBody>
                  <a:tcPr marL="24781" marR="24781" marT="12390" marB="12390" anchor="ctr"/>
                </a:tc>
                <a:tc>
                  <a:txBody>
                    <a:bodyPr/>
                    <a:lstStyle/>
                    <a:p>
                      <a:r>
                        <a:rPr lang="en-US" sz="700"/>
                        <a:t>A Cold Cut</a:t>
                      </a:r>
                      <a:r>
                        <a:rPr lang="en-US" sz="700" baseline="0"/>
                        <a:t> Crisis: Listeriosis, Maple Leaf Foods, and the Politics of Apology</a:t>
                      </a:r>
                      <a:endParaRPr lang="en-US" sz="700"/>
                    </a:p>
                  </a:txBody>
                  <a:tcPr marL="24781" marR="24781" marT="12390" marB="1239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kern="1200">
                          <a:solidFill>
                            <a:schemeClr val="dk1"/>
                          </a:solidFill>
                          <a:effectLst/>
                          <a:latin typeface="+mn-lt"/>
                          <a:ea typeface="+mn-ea"/>
                          <a:cs typeface="+mn-cs"/>
                        </a:rPr>
                        <a:t>Maple Leaf opted for a strategy of high visibility using the function of apologetic discourse.</a:t>
                      </a:r>
                    </a:p>
                    <a:p>
                      <a:endParaRPr lang="en-US" sz="700"/>
                    </a:p>
                  </a:txBody>
                  <a:tcPr marL="24781" marR="24781" marT="12390" marB="1239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kern="1200">
                          <a:solidFill>
                            <a:schemeClr val="dk1"/>
                          </a:solidFill>
                          <a:effectLst/>
                          <a:latin typeface="+mn-lt"/>
                          <a:ea typeface="+mn-ea"/>
                          <a:cs typeface="+mn-cs"/>
                        </a:rPr>
                        <a:t>Use of apologia as a strategy for reputational defense  </a:t>
                      </a:r>
                    </a:p>
                    <a:p>
                      <a:endParaRPr lang="en-US" sz="700"/>
                    </a:p>
                  </a:txBody>
                  <a:tcPr marL="24781" marR="24781" marT="12390" marB="1239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kern="1200">
                          <a:solidFill>
                            <a:schemeClr val="dk1"/>
                          </a:solidFill>
                          <a:effectLst/>
                          <a:latin typeface="+mn-lt"/>
                          <a:ea typeface="+mn-ea"/>
                          <a:cs typeface="+mn-cs"/>
                        </a:rPr>
                        <a:t>Crises is a very critical moments in the life of an organization. The food industry today is deeply implicated in the global economy.</a:t>
                      </a:r>
                    </a:p>
                    <a:p>
                      <a:endParaRPr lang="en-US" sz="700"/>
                    </a:p>
                  </a:txBody>
                  <a:tcPr marL="24781" marR="24781" marT="12390" marB="1239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kern="1200" dirty="0">
                          <a:solidFill>
                            <a:schemeClr val="dk1"/>
                          </a:solidFill>
                          <a:effectLst/>
                          <a:latin typeface="+mn-lt"/>
                          <a:ea typeface="+mn-ea"/>
                          <a:cs typeface="+mn-cs"/>
                        </a:rPr>
                        <a:t>Crisis management involves a process whereby the organization utilizes different communicative techniques to realign its identity and reputation with the normative expectation of consumers and other stakeholders and re-establishment trust.  Maple Leaf’s apology was effective in terms of restoring consumer trust and confidence</a:t>
                      </a:r>
                    </a:p>
                    <a:p>
                      <a:endParaRPr lang="en-US" sz="700" dirty="0"/>
                    </a:p>
                  </a:txBody>
                  <a:tcPr marL="24781" marR="24781" marT="12390" marB="12390" anchor="ctr"/>
                </a:tc>
                <a:extLst>
                  <a:ext uri="{0D108BD9-81ED-4DB2-BD59-A6C34878D82A}">
                    <a16:rowId xmlns:a16="http://schemas.microsoft.com/office/drawing/2014/main" val="10006"/>
                  </a:ext>
                </a:extLst>
              </a:tr>
              <a:tr h="253531">
                <a:tc>
                  <a:txBody>
                    <a:bodyPr/>
                    <a:lstStyle/>
                    <a:p>
                      <a:endParaRPr lang="en-US" sz="700"/>
                    </a:p>
                  </a:txBody>
                  <a:tcPr marL="24781" marR="24781" marT="12390" marB="123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1"/>
                        <a:t>Translation</a:t>
                      </a:r>
                    </a:p>
                    <a:p>
                      <a:endParaRPr lang="en-US" sz="700"/>
                    </a:p>
                  </a:txBody>
                  <a:tcPr marL="24781" marR="24781" marT="12390" marB="12390"/>
                </a:tc>
                <a:tc>
                  <a:txBody>
                    <a:bodyPr/>
                    <a:lstStyle/>
                    <a:p>
                      <a:endParaRPr lang="en-US" sz="700"/>
                    </a:p>
                  </a:txBody>
                  <a:tcPr marL="24781" marR="24781" marT="12390" marB="12390"/>
                </a:tc>
                <a:tc>
                  <a:txBody>
                    <a:bodyPr/>
                    <a:lstStyle/>
                    <a:p>
                      <a:endParaRPr lang="en-US" sz="700"/>
                    </a:p>
                  </a:txBody>
                  <a:tcPr marL="24781" marR="24781" marT="12390" marB="12390"/>
                </a:tc>
                <a:tc>
                  <a:txBody>
                    <a:bodyPr/>
                    <a:lstStyle/>
                    <a:p>
                      <a:endParaRPr lang="en-US" sz="700"/>
                    </a:p>
                  </a:txBody>
                  <a:tcPr marL="24781" marR="24781" marT="12390" marB="12390"/>
                </a:tc>
                <a:tc>
                  <a:txBody>
                    <a:bodyPr/>
                    <a:lstStyle/>
                    <a:p>
                      <a:endParaRPr lang="en-US" sz="700" dirty="0"/>
                    </a:p>
                  </a:txBody>
                  <a:tcPr marL="24781" marR="24781" marT="12390" marB="12390"/>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1"/>
          </p:nvPr>
        </p:nvSpPr>
        <p:spPr>
          <a:xfrm>
            <a:off x="3283185" y="6419022"/>
            <a:ext cx="6273842" cy="365125"/>
          </a:xfrm>
        </p:spPr>
        <p:txBody>
          <a:bodyPr/>
          <a:lstStyle/>
          <a:p>
            <a:r>
              <a:rPr lang="en-US" sz="900" dirty="0"/>
              <a:t>EDB 9120 – Evidence Based Management Spring 2020, Kayongo, mahgoub, Manikandan, &amp; Rajakumar </a:t>
            </a:r>
          </a:p>
        </p:txBody>
      </p:sp>
    </p:spTree>
    <p:extLst>
      <p:ext uri="{BB962C8B-B14F-4D97-AF65-F5344CB8AC3E}">
        <p14:creationId xmlns:p14="http://schemas.microsoft.com/office/powerpoint/2010/main" val="1708781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dirty="0"/>
              <a:t>Recommendations</a:t>
            </a:r>
          </a:p>
        </p:txBody>
      </p:sp>
      <p:sp>
        <p:nvSpPr>
          <p:cNvPr id="135" name="Rectangle 134">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recommendation">
            <a:extLst>
              <a:ext uri="{FF2B5EF4-FFF2-40B4-BE49-F238E27FC236}">
                <a16:creationId xmlns:a16="http://schemas.microsoft.com/office/drawing/2014/main" id="{E7D0C304-6B93-4FD9-9294-348B7BC3B7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846" r="2" b="2"/>
          <a:stretch/>
        </p:blipFill>
        <p:spPr bwMode="auto">
          <a:xfrm>
            <a:off x="657225" y="2361056"/>
            <a:ext cx="4962525" cy="3649219"/>
          </a:xfrm>
          <a:prstGeom prst="rect">
            <a:avLst/>
          </a:prstGeom>
          <a:noFill/>
          <a:extLst>
            <a:ext uri="{909E8E84-426E-40dd-AFC4-6F175D3DCCD1}">
              <a14:hiddenFill xmlns:a14="http://schemas.microsoft.com/office/drawing/2010/main" xmlns="">
                <a:solidFill>
                  <a:srgbClr val="FFFFFF"/>
                </a:solidFill>
              </a14:hiddenFill>
            </a:ext>
          </a:extLst>
        </p:spPr>
      </p:pic>
      <p:sp>
        <p:nvSpPr>
          <p:cNvPr id="8" name="Content Placeholder 2">
            <a:extLst>
              <a:ext uri="{FF2B5EF4-FFF2-40B4-BE49-F238E27FC236}">
                <a16:creationId xmlns:a16="http://schemas.microsoft.com/office/drawing/2014/main" id="{86CB7111-334C-45F6-BE3E-A1BFD71BA4E3}"/>
              </a:ext>
            </a:extLst>
          </p:cNvPr>
          <p:cNvSpPr>
            <a:spLocks noGrp="1"/>
          </p:cNvSpPr>
          <p:nvPr>
            <p:ph idx="1"/>
          </p:nvPr>
        </p:nvSpPr>
        <p:spPr>
          <a:xfrm>
            <a:off x="6335805" y="2180496"/>
            <a:ext cx="5275001" cy="4045683"/>
          </a:xfrm>
        </p:spPr>
        <p:txBody>
          <a:bodyPr>
            <a:normAutofit/>
          </a:bodyPr>
          <a:lstStyle/>
          <a:p>
            <a:pPr>
              <a:lnSpc>
                <a:spcPct val="90000"/>
              </a:lnSpc>
            </a:pPr>
            <a:r>
              <a:rPr lang="en-US" sz="2200" dirty="0"/>
              <a:t>Providing the right level of information during crisis while also managing the public’s image </a:t>
            </a:r>
          </a:p>
          <a:p>
            <a:pPr>
              <a:lnSpc>
                <a:spcPct val="90000"/>
              </a:lnSpc>
            </a:pPr>
            <a:r>
              <a:rPr lang="en-US" sz="2200" dirty="0"/>
              <a:t>Devising crisis communication strategies and practicing will improve delivery of effective communication during corporate crisis</a:t>
            </a:r>
          </a:p>
          <a:p>
            <a:pPr lvl="0">
              <a:lnSpc>
                <a:spcPct val="90000"/>
              </a:lnSpc>
              <a:defRPr/>
            </a:pPr>
            <a:r>
              <a:rPr lang="en-US" sz="2200" dirty="0"/>
              <a:t>Communicative techniques help improvise effect crisis management to realign identity and reputation with the stakeholders and strengthens trust</a:t>
            </a:r>
          </a:p>
        </p:txBody>
      </p:sp>
      <p:sp>
        <p:nvSpPr>
          <p:cNvPr id="6" name="Footer Placeholder 3"/>
          <p:cNvSpPr>
            <a:spLocks noGrp="1"/>
          </p:cNvSpPr>
          <p:nvPr>
            <p:ph type="ftr" sz="quarter" idx="11"/>
          </p:nvPr>
        </p:nvSpPr>
        <p:spPr>
          <a:xfrm>
            <a:off x="3328155" y="6492875"/>
            <a:ext cx="6917210" cy="365125"/>
          </a:xfrm>
        </p:spPr>
        <p:txBody>
          <a:bodyPr>
            <a:normAutofit/>
          </a:bodyPr>
          <a:lstStyle/>
          <a:p>
            <a:pPr>
              <a:lnSpc>
                <a:spcPct val="90000"/>
              </a:lnSpc>
              <a:spcAft>
                <a:spcPts val="600"/>
              </a:spcAft>
            </a:pPr>
            <a:r>
              <a:rPr lang="en-US" sz="900" dirty="0"/>
              <a:t>EDB 9120 – Evidence Based Management Spring 2020, Kayongo, mahgoub, Manikandan, &amp; Rajakumar </a:t>
            </a:r>
          </a:p>
        </p:txBody>
      </p:sp>
      <p:sp>
        <p:nvSpPr>
          <p:cNvPr id="5" name="Slide Number Placeholder 4"/>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13</a:t>
            </a:fld>
            <a:endParaRPr lang="en-US"/>
          </a:p>
        </p:txBody>
      </p:sp>
    </p:spTree>
    <p:extLst>
      <p:ext uri="{BB962C8B-B14F-4D97-AF65-F5344CB8AC3E}">
        <p14:creationId xmlns:p14="http://schemas.microsoft.com/office/powerpoint/2010/main" val="1286426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dirty="0"/>
              <a:t>CONCLUSION</a:t>
            </a:r>
          </a:p>
        </p:txBody>
      </p:sp>
      <p:sp>
        <p:nvSpPr>
          <p:cNvPr id="71" name="Rectangle 70">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conclusion">
            <a:extLst>
              <a:ext uri="{FF2B5EF4-FFF2-40B4-BE49-F238E27FC236}">
                <a16:creationId xmlns:a16="http://schemas.microsoft.com/office/drawing/2014/main" id="{1B10BD20-A855-4BEF-9DF0-35BDD1D774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4" r="-2" b="-2"/>
          <a:stretch/>
        </p:blipFill>
        <p:spPr bwMode="auto">
          <a:xfrm>
            <a:off x="657225" y="2361056"/>
            <a:ext cx="4962525" cy="364921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idx="1"/>
          </p:nvPr>
        </p:nvSpPr>
        <p:spPr>
          <a:xfrm>
            <a:off x="6335805" y="2180496"/>
            <a:ext cx="5275001" cy="4045683"/>
          </a:xfrm>
        </p:spPr>
        <p:txBody>
          <a:bodyPr>
            <a:normAutofit/>
          </a:bodyPr>
          <a:lstStyle/>
          <a:p>
            <a:pPr>
              <a:lnSpc>
                <a:spcPct val="90000"/>
              </a:lnSpc>
            </a:pPr>
            <a:r>
              <a:rPr lang="en-US" sz="2200" dirty="0"/>
              <a:t>Consequences of “denial” during crisis communication. Careful vetting of “denial” strategy is needed before the company chooses to pursue that path</a:t>
            </a:r>
          </a:p>
          <a:p>
            <a:pPr>
              <a:lnSpc>
                <a:spcPct val="90000"/>
              </a:lnSpc>
            </a:pPr>
            <a:r>
              <a:rPr lang="en-US" sz="2200" dirty="0"/>
              <a:t>Evaluation of  government policies during crisis communication</a:t>
            </a:r>
          </a:p>
          <a:p>
            <a:pPr>
              <a:lnSpc>
                <a:spcPct val="90000"/>
              </a:lnSpc>
            </a:pPr>
            <a:r>
              <a:rPr lang="en-US" sz="2200" dirty="0"/>
              <a:t>Inclusion of all affected policies during crisis communication</a:t>
            </a:r>
          </a:p>
          <a:p>
            <a:pPr>
              <a:lnSpc>
                <a:spcPct val="90000"/>
              </a:lnSpc>
            </a:pPr>
            <a:r>
              <a:rPr lang="en-US" sz="2200" dirty="0"/>
              <a:t>Crisis communication framework based on the facts in the field</a:t>
            </a:r>
          </a:p>
          <a:p>
            <a:pPr>
              <a:lnSpc>
                <a:spcPct val="90000"/>
              </a:lnSpc>
            </a:pPr>
            <a:endParaRPr lang="en-US" sz="2200" dirty="0"/>
          </a:p>
        </p:txBody>
      </p:sp>
      <p:sp>
        <p:nvSpPr>
          <p:cNvPr id="6" name="Footer Placeholder 3"/>
          <p:cNvSpPr>
            <a:spLocks noGrp="1"/>
          </p:cNvSpPr>
          <p:nvPr>
            <p:ph type="ftr" sz="quarter" idx="11"/>
          </p:nvPr>
        </p:nvSpPr>
        <p:spPr>
          <a:xfrm>
            <a:off x="3770303" y="6400800"/>
            <a:ext cx="6917210" cy="365125"/>
          </a:xfrm>
        </p:spPr>
        <p:txBody>
          <a:bodyPr>
            <a:normAutofit/>
          </a:bodyPr>
          <a:lstStyle/>
          <a:p>
            <a:pPr>
              <a:lnSpc>
                <a:spcPct val="90000"/>
              </a:lnSpc>
              <a:spcAft>
                <a:spcPts val="600"/>
              </a:spcAft>
            </a:pPr>
            <a:r>
              <a:rPr lang="en-US" sz="900" dirty="0"/>
              <a:t>EDB 9120 – Evidence Based Management Spring 2020, Kayongo, mahgoub, Manikandan, &amp; Rajakumar </a:t>
            </a:r>
          </a:p>
        </p:txBody>
      </p:sp>
      <p:sp>
        <p:nvSpPr>
          <p:cNvPr id="5" name="Slide Number Placeholder 4"/>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14</a:t>
            </a:fld>
            <a:endParaRPr lang="en-US"/>
          </a:p>
        </p:txBody>
      </p:sp>
    </p:spTree>
    <p:extLst>
      <p:ext uri="{BB962C8B-B14F-4D97-AF65-F5344CB8AC3E}">
        <p14:creationId xmlns:p14="http://schemas.microsoft.com/office/powerpoint/2010/main" val="2163558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dirty="0"/>
              <a:t>Limitations</a:t>
            </a:r>
          </a:p>
        </p:txBody>
      </p:sp>
      <p:sp>
        <p:nvSpPr>
          <p:cNvPr id="71" name="Rectangle 70">
            <a:extLst>
              <a:ext uri="{FF2B5EF4-FFF2-40B4-BE49-F238E27FC236}">
                <a16:creationId xmlns:a16="http://schemas.microsoft.com/office/drawing/2014/main" id="{F9E22090-20B0-4E64-847E-6DE402F70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limitations">
            <a:extLst>
              <a:ext uri="{FF2B5EF4-FFF2-40B4-BE49-F238E27FC236}">
                <a16:creationId xmlns:a16="http://schemas.microsoft.com/office/drawing/2014/main" id="{4225C883-C131-47B2-A96C-9F5AA31CAA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225" y="3194113"/>
            <a:ext cx="3305175" cy="198310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idx="1"/>
          </p:nvPr>
        </p:nvSpPr>
        <p:spPr>
          <a:xfrm>
            <a:off x="4505325" y="2180496"/>
            <a:ext cx="7105481" cy="4045683"/>
          </a:xfrm>
        </p:spPr>
        <p:txBody>
          <a:bodyPr>
            <a:normAutofit/>
          </a:bodyPr>
          <a:lstStyle/>
          <a:p>
            <a:pPr>
              <a:lnSpc>
                <a:spcPct val="90000"/>
              </a:lnSpc>
            </a:pPr>
            <a:r>
              <a:rPr lang="en-US" sz="1700" dirty="0"/>
              <a:t>Use of case studies as a methodology to research Crisis Communication has limitations and findings may not be generalizable</a:t>
            </a:r>
          </a:p>
          <a:p>
            <a:pPr>
              <a:lnSpc>
                <a:spcPct val="90000"/>
              </a:lnSpc>
            </a:pPr>
            <a:r>
              <a:rPr lang="en-US" sz="1700" dirty="0"/>
              <a:t>Most case studies were consumer focused.  More focus on marketing and product development strategies is needed to build customer relationships</a:t>
            </a:r>
          </a:p>
          <a:p>
            <a:pPr>
              <a:lnSpc>
                <a:spcPct val="90000"/>
              </a:lnSpc>
            </a:pPr>
            <a:r>
              <a:rPr lang="en-US" sz="1700" dirty="0"/>
              <a:t>In conducting interviews, there were difficulties in finding participants willing to speak which means results may be questioned</a:t>
            </a:r>
          </a:p>
          <a:p>
            <a:pPr>
              <a:lnSpc>
                <a:spcPct val="90000"/>
              </a:lnSpc>
            </a:pPr>
            <a:r>
              <a:rPr lang="en-US" sz="1700" dirty="0"/>
              <a:t>Focus on English Language News only during crisis communication to analyze global media is a potential limitation</a:t>
            </a:r>
          </a:p>
          <a:p>
            <a:pPr>
              <a:lnSpc>
                <a:spcPct val="90000"/>
              </a:lnSpc>
            </a:pPr>
            <a:r>
              <a:rPr lang="en-US" sz="1700" dirty="0"/>
              <a:t>Denial and No-response strategies were less successful when compared to positive action strategy</a:t>
            </a:r>
          </a:p>
          <a:p>
            <a:pPr>
              <a:lnSpc>
                <a:spcPct val="90000"/>
              </a:lnSpc>
            </a:pPr>
            <a:endParaRPr lang="en-US" sz="1700" dirty="0"/>
          </a:p>
        </p:txBody>
      </p:sp>
      <p:sp>
        <p:nvSpPr>
          <p:cNvPr id="4" name="Footer Placeholder 3"/>
          <p:cNvSpPr>
            <a:spLocks noGrp="1"/>
          </p:cNvSpPr>
          <p:nvPr>
            <p:ph type="ftr" sz="quarter" idx="11"/>
          </p:nvPr>
        </p:nvSpPr>
        <p:spPr>
          <a:xfrm>
            <a:off x="3168229" y="6391393"/>
            <a:ext cx="6917210" cy="365125"/>
          </a:xfrm>
        </p:spPr>
        <p:txBody>
          <a:bodyPr>
            <a:normAutofit fontScale="92500"/>
          </a:bodyPr>
          <a:lstStyle/>
          <a:p>
            <a:pPr>
              <a:spcAft>
                <a:spcPts val="600"/>
              </a:spcAft>
            </a:pPr>
            <a:r>
              <a:rPr lang="en-US" sz="1100" dirty="0"/>
              <a:t>EDB 9120 – Evidence Based Management Spring 2020, Kayongo, mahgoub, Manikandan, &amp; Rajakumar </a:t>
            </a:r>
          </a:p>
        </p:txBody>
      </p:sp>
      <p:sp>
        <p:nvSpPr>
          <p:cNvPr id="5" name="Slide Number Placeholder 4"/>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15</a:t>
            </a:fld>
            <a:endParaRPr lang="en-US"/>
          </a:p>
        </p:txBody>
      </p:sp>
    </p:spTree>
    <p:extLst>
      <p:ext uri="{BB962C8B-B14F-4D97-AF65-F5344CB8AC3E}">
        <p14:creationId xmlns:p14="http://schemas.microsoft.com/office/powerpoint/2010/main" val="124085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dirty="0"/>
              <a:t>IMPICATIONS for future research</a:t>
            </a:r>
          </a:p>
        </p:txBody>
      </p:sp>
      <p:sp>
        <p:nvSpPr>
          <p:cNvPr id="71" name="Rectangle 70">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implications for future research examples">
            <a:extLst>
              <a:ext uri="{FF2B5EF4-FFF2-40B4-BE49-F238E27FC236}">
                <a16:creationId xmlns:a16="http://schemas.microsoft.com/office/drawing/2014/main" id="{9D193CD8-0B9C-4FAA-BE00-9576FD864D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225" y="2504224"/>
            <a:ext cx="4962525" cy="3362883"/>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idx="1"/>
          </p:nvPr>
        </p:nvSpPr>
        <p:spPr>
          <a:xfrm>
            <a:off x="6335805" y="2180496"/>
            <a:ext cx="5275001" cy="4045683"/>
          </a:xfrm>
        </p:spPr>
        <p:txBody>
          <a:bodyPr>
            <a:normAutofit/>
          </a:bodyPr>
          <a:lstStyle/>
          <a:p>
            <a:pPr>
              <a:lnSpc>
                <a:spcPct val="90000"/>
              </a:lnSpc>
            </a:pPr>
            <a:r>
              <a:rPr lang="en-US" sz="1900" dirty="0"/>
              <a:t>Growing need to study crisis communication and management to develop new theoretical approaches</a:t>
            </a:r>
          </a:p>
          <a:p>
            <a:pPr>
              <a:lnSpc>
                <a:spcPct val="90000"/>
              </a:lnSpc>
            </a:pPr>
            <a:r>
              <a:rPr lang="en-US" sz="1900" dirty="0"/>
              <a:t>More research is needed in the “apology technique” as an effective tool to restore consumer trust and confidence</a:t>
            </a:r>
          </a:p>
          <a:p>
            <a:pPr>
              <a:lnSpc>
                <a:spcPct val="90000"/>
              </a:lnSpc>
            </a:pPr>
            <a:r>
              <a:rPr lang="en-US" sz="1900" dirty="0"/>
              <a:t>There is a need to study stakeholder reactions in social media channels during corporate crisis</a:t>
            </a:r>
          </a:p>
          <a:p>
            <a:pPr>
              <a:lnSpc>
                <a:spcPct val="90000"/>
              </a:lnSpc>
            </a:pPr>
            <a:r>
              <a:rPr lang="en-US" sz="1900" dirty="0"/>
              <a:t>Further research is needed for loyalty in medical field using technology evidence-based decision making</a:t>
            </a:r>
          </a:p>
          <a:p>
            <a:pPr>
              <a:lnSpc>
                <a:spcPct val="90000"/>
              </a:lnSpc>
            </a:pPr>
            <a:endParaRPr lang="en-US" sz="1900" dirty="0"/>
          </a:p>
        </p:txBody>
      </p:sp>
      <p:sp>
        <p:nvSpPr>
          <p:cNvPr id="4" name="Footer Placeholder 3"/>
          <p:cNvSpPr>
            <a:spLocks noGrp="1"/>
          </p:cNvSpPr>
          <p:nvPr>
            <p:ph type="ftr" sz="quarter" idx="11"/>
          </p:nvPr>
        </p:nvSpPr>
        <p:spPr>
          <a:xfrm>
            <a:off x="2773117" y="6492875"/>
            <a:ext cx="6917210" cy="365125"/>
          </a:xfrm>
        </p:spPr>
        <p:txBody>
          <a:bodyPr>
            <a:normAutofit fontScale="92500"/>
          </a:bodyPr>
          <a:lstStyle/>
          <a:p>
            <a:pPr>
              <a:spcAft>
                <a:spcPts val="600"/>
              </a:spcAft>
            </a:pPr>
            <a:r>
              <a:rPr lang="en-US" sz="1100" dirty="0"/>
              <a:t>EDB 9120 – Evidence Based Management Spring 2020, Kayongo, mahgoub, Manikandan, &amp; Rajakumar </a:t>
            </a:r>
          </a:p>
        </p:txBody>
      </p:sp>
      <p:sp>
        <p:nvSpPr>
          <p:cNvPr id="5" name="Slide Number Placeholder 4"/>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16</a:t>
            </a:fld>
            <a:endParaRPr lang="en-US"/>
          </a:p>
        </p:txBody>
      </p:sp>
    </p:spTree>
    <p:extLst>
      <p:ext uri="{BB962C8B-B14F-4D97-AF65-F5344CB8AC3E}">
        <p14:creationId xmlns:p14="http://schemas.microsoft.com/office/powerpoint/2010/main" val="3697260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581192" y="2007916"/>
            <a:ext cx="11029615" cy="4002156"/>
          </a:xfrm>
        </p:spPr>
        <p:txBody>
          <a:bodyPr>
            <a:normAutofit fontScale="85000" lnSpcReduction="10000"/>
          </a:bodyPr>
          <a:lstStyle/>
          <a:p>
            <a:pPr>
              <a:lnSpc>
                <a:spcPct val="120000"/>
              </a:lnSpc>
              <a:spcBef>
                <a:spcPts val="0"/>
              </a:spcBef>
              <a:spcAft>
                <a:spcPts val="600"/>
              </a:spcAft>
            </a:pPr>
            <a:r>
              <a:rPr lang="en-US" sz="2000" dirty="0"/>
              <a:t>Coombs, W.T., (2015). The value of communication during a crisis: Insights from strategic communication research. </a:t>
            </a:r>
            <a:r>
              <a:rPr lang="en-US" sz="2000" i="1" dirty="0"/>
              <a:t>Business Horizons</a:t>
            </a:r>
            <a:r>
              <a:rPr lang="en-US" sz="2000" dirty="0"/>
              <a:t>, 58, p.141–148. </a:t>
            </a:r>
          </a:p>
          <a:p>
            <a:pPr>
              <a:lnSpc>
                <a:spcPct val="120000"/>
              </a:lnSpc>
              <a:spcBef>
                <a:spcPts val="0"/>
              </a:spcBef>
              <a:spcAft>
                <a:spcPts val="600"/>
              </a:spcAft>
            </a:pPr>
            <a:endParaRPr lang="en-US" sz="2000" dirty="0"/>
          </a:p>
          <a:p>
            <a:pPr>
              <a:lnSpc>
                <a:spcPct val="120000"/>
              </a:lnSpc>
              <a:spcBef>
                <a:spcPts val="0"/>
              </a:spcBef>
              <a:spcAft>
                <a:spcPts val="600"/>
              </a:spcAft>
            </a:pPr>
            <a:r>
              <a:rPr lang="en-US" sz="2000" dirty="0"/>
              <a:t>Hale, J.E., Dulek, R. E., Hale, D. P., (2005). Crisis Response Communication Challenges: Building Theory From Qualitative Data. </a:t>
            </a:r>
            <a:r>
              <a:rPr lang="en-US" sz="2000" i="1" dirty="0"/>
              <a:t>Journal of Business</a:t>
            </a:r>
            <a:r>
              <a:rPr lang="en-US" sz="2000" dirty="0"/>
              <a:t> </a:t>
            </a:r>
            <a:r>
              <a:rPr lang="en-US" sz="2000" i="1" dirty="0"/>
              <a:t>Communication</a:t>
            </a:r>
            <a:r>
              <a:rPr lang="en-US" sz="2000" dirty="0"/>
              <a:t>, 42 (2), p.112–134. </a:t>
            </a:r>
          </a:p>
          <a:p>
            <a:pPr>
              <a:lnSpc>
                <a:spcPct val="120000"/>
              </a:lnSpc>
              <a:spcBef>
                <a:spcPts val="0"/>
              </a:spcBef>
              <a:spcAft>
                <a:spcPts val="600"/>
              </a:spcAft>
            </a:pPr>
            <a:endParaRPr lang="en-US" sz="2000" dirty="0"/>
          </a:p>
          <a:p>
            <a:pPr>
              <a:lnSpc>
                <a:spcPct val="120000"/>
              </a:lnSpc>
              <a:spcBef>
                <a:spcPts val="0"/>
              </a:spcBef>
              <a:spcAft>
                <a:spcPts val="600"/>
              </a:spcAft>
            </a:pPr>
            <a:r>
              <a:rPr lang="en-US" sz="2000" dirty="0"/>
              <a:t>David, M. D., &amp; Carignan, M., (2017). Crisis communication adaptation strategies in the MM&amp;A train explosion in Lac-Mégantic downtown. Going back to field. </a:t>
            </a:r>
            <a:r>
              <a:rPr lang="en-US" sz="2000" i="1" dirty="0"/>
              <a:t>Corporate Communications: An International Journal</a:t>
            </a:r>
            <a:r>
              <a:rPr lang="en-US" sz="2000" dirty="0"/>
              <a:t>, 22(3), p.369–38.   </a:t>
            </a:r>
          </a:p>
          <a:p>
            <a:pPr>
              <a:lnSpc>
                <a:spcPct val="120000"/>
              </a:lnSpc>
              <a:spcBef>
                <a:spcPts val="0"/>
              </a:spcBef>
              <a:spcAft>
                <a:spcPts val="600"/>
              </a:spcAft>
            </a:pPr>
            <a:endParaRPr lang="en-US" sz="2000" dirty="0"/>
          </a:p>
          <a:p>
            <a:pPr>
              <a:lnSpc>
                <a:spcPct val="120000"/>
              </a:lnSpc>
              <a:spcBef>
                <a:spcPts val="0"/>
              </a:spcBef>
              <a:spcAft>
                <a:spcPts val="600"/>
              </a:spcAft>
            </a:pPr>
            <a:r>
              <a:rPr lang="en-US" sz="2000" dirty="0"/>
              <a:t>Lancendorfer, K.M., (2014). Pet Food Panic: Procter and Gamble’s Use of Crisis Response Advertising (CRA) in Recall Crisis. </a:t>
            </a:r>
            <a:r>
              <a:rPr lang="en-US" sz="2000" i="1" dirty="0"/>
              <a:t>Corporate Reputation Review,</a:t>
            </a:r>
            <a:r>
              <a:rPr lang="en-US" sz="2000" dirty="0"/>
              <a:t>17 (2), p. 94–113.</a:t>
            </a:r>
          </a:p>
          <a:p>
            <a:pPr>
              <a:lnSpc>
                <a:spcPct val="200000"/>
              </a:lnSpc>
              <a:spcBef>
                <a:spcPts val="0"/>
              </a:spcBef>
              <a:spcAft>
                <a:spcPts val="600"/>
              </a:spcAft>
            </a:pPr>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Footer Placeholder 3"/>
          <p:cNvSpPr>
            <a:spLocks noGrp="1"/>
          </p:cNvSpPr>
          <p:nvPr>
            <p:ph type="ftr" sz="quarter" idx="11"/>
          </p:nvPr>
        </p:nvSpPr>
        <p:spPr>
          <a:xfrm>
            <a:off x="3405481" y="6419487"/>
            <a:ext cx="6227704" cy="308215"/>
          </a:xfrm>
        </p:spPr>
        <p:txBody>
          <a:bodyPr/>
          <a:lstStyle/>
          <a:p>
            <a:r>
              <a:rPr lang="en-US" sz="900" dirty="0"/>
              <a:t>EDB 9120 – Evidence Based Management Spring 2020, Kayongo, mahgoub, Manikandan, &amp; Rajakumar </a:t>
            </a:r>
          </a:p>
        </p:txBody>
      </p:sp>
    </p:spTree>
    <p:extLst>
      <p:ext uri="{BB962C8B-B14F-4D97-AF65-F5344CB8AC3E}">
        <p14:creationId xmlns:p14="http://schemas.microsoft.com/office/powerpoint/2010/main" val="1138863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562377" y="1815630"/>
            <a:ext cx="11083993" cy="3951976"/>
          </a:xfrm>
        </p:spPr>
        <p:txBody>
          <a:bodyPr>
            <a:normAutofit fontScale="77500" lnSpcReduction="20000"/>
          </a:bodyPr>
          <a:lstStyle/>
          <a:p>
            <a:pPr marL="0" indent="0">
              <a:lnSpc>
                <a:spcPct val="120000"/>
              </a:lnSpc>
              <a:spcBef>
                <a:spcPts val="0"/>
              </a:spcBef>
              <a:spcAft>
                <a:spcPts val="600"/>
              </a:spcAft>
              <a:buNone/>
            </a:pPr>
            <a:endParaRPr lang="en-US" sz="2000" dirty="0"/>
          </a:p>
          <a:p>
            <a:pPr>
              <a:lnSpc>
                <a:spcPct val="120000"/>
              </a:lnSpc>
              <a:spcBef>
                <a:spcPts val="0"/>
              </a:spcBef>
              <a:spcAft>
                <a:spcPts val="600"/>
              </a:spcAft>
            </a:pPr>
            <a:r>
              <a:rPr lang="en-US" sz="2000" dirty="0"/>
              <a:t>Coombs, W. T., Holladay, S. J., &amp; Claeys, A. (2016). Debunking the myth of denial’s effectiveness in crisis communication: context matters. </a:t>
            </a:r>
            <a:r>
              <a:rPr lang="en-US" sz="2000" i="1" dirty="0"/>
              <a:t>Journal of Communication Management</a:t>
            </a:r>
            <a:r>
              <a:rPr lang="en-US" sz="2000" dirty="0"/>
              <a:t>, 20 (4), p.381–395</a:t>
            </a:r>
          </a:p>
          <a:p>
            <a:pPr>
              <a:lnSpc>
                <a:spcPct val="120000"/>
              </a:lnSpc>
              <a:spcBef>
                <a:spcPts val="0"/>
              </a:spcBef>
              <a:spcAft>
                <a:spcPts val="600"/>
              </a:spcAft>
            </a:pPr>
            <a:endParaRPr lang="en-US" sz="2000" dirty="0"/>
          </a:p>
          <a:p>
            <a:pPr>
              <a:lnSpc>
                <a:spcPct val="120000"/>
              </a:lnSpc>
              <a:spcBef>
                <a:spcPts val="0"/>
              </a:spcBef>
              <a:spcAft>
                <a:spcPts val="600"/>
              </a:spcAft>
            </a:pPr>
            <a:r>
              <a:rPr lang="en-US" sz="2000" dirty="0"/>
              <a:t>Carolyn Dunn, C., &amp; Eble, M. (2014). </a:t>
            </a:r>
            <a:r>
              <a:rPr lang="en-US" sz="2000" i="1" dirty="0"/>
              <a:t>Giving Voice to the Silenced: Using Critical Discourse Analysis to Inform Crisis Communication Theory</a:t>
            </a:r>
            <a:r>
              <a:rPr lang="en-US" sz="2000" dirty="0"/>
              <a:t>. Springer Science and Business Media, Dordrecht.</a:t>
            </a:r>
          </a:p>
          <a:p>
            <a:pPr>
              <a:lnSpc>
                <a:spcPct val="120000"/>
              </a:lnSpc>
              <a:spcBef>
                <a:spcPts val="0"/>
              </a:spcBef>
              <a:spcAft>
                <a:spcPts val="600"/>
              </a:spcAft>
            </a:pPr>
            <a:endParaRPr lang="en-US" sz="2000" dirty="0"/>
          </a:p>
          <a:p>
            <a:pPr>
              <a:lnSpc>
                <a:spcPct val="120000"/>
              </a:lnSpc>
              <a:spcBef>
                <a:spcPts val="0"/>
              </a:spcBef>
              <a:spcAft>
                <a:spcPts val="600"/>
              </a:spcAft>
            </a:pPr>
            <a:r>
              <a:rPr lang="en-US" sz="2000" dirty="0"/>
              <a:t>Erickson, L.S., Erickson, S. L., Stone, M., Thomas, A., Hanson, T. A., Tolifson, A., Ngongoni, N., &amp; Kalthoff, J. (2017). Shareholder Value and Crisis Communication Patterns: An Analysis of the Ford and Firestone Tire Recall. </a:t>
            </a:r>
            <a:r>
              <a:rPr lang="en-US" sz="2000" i="1" dirty="0"/>
              <a:t>Academy of Strategic Management Journal, 16 (1), 20.</a:t>
            </a:r>
          </a:p>
          <a:p>
            <a:pPr>
              <a:lnSpc>
                <a:spcPct val="120000"/>
              </a:lnSpc>
              <a:spcBef>
                <a:spcPts val="0"/>
              </a:spcBef>
              <a:spcAft>
                <a:spcPts val="600"/>
              </a:spcAft>
            </a:pPr>
            <a:endParaRPr lang="en-US" sz="2000" i="1" dirty="0"/>
          </a:p>
          <a:p>
            <a:pPr>
              <a:lnSpc>
                <a:spcPct val="120000"/>
              </a:lnSpc>
              <a:spcBef>
                <a:spcPts val="0"/>
              </a:spcBef>
              <a:spcAft>
                <a:spcPts val="600"/>
              </a:spcAft>
            </a:pPr>
            <a:r>
              <a:rPr lang="en-US" sz="2000" dirty="0"/>
              <a:t>Greenberg, J., &amp; Elliott, C. (2009). A Cold Cut Crisis: Listeriosis, Maple Leaf Foods, and the Politics of Apology. </a:t>
            </a:r>
            <a:r>
              <a:rPr lang="en-US" sz="2000" i="1" dirty="0"/>
              <a:t>Canadian Journal of Communication</a:t>
            </a:r>
            <a:r>
              <a:rPr lang="en-US" sz="2000" dirty="0"/>
              <a:t>, 34, 189–204.</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Footer Placeholder 3"/>
          <p:cNvSpPr>
            <a:spLocks noGrp="1"/>
          </p:cNvSpPr>
          <p:nvPr>
            <p:ph type="ftr" sz="quarter" idx="11"/>
          </p:nvPr>
        </p:nvSpPr>
        <p:spPr>
          <a:xfrm>
            <a:off x="3461927" y="6410080"/>
            <a:ext cx="6886222" cy="308215"/>
          </a:xfrm>
        </p:spPr>
        <p:txBody>
          <a:bodyPr/>
          <a:lstStyle/>
          <a:p>
            <a:r>
              <a:rPr lang="en-US" sz="900" dirty="0"/>
              <a:t>EDB 9120 – Evidence Based Management Spring 2020, Kayongo, mahgoub, Manikandan, &amp; Rajakumar </a:t>
            </a:r>
          </a:p>
        </p:txBody>
      </p:sp>
    </p:spTree>
    <p:extLst>
      <p:ext uri="{BB962C8B-B14F-4D97-AF65-F5344CB8AC3E}">
        <p14:creationId xmlns:p14="http://schemas.microsoft.com/office/powerpoint/2010/main" val="5478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dirty="0"/>
              <a:t>Agenda</a:t>
            </a:r>
          </a:p>
        </p:txBody>
      </p:sp>
      <p:sp>
        <p:nvSpPr>
          <p:cNvPr id="71" name="Rectangle 70">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agenda">
            <a:extLst>
              <a:ext uri="{FF2B5EF4-FFF2-40B4-BE49-F238E27FC236}">
                <a16:creationId xmlns:a16="http://schemas.microsoft.com/office/drawing/2014/main" id="{C261CD23-25B3-4BDF-AD5E-FFDCADFEF6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225" y="2534498"/>
            <a:ext cx="4962525" cy="330233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idx="1"/>
          </p:nvPr>
        </p:nvSpPr>
        <p:spPr>
          <a:xfrm>
            <a:off x="6335805" y="2180496"/>
            <a:ext cx="5275001" cy="4045683"/>
          </a:xfrm>
        </p:spPr>
        <p:txBody>
          <a:bodyPr>
            <a:normAutofit lnSpcReduction="10000"/>
          </a:bodyPr>
          <a:lstStyle/>
          <a:p>
            <a:pPr>
              <a:lnSpc>
                <a:spcPct val="90000"/>
              </a:lnSpc>
            </a:pPr>
            <a:r>
              <a:rPr lang="en-US" sz="2000" dirty="0"/>
              <a:t>Background</a:t>
            </a:r>
          </a:p>
          <a:p>
            <a:pPr>
              <a:lnSpc>
                <a:spcPct val="90000"/>
              </a:lnSpc>
            </a:pPr>
            <a:r>
              <a:rPr lang="en-US" sz="2000" dirty="0"/>
              <a:t>Research Question &amp; PICOC</a:t>
            </a:r>
          </a:p>
          <a:p>
            <a:pPr>
              <a:lnSpc>
                <a:spcPct val="90000"/>
              </a:lnSpc>
            </a:pPr>
            <a:r>
              <a:rPr lang="en-US" sz="2000" dirty="0"/>
              <a:t>Research of the issue using Evidence based method/CAT</a:t>
            </a:r>
          </a:p>
          <a:p>
            <a:pPr>
              <a:lnSpc>
                <a:spcPct val="90000"/>
              </a:lnSpc>
            </a:pPr>
            <a:r>
              <a:rPr lang="en-US" sz="2000" dirty="0"/>
              <a:t>Evidence: Findings</a:t>
            </a:r>
          </a:p>
          <a:p>
            <a:pPr>
              <a:lnSpc>
                <a:spcPct val="90000"/>
              </a:lnSpc>
            </a:pPr>
            <a:r>
              <a:rPr lang="en-US" sz="2000" dirty="0"/>
              <a:t>Recommendations</a:t>
            </a:r>
          </a:p>
          <a:p>
            <a:pPr>
              <a:lnSpc>
                <a:spcPct val="90000"/>
              </a:lnSpc>
            </a:pPr>
            <a:r>
              <a:rPr lang="en-US" sz="2000" dirty="0"/>
              <a:t>Conclusion</a:t>
            </a:r>
          </a:p>
          <a:p>
            <a:pPr>
              <a:lnSpc>
                <a:spcPct val="90000"/>
              </a:lnSpc>
            </a:pPr>
            <a:r>
              <a:rPr lang="en-US" sz="2000" dirty="0"/>
              <a:t>Limitations &amp; Implications for Future Research</a:t>
            </a:r>
          </a:p>
          <a:p>
            <a:pPr>
              <a:lnSpc>
                <a:spcPct val="90000"/>
              </a:lnSpc>
            </a:pPr>
            <a:r>
              <a:rPr lang="en-US" sz="2000" dirty="0"/>
              <a:t>References</a:t>
            </a:r>
          </a:p>
          <a:p>
            <a:pPr>
              <a:lnSpc>
                <a:spcPct val="90000"/>
              </a:lnSpc>
            </a:pPr>
            <a:endParaRPr lang="en-US" sz="2000" dirty="0"/>
          </a:p>
          <a:p>
            <a:pPr>
              <a:lnSpc>
                <a:spcPct val="90000"/>
              </a:lnSpc>
            </a:pPr>
            <a:endParaRPr lang="en-US" sz="2000" dirty="0"/>
          </a:p>
        </p:txBody>
      </p:sp>
      <p:sp>
        <p:nvSpPr>
          <p:cNvPr id="4" name="Footer Placeholder 3"/>
          <p:cNvSpPr>
            <a:spLocks noGrp="1"/>
          </p:cNvSpPr>
          <p:nvPr>
            <p:ph type="ftr" sz="quarter" idx="11"/>
          </p:nvPr>
        </p:nvSpPr>
        <p:spPr>
          <a:xfrm>
            <a:off x="3760896" y="6387631"/>
            <a:ext cx="6917210" cy="395111"/>
          </a:xfrm>
        </p:spPr>
        <p:txBody>
          <a:bodyPr>
            <a:normAutofit/>
          </a:bodyPr>
          <a:lstStyle/>
          <a:p>
            <a:pPr>
              <a:lnSpc>
                <a:spcPct val="90000"/>
              </a:lnSpc>
              <a:spcAft>
                <a:spcPts val="600"/>
              </a:spcAft>
            </a:pPr>
            <a:r>
              <a:rPr lang="en-US" sz="900" dirty="0"/>
              <a:t>EDB 9120 – Evidence Based Management Spring 2020, Kayongo, mahgoub, Manikandan, &amp; Rajakumar </a:t>
            </a:r>
          </a:p>
        </p:txBody>
      </p:sp>
      <p:sp>
        <p:nvSpPr>
          <p:cNvPr id="5" name="Slide Number Placeholder 4"/>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2</a:t>
            </a:fld>
            <a:endParaRPr lang="en-US"/>
          </a:p>
        </p:txBody>
      </p:sp>
    </p:spTree>
    <p:extLst>
      <p:ext uri="{BB962C8B-B14F-4D97-AF65-F5344CB8AC3E}">
        <p14:creationId xmlns:p14="http://schemas.microsoft.com/office/powerpoint/2010/main" val="388882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dirty="0"/>
              <a:t>About Canadian pacific railways</a:t>
            </a:r>
          </a:p>
        </p:txBody>
      </p:sp>
      <p:sp>
        <p:nvSpPr>
          <p:cNvPr id="2052" name="Rectangle 191">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Canadian Pacific Railway">
            <a:extLst>
              <a:ext uri="{FF2B5EF4-FFF2-40B4-BE49-F238E27FC236}">
                <a16:creationId xmlns:a16="http://schemas.microsoft.com/office/drawing/2014/main" id="{7791D692-5AC7-423F-A98E-5690CAC559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63" r="14938" b="2"/>
          <a:stretch/>
        </p:blipFill>
        <p:spPr bwMode="auto">
          <a:xfrm>
            <a:off x="657225" y="2361056"/>
            <a:ext cx="4962525" cy="3649219"/>
          </a:xfrm>
          <a:prstGeom prst="rect">
            <a:avLst/>
          </a:prstGeom>
          <a:noFill/>
          <a:extLst>
            <a:ext uri="{909E8E84-426E-40dd-AFC4-6F175D3DCCD1}">
              <a14:hiddenFill xmlns:a14="http://schemas.microsoft.com/office/drawing/2010/main" xmlns="">
                <a:solidFill>
                  <a:srgbClr val="FFFFFF"/>
                </a:solidFill>
              </a14:hiddenFill>
            </a:ext>
          </a:extLst>
        </p:spPr>
      </p:pic>
      <p:sp>
        <p:nvSpPr>
          <p:cNvPr id="7" name="Content Placeholder 2">
            <a:extLst>
              <a:ext uri="{FF2B5EF4-FFF2-40B4-BE49-F238E27FC236}">
                <a16:creationId xmlns:a16="http://schemas.microsoft.com/office/drawing/2014/main" id="{011E49FD-8CCA-447D-B373-3A73F5A9918D}"/>
              </a:ext>
            </a:extLst>
          </p:cNvPr>
          <p:cNvSpPr>
            <a:spLocks noGrp="1"/>
          </p:cNvSpPr>
          <p:nvPr>
            <p:ph idx="1"/>
          </p:nvPr>
        </p:nvSpPr>
        <p:spPr>
          <a:xfrm>
            <a:off x="6335805" y="2180496"/>
            <a:ext cx="5275001" cy="4045683"/>
          </a:xfrm>
        </p:spPr>
        <p:txBody>
          <a:bodyPr>
            <a:normAutofit lnSpcReduction="10000"/>
          </a:bodyPr>
          <a:lstStyle/>
          <a:p>
            <a:r>
              <a:rPr lang="en-US" sz="2200" dirty="0"/>
              <a:t>Canadian Pacific Railways was founded in 1881 to connect Canada</a:t>
            </a:r>
          </a:p>
          <a:p>
            <a:r>
              <a:rPr lang="en-US" sz="2200" dirty="0"/>
              <a:t>Now it became state of art railroad service provider of transportation solutions</a:t>
            </a:r>
          </a:p>
          <a:p>
            <a:r>
              <a:rPr lang="en-US" sz="2200" dirty="0"/>
              <a:t>Utilizing Big Data from a line of business, it built programs that better anticipate issues  and take preventive measures before an accident occurs. Example: Train Vision Systems, Automated Bridge and Track Monitoring</a:t>
            </a:r>
          </a:p>
          <a:p>
            <a:endParaRPr lang="en-US" sz="2200" dirty="0"/>
          </a:p>
        </p:txBody>
      </p:sp>
      <p:sp>
        <p:nvSpPr>
          <p:cNvPr id="5" name="Slide Number Placeholder 4"/>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3</a:t>
            </a:fld>
            <a:endParaRPr lang="en-US"/>
          </a:p>
        </p:txBody>
      </p:sp>
      <p:sp>
        <p:nvSpPr>
          <p:cNvPr id="9" name="Footer Placeholder 3"/>
          <p:cNvSpPr>
            <a:spLocks noGrp="1"/>
          </p:cNvSpPr>
          <p:nvPr>
            <p:ph type="ftr" sz="quarter" idx="11"/>
          </p:nvPr>
        </p:nvSpPr>
        <p:spPr>
          <a:xfrm>
            <a:off x="3584222" y="6434666"/>
            <a:ext cx="6255926" cy="301039"/>
          </a:xfrm>
        </p:spPr>
        <p:txBody>
          <a:bodyPr/>
          <a:lstStyle/>
          <a:p>
            <a:r>
              <a:rPr lang="en-US" sz="900"/>
              <a:t>EDB 9120 – Evidence Based Management Spring 2020, Kayongo, mahgoub, Manikandan, &amp; Rajakumar </a:t>
            </a:r>
            <a:endParaRPr lang="en-US" sz="900" dirty="0"/>
          </a:p>
        </p:txBody>
      </p:sp>
    </p:spTree>
    <p:extLst>
      <p:ext uri="{BB962C8B-B14F-4D97-AF65-F5344CB8AC3E}">
        <p14:creationId xmlns:p14="http://schemas.microsoft.com/office/powerpoint/2010/main" val="229129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D6F07-C741-47D5-8420-76106522550D}"/>
              </a:ext>
            </a:extLst>
          </p:cNvPr>
          <p:cNvSpPr>
            <a:spLocks noGrp="1"/>
          </p:cNvSpPr>
          <p:nvPr>
            <p:ph type="title"/>
          </p:nvPr>
        </p:nvSpPr>
        <p:spPr>
          <a:xfrm>
            <a:off x="581192" y="702156"/>
            <a:ext cx="11029616" cy="1013800"/>
          </a:xfrm>
        </p:spPr>
        <p:txBody>
          <a:bodyPr>
            <a:normAutofit/>
          </a:bodyPr>
          <a:lstStyle/>
          <a:p>
            <a:r>
              <a:rPr lang="en-US" dirty="0"/>
              <a:t>Crisis: Lac-</a:t>
            </a:r>
            <a:r>
              <a:rPr lang="en-US" dirty="0" err="1"/>
              <a:t>Megantic</a:t>
            </a:r>
            <a:r>
              <a:rPr lang="en-US" dirty="0"/>
              <a:t> Disaster</a:t>
            </a:r>
          </a:p>
        </p:txBody>
      </p:sp>
      <p:sp>
        <p:nvSpPr>
          <p:cNvPr id="83" name="Rectangle 82">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a:extLst>
              <a:ext uri="{FF2B5EF4-FFF2-40B4-BE49-F238E27FC236}">
                <a16:creationId xmlns:a16="http://schemas.microsoft.com/office/drawing/2014/main" id="{9A8B7FF3-02E9-4EDE-9755-C8B88D1C08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71" r="4455" b="-2"/>
          <a:stretch/>
        </p:blipFill>
        <p:spPr bwMode="auto">
          <a:xfrm>
            <a:off x="657225" y="2361056"/>
            <a:ext cx="4962525" cy="364921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a:extLst>
              <a:ext uri="{FF2B5EF4-FFF2-40B4-BE49-F238E27FC236}">
                <a16:creationId xmlns:a16="http://schemas.microsoft.com/office/drawing/2014/main" id="{216AC98A-4498-4646-9969-F8A52000DF02}"/>
              </a:ext>
            </a:extLst>
          </p:cNvPr>
          <p:cNvSpPr>
            <a:spLocks noGrp="1"/>
          </p:cNvSpPr>
          <p:nvPr>
            <p:ph idx="1"/>
          </p:nvPr>
        </p:nvSpPr>
        <p:spPr>
          <a:xfrm>
            <a:off x="6335805" y="2180496"/>
            <a:ext cx="5275001" cy="4045683"/>
          </a:xfrm>
        </p:spPr>
        <p:txBody>
          <a:bodyPr>
            <a:normAutofit/>
          </a:bodyPr>
          <a:lstStyle/>
          <a:p>
            <a:pPr>
              <a:lnSpc>
                <a:spcPct val="90000"/>
              </a:lnSpc>
            </a:pPr>
            <a:r>
              <a:rPr lang="en-US" sz="2000" dirty="0"/>
              <a:t>On July 6</a:t>
            </a:r>
            <a:r>
              <a:rPr lang="en-US" sz="2000" baseline="30000" dirty="0"/>
              <a:t>th</a:t>
            </a:r>
            <a:r>
              <a:rPr lang="en-US" sz="2000" dirty="0"/>
              <a:t> 2013, a runaway train carrying flammable fuel blew up in small town of Lac-Magnetic in the Quebec province in Canada</a:t>
            </a:r>
          </a:p>
          <a:p>
            <a:pPr>
              <a:lnSpc>
                <a:spcPct val="90000"/>
              </a:lnSpc>
            </a:pPr>
            <a:r>
              <a:rPr lang="en-US" sz="2000" dirty="0"/>
              <a:t>Driver less train left unattended on the track rolled down the hill, derailed and exploded causing 47 deaths</a:t>
            </a:r>
          </a:p>
          <a:p>
            <a:pPr>
              <a:lnSpc>
                <a:spcPct val="90000"/>
              </a:lnSpc>
            </a:pPr>
            <a:r>
              <a:rPr lang="en-US" sz="2000" dirty="0"/>
              <a:t> Over 2 mill gallons of crude oil were spilled and more than 500,000 metric tons of soil over 30 hectares were contaminated causing evacuation of the town</a:t>
            </a:r>
          </a:p>
          <a:p>
            <a:pPr>
              <a:lnSpc>
                <a:spcPct val="90000"/>
              </a:lnSpc>
            </a:pPr>
            <a:endParaRPr lang="en-US" sz="2000" dirty="0"/>
          </a:p>
          <a:p>
            <a:pPr>
              <a:lnSpc>
                <a:spcPct val="90000"/>
              </a:lnSpc>
            </a:pPr>
            <a:endParaRPr lang="en-US" sz="2000" dirty="0"/>
          </a:p>
          <a:p>
            <a:pPr>
              <a:lnSpc>
                <a:spcPct val="90000"/>
              </a:lnSpc>
            </a:pPr>
            <a:endParaRPr lang="en-US" sz="2000" dirty="0"/>
          </a:p>
        </p:txBody>
      </p:sp>
      <p:sp>
        <p:nvSpPr>
          <p:cNvPr id="5" name="Slide Number Placeholder 4">
            <a:extLst>
              <a:ext uri="{FF2B5EF4-FFF2-40B4-BE49-F238E27FC236}">
                <a16:creationId xmlns:a16="http://schemas.microsoft.com/office/drawing/2014/main" id="{4C2EFCC3-0DD3-4319-B6B1-DA454FFE549C}"/>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4</a:t>
            </a:fld>
            <a:endParaRPr lang="en-US"/>
          </a:p>
        </p:txBody>
      </p:sp>
      <p:sp>
        <p:nvSpPr>
          <p:cNvPr id="7" name="Footer Placeholder 3"/>
          <p:cNvSpPr>
            <a:spLocks noGrp="1"/>
          </p:cNvSpPr>
          <p:nvPr>
            <p:ph type="ftr" sz="quarter" idx="11"/>
          </p:nvPr>
        </p:nvSpPr>
        <p:spPr>
          <a:xfrm>
            <a:off x="3095036" y="6453481"/>
            <a:ext cx="6688667" cy="301039"/>
          </a:xfrm>
        </p:spPr>
        <p:txBody>
          <a:bodyPr/>
          <a:lstStyle/>
          <a:p>
            <a:r>
              <a:rPr lang="en-US" sz="900"/>
              <a:t>EDB 9120 – Evidence Based Management Spring 2020, Kayongo, mahgoub, Manikandan, &amp; Rajakumar </a:t>
            </a:r>
            <a:endParaRPr lang="en-US" sz="900" dirty="0"/>
          </a:p>
        </p:txBody>
      </p:sp>
    </p:spTree>
    <p:extLst>
      <p:ext uri="{BB962C8B-B14F-4D97-AF65-F5344CB8AC3E}">
        <p14:creationId xmlns:p14="http://schemas.microsoft.com/office/powerpoint/2010/main" val="186535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D6F07-C741-47D5-8420-76106522550D}"/>
              </a:ext>
            </a:extLst>
          </p:cNvPr>
          <p:cNvSpPr>
            <a:spLocks noGrp="1"/>
          </p:cNvSpPr>
          <p:nvPr>
            <p:ph type="title"/>
          </p:nvPr>
        </p:nvSpPr>
        <p:spPr>
          <a:xfrm>
            <a:off x="581192" y="702156"/>
            <a:ext cx="11029616" cy="1013800"/>
          </a:xfrm>
        </p:spPr>
        <p:txBody>
          <a:bodyPr>
            <a:normAutofit/>
          </a:bodyPr>
          <a:lstStyle/>
          <a:p>
            <a:r>
              <a:rPr lang="en-US" dirty="0"/>
              <a:t>Communication during crisis</a:t>
            </a:r>
          </a:p>
        </p:txBody>
      </p:sp>
      <p:sp>
        <p:nvSpPr>
          <p:cNvPr id="22" name="Rectangle 21">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Police photos of aftermath of explosion in the Quebec town of Lac-Megantic">
            <a:extLst>
              <a:ext uri="{FF2B5EF4-FFF2-40B4-BE49-F238E27FC236}">
                <a16:creationId xmlns:a16="http://schemas.microsoft.com/office/drawing/2014/main" id="{9C37FB37-4CBF-46A5-B0DB-362AE6514A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04" r="14104" b="2"/>
          <a:stretch/>
        </p:blipFill>
        <p:spPr bwMode="auto">
          <a:xfrm>
            <a:off x="657228" y="2361056"/>
            <a:ext cx="4962518" cy="364921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a:extLst>
              <a:ext uri="{FF2B5EF4-FFF2-40B4-BE49-F238E27FC236}">
                <a16:creationId xmlns:a16="http://schemas.microsoft.com/office/drawing/2014/main" id="{216AC98A-4498-4646-9969-F8A52000DF02}"/>
              </a:ext>
            </a:extLst>
          </p:cNvPr>
          <p:cNvSpPr>
            <a:spLocks noGrp="1"/>
          </p:cNvSpPr>
          <p:nvPr>
            <p:ph idx="1"/>
          </p:nvPr>
        </p:nvSpPr>
        <p:spPr>
          <a:xfrm>
            <a:off x="6335805" y="2180496"/>
            <a:ext cx="5275001" cy="4045683"/>
          </a:xfrm>
        </p:spPr>
        <p:txBody>
          <a:bodyPr>
            <a:normAutofit/>
          </a:bodyPr>
          <a:lstStyle/>
          <a:p>
            <a:pPr>
              <a:lnSpc>
                <a:spcPct val="90000"/>
              </a:lnSpc>
            </a:pPr>
            <a:r>
              <a:rPr lang="en-US" sz="1700" dirty="0"/>
              <a:t>Crisis response communication includes conveying ongoing crisis events to stakeholders, decision making within the crisis management team, and organizational decisions regarding whether and what amount of information to share </a:t>
            </a:r>
            <a:r>
              <a:rPr lang="en-US" sz="1700" dirty="0">
                <a:highlight>
                  <a:srgbClr val="FFFF00"/>
                </a:highlight>
              </a:rPr>
              <a:t>(Hale, J. E., 2005</a:t>
            </a:r>
            <a:r>
              <a:rPr lang="en-US" sz="1700" dirty="0"/>
              <a:t>)</a:t>
            </a:r>
          </a:p>
          <a:p>
            <a:pPr>
              <a:lnSpc>
                <a:spcPct val="90000"/>
              </a:lnSpc>
            </a:pPr>
            <a:r>
              <a:rPr lang="en-US" sz="1700" dirty="0"/>
              <a:t>Just because you communicate during a crisis doesn't mean you necessarily make the situation better </a:t>
            </a:r>
            <a:r>
              <a:rPr lang="en-US" sz="1700" dirty="0">
                <a:highlight>
                  <a:srgbClr val="FFFF00"/>
                </a:highlight>
              </a:rPr>
              <a:t>(Coombs, W. T., 2015)</a:t>
            </a:r>
          </a:p>
          <a:p>
            <a:pPr>
              <a:lnSpc>
                <a:spcPct val="90000"/>
              </a:lnSpc>
            </a:pPr>
            <a:r>
              <a:rPr lang="en-US" sz="1700" dirty="0"/>
              <a:t>In a crisis and emergency context, communication efforts must sometimes deviate from the planned strategies and come back to simple, direct, and “human” communication methods in order to adapt to the realities of the victims (</a:t>
            </a:r>
            <a:r>
              <a:rPr lang="en-US" sz="1700" dirty="0">
                <a:highlight>
                  <a:srgbClr val="FFFF00"/>
                </a:highlight>
              </a:rPr>
              <a:t>David, M. D. and M.-E. Carignan, 2017).</a:t>
            </a:r>
          </a:p>
          <a:p>
            <a:pPr>
              <a:lnSpc>
                <a:spcPct val="90000"/>
              </a:lnSpc>
            </a:pPr>
            <a:endParaRPr lang="en-US" sz="1700" dirty="0"/>
          </a:p>
          <a:p>
            <a:pPr>
              <a:lnSpc>
                <a:spcPct val="90000"/>
              </a:lnSpc>
            </a:pPr>
            <a:endParaRPr lang="en-US" sz="1700" dirty="0"/>
          </a:p>
        </p:txBody>
      </p:sp>
      <p:sp>
        <p:nvSpPr>
          <p:cNvPr id="5" name="Slide Number Placeholder 4">
            <a:extLst>
              <a:ext uri="{FF2B5EF4-FFF2-40B4-BE49-F238E27FC236}">
                <a16:creationId xmlns:a16="http://schemas.microsoft.com/office/drawing/2014/main" id="{4C2EFCC3-0DD3-4319-B6B1-DA454FFE549C}"/>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5</a:t>
            </a:fld>
            <a:endParaRPr lang="en-US"/>
          </a:p>
        </p:txBody>
      </p:sp>
      <p:sp>
        <p:nvSpPr>
          <p:cNvPr id="6" name="Rectangle 5"/>
          <p:cNvSpPr/>
          <p:nvPr/>
        </p:nvSpPr>
        <p:spPr>
          <a:xfrm>
            <a:off x="3744149" y="6546115"/>
            <a:ext cx="6096000" cy="357790"/>
          </a:xfrm>
          <a:prstGeom prst="rect">
            <a:avLst/>
          </a:prstGeom>
        </p:spPr>
        <p:txBody>
          <a:bodyPr>
            <a:spAutoFit/>
          </a:bodyPr>
          <a:lstStyle/>
          <a:p>
            <a:pPr lvl="0"/>
            <a:r>
              <a:rPr lang="en-US" sz="900" cap="all" dirty="0">
                <a:solidFill>
                  <a:srgbClr val="4590B8"/>
                </a:solidFill>
              </a:rPr>
              <a:t>EDB 9120 – Evidence Based Management Spring 2020, Kayongo, mahgoub, Manikandan, &amp; Rajakumar</a:t>
            </a:r>
          </a:p>
          <a:p>
            <a:pPr>
              <a:lnSpc>
                <a:spcPct val="90000"/>
              </a:lnSpc>
              <a:spcAft>
                <a:spcPts val="600"/>
              </a:spcAft>
            </a:pPr>
            <a:endParaRPr lang="en-US" sz="900" dirty="0">
              <a:solidFill>
                <a:srgbClr val="3366FF"/>
              </a:solidFill>
            </a:endParaRPr>
          </a:p>
        </p:txBody>
      </p:sp>
    </p:spTree>
    <p:extLst>
      <p:ext uri="{BB962C8B-B14F-4D97-AF65-F5344CB8AC3E}">
        <p14:creationId xmlns:p14="http://schemas.microsoft.com/office/powerpoint/2010/main" val="19186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US" dirty="0"/>
              <a:t>Background Videos</a:t>
            </a:r>
          </a:p>
        </p:txBody>
      </p:sp>
      <p:sp>
        <p:nvSpPr>
          <p:cNvPr id="81" name="Rectangle 80">
            <a:extLst>
              <a:ext uri="{FF2B5EF4-FFF2-40B4-BE49-F238E27FC236}">
                <a16:creationId xmlns:a16="http://schemas.microsoft.com/office/drawing/2014/main" id="{2A2327CB-1839-4A51-8B61-B95E86C56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Image result for background video">
            <a:extLst>
              <a:ext uri="{FF2B5EF4-FFF2-40B4-BE49-F238E27FC236}">
                <a16:creationId xmlns:a16="http://schemas.microsoft.com/office/drawing/2014/main" id="{BB60290A-53E0-43C0-A841-C771801788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724" r="31956" b="1"/>
          <a:stretch/>
        </p:blipFill>
        <p:spPr bwMode="auto">
          <a:xfrm>
            <a:off x="657225" y="2361056"/>
            <a:ext cx="3305175" cy="364921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idx="1"/>
          </p:nvPr>
        </p:nvSpPr>
        <p:spPr>
          <a:xfrm>
            <a:off x="4505325" y="2180496"/>
            <a:ext cx="7105481" cy="4045683"/>
          </a:xfrm>
        </p:spPr>
        <p:txBody>
          <a:bodyPr>
            <a:normAutofit/>
          </a:bodyPr>
          <a:lstStyle/>
          <a:p>
            <a:r>
              <a:rPr lang="en-US" dirty="0">
                <a:hlinkClick r:id="rId3"/>
              </a:rPr>
              <a:t>https://youtu.be/larpYRCvZoU</a:t>
            </a:r>
            <a:endParaRPr lang="en-US" dirty="0"/>
          </a:p>
          <a:p>
            <a:r>
              <a:rPr lang="en-US" dirty="0">
                <a:hlinkClick r:id="rId4"/>
              </a:rPr>
              <a:t>https://www.youtube.com/watch?v=5argWW4NjYU</a:t>
            </a:r>
            <a:endParaRPr lang="en-US" dirty="0"/>
          </a:p>
          <a:p>
            <a:r>
              <a:rPr lang="en-US" dirty="0">
                <a:hlinkClick r:id="rId5"/>
              </a:rPr>
              <a:t>https://youtu.be/5argWW4NjYU</a:t>
            </a:r>
            <a:endParaRPr lang="en-US" dirty="0"/>
          </a:p>
          <a:p>
            <a:endParaRPr lang="en-US" dirty="0"/>
          </a:p>
        </p:txBody>
      </p:sp>
      <p:sp>
        <p:nvSpPr>
          <p:cNvPr id="5" name="Slide Number Placeholder 4"/>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6</a:t>
            </a:fld>
            <a:endParaRPr lang="en-US"/>
          </a:p>
        </p:txBody>
      </p:sp>
      <p:sp>
        <p:nvSpPr>
          <p:cNvPr id="9" name="Footer Placeholder 8"/>
          <p:cNvSpPr>
            <a:spLocks noGrp="1"/>
          </p:cNvSpPr>
          <p:nvPr>
            <p:ph type="ftr" sz="quarter" idx="11"/>
          </p:nvPr>
        </p:nvSpPr>
        <p:spPr>
          <a:xfrm>
            <a:off x="4167481" y="6492875"/>
            <a:ext cx="6331186" cy="365125"/>
          </a:xfrm>
        </p:spPr>
        <p:txBody>
          <a:bodyPr/>
          <a:lstStyle/>
          <a:p>
            <a:r>
              <a:rPr lang="en-US" sz="900" dirty="0"/>
              <a:t>EDB 9120 – Evidence Based Management Spring 2020, Kayongo, mahgoub, Manikandan, &amp; Rajakumar </a:t>
            </a:r>
          </a:p>
        </p:txBody>
      </p:sp>
    </p:spTree>
    <p:extLst>
      <p:ext uri="{BB962C8B-B14F-4D97-AF65-F5344CB8AC3E}">
        <p14:creationId xmlns:p14="http://schemas.microsoft.com/office/powerpoint/2010/main" val="357186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Crisis response strategy overview</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Footer Placeholder 3"/>
          <p:cNvSpPr>
            <a:spLocks noGrp="1"/>
          </p:cNvSpPr>
          <p:nvPr>
            <p:ph type="ftr" sz="quarter" idx="11"/>
          </p:nvPr>
        </p:nvSpPr>
        <p:spPr>
          <a:xfrm>
            <a:off x="3396073" y="6475932"/>
            <a:ext cx="6660445" cy="308215"/>
          </a:xfrm>
        </p:spPr>
        <p:txBody>
          <a:bodyPr/>
          <a:lstStyle/>
          <a:p>
            <a:r>
              <a:rPr lang="en-US" sz="900" dirty="0"/>
              <a:t>EDB 9120 – Evidence Based Management Spring 2020, Kayongo, mahgoub, Manikandan, &amp; Rajakumar </a:t>
            </a:r>
          </a:p>
        </p:txBody>
      </p:sp>
      <p:sp>
        <p:nvSpPr>
          <p:cNvPr id="9" name="Rectangle 8">
            <a:extLst>
              <a:ext uri="{FF2B5EF4-FFF2-40B4-BE49-F238E27FC236}">
                <a16:creationId xmlns:a16="http://schemas.microsoft.com/office/drawing/2014/main" id="{79A0BDB8-9614-41EA-A887-A30C18290848}"/>
              </a:ext>
            </a:extLst>
          </p:cNvPr>
          <p:cNvSpPr/>
          <p:nvPr/>
        </p:nvSpPr>
        <p:spPr>
          <a:xfrm>
            <a:off x="800100" y="5498619"/>
            <a:ext cx="7671951" cy="523220"/>
          </a:xfrm>
          <a:prstGeom prst="rect">
            <a:avLst/>
          </a:prstGeom>
        </p:spPr>
        <p:txBody>
          <a:bodyPr wrap="square">
            <a:spAutoFit/>
          </a:bodyPr>
          <a:lstStyle/>
          <a:p>
            <a:r>
              <a:rPr lang="en-US" sz="1400" dirty="0"/>
              <a:t>Source: Coombs, W.T. (2015). The value of communication during a crisis: Insights from strategic communication research</a:t>
            </a:r>
            <a:r>
              <a:rPr lang="en-US" sz="1400" i="1" dirty="0"/>
              <a:t>. Business Horizons</a:t>
            </a:r>
            <a:r>
              <a:rPr lang="en-US" sz="1400" dirty="0"/>
              <a:t>, 58(2), 141 -148</a:t>
            </a:r>
          </a:p>
        </p:txBody>
      </p:sp>
      <p:pic>
        <p:nvPicPr>
          <p:cNvPr id="11" name="Content Placeholder 7">
            <a:extLst>
              <a:ext uri="{FF2B5EF4-FFF2-40B4-BE49-F238E27FC236}">
                <a16:creationId xmlns:a16="http://schemas.microsoft.com/office/drawing/2014/main" id="{C88B5509-A45D-404B-818B-B991BD2AF5D0}"/>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81192" y="2125058"/>
            <a:ext cx="10763250" cy="3429000"/>
          </a:xfrm>
          <a:prstGeom prst="rect">
            <a:avLst/>
          </a:prstGeom>
          <a:noFill/>
          <a:ln>
            <a:noFill/>
          </a:ln>
        </p:spPr>
      </p:pic>
    </p:spTree>
    <p:extLst>
      <p:ext uri="{BB962C8B-B14F-4D97-AF65-F5344CB8AC3E}">
        <p14:creationId xmlns:p14="http://schemas.microsoft.com/office/powerpoint/2010/main" val="59416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 &amp; PICOC</a:t>
            </a:r>
          </a:p>
        </p:txBody>
      </p:sp>
      <p:sp>
        <p:nvSpPr>
          <p:cNvPr id="3" name="Content Placeholder 2"/>
          <p:cNvSpPr>
            <a:spLocks noGrp="1"/>
          </p:cNvSpPr>
          <p:nvPr>
            <p:ph idx="1"/>
          </p:nvPr>
        </p:nvSpPr>
        <p:spPr>
          <a:xfrm>
            <a:off x="705555" y="3044384"/>
            <a:ext cx="10780889" cy="2872876"/>
          </a:xfrm>
        </p:spPr>
        <p:txBody>
          <a:bodyPr>
            <a:normAutofit/>
          </a:bodyPr>
          <a:lstStyle/>
          <a:p>
            <a:r>
              <a:rPr lang="en-US" sz="2000" dirty="0"/>
              <a:t>P = Problem or Population			Crisis Communication</a:t>
            </a:r>
          </a:p>
          <a:p>
            <a:r>
              <a:rPr lang="en-US" sz="2000" dirty="0"/>
              <a:t>I = Intervention or success factor	Evidence based crisis response strategies</a:t>
            </a:r>
          </a:p>
          <a:p>
            <a:r>
              <a:rPr lang="en-US" sz="2000" dirty="0"/>
              <a:t>C = Comparison					Case study - Canadian railway - oil spill</a:t>
            </a:r>
          </a:p>
          <a:p>
            <a:r>
              <a:rPr lang="en-US" sz="2000" dirty="0"/>
              <a:t>O = Outcome						A Manager’s guideline to crisis response strategies </a:t>
            </a:r>
          </a:p>
          <a:p>
            <a:r>
              <a:rPr lang="en-US" sz="2000" dirty="0"/>
              <a:t>C = Context						Strategies for effective crisis communication for all stakeholders </a:t>
            </a:r>
          </a:p>
          <a:p>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Footer Placeholder 3"/>
          <p:cNvSpPr>
            <a:spLocks noGrp="1"/>
          </p:cNvSpPr>
          <p:nvPr>
            <p:ph type="ftr" sz="quarter" idx="11"/>
          </p:nvPr>
        </p:nvSpPr>
        <p:spPr>
          <a:xfrm>
            <a:off x="3574815" y="6428895"/>
            <a:ext cx="6171259" cy="308215"/>
          </a:xfrm>
        </p:spPr>
        <p:txBody>
          <a:bodyPr/>
          <a:lstStyle/>
          <a:p>
            <a:r>
              <a:rPr lang="en-US" sz="900" dirty="0"/>
              <a:t>EDB 9120 – Evidence Based Management Spring 2020, Kayongo, mahgoub, Manikandan, &amp; Rajakumar </a:t>
            </a:r>
          </a:p>
        </p:txBody>
      </p:sp>
      <p:sp>
        <p:nvSpPr>
          <p:cNvPr id="7" name="TextBox 6">
            <a:extLst>
              <a:ext uri="{FF2B5EF4-FFF2-40B4-BE49-F238E27FC236}">
                <a16:creationId xmlns:a16="http://schemas.microsoft.com/office/drawing/2014/main" id="{4582FE10-E269-4CA9-8D1B-28BB78D411FD}"/>
              </a:ext>
            </a:extLst>
          </p:cNvPr>
          <p:cNvSpPr txBox="1"/>
          <p:nvPr/>
        </p:nvSpPr>
        <p:spPr>
          <a:xfrm>
            <a:off x="2302618" y="1987138"/>
            <a:ext cx="8146930" cy="830997"/>
          </a:xfrm>
          <a:prstGeom prst="rect">
            <a:avLst/>
          </a:prstGeom>
          <a:solidFill>
            <a:schemeClr val="accent2">
              <a:lumMod val="20000"/>
              <a:lumOff val="80000"/>
            </a:schemeClr>
          </a:solidFill>
        </p:spPr>
        <p:txBody>
          <a:bodyPr wrap="square" rtlCol="0">
            <a:spAutoFit/>
          </a:bodyPr>
          <a:lstStyle/>
          <a:p>
            <a:pPr algn="ctr"/>
            <a:r>
              <a:rPr lang="en-US" sz="2400" b="1" dirty="0"/>
              <a:t>“How do various situational factors affect the effectiveness of basic crisis response strategies?”</a:t>
            </a:r>
            <a:endParaRPr lang="en-US" sz="2400" i="1" dirty="0">
              <a:solidFill>
                <a:srgbClr val="FF6600"/>
              </a:solidFill>
            </a:endParaRPr>
          </a:p>
        </p:txBody>
      </p:sp>
    </p:spTree>
    <p:extLst>
      <p:ext uri="{BB962C8B-B14F-4D97-AF65-F5344CB8AC3E}">
        <p14:creationId xmlns:p14="http://schemas.microsoft.com/office/powerpoint/2010/main" val="3552945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18"/>
          <p:cNvSpPr>
            <a:spLocks noGrp="1"/>
          </p:cNvSpPr>
          <p:nvPr>
            <p:ph type="title"/>
          </p:nvPr>
        </p:nvSpPr>
        <p:spPr>
          <a:xfrm>
            <a:off x="581192" y="702156"/>
            <a:ext cx="11029616" cy="1013800"/>
          </a:xfrm>
        </p:spPr>
        <p:txBody>
          <a:bodyPr>
            <a:normAutofit/>
          </a:bodyPr>
          <a:lstStyle/>
          <a:p>
            <a:pPr>
              <a:lnSpc>
                <a:spcPct val="90000"/>
              </a:lnSpc>
            </a:pPr>
            <a:r>
              <a:rPr lang="en-US" dirty="0"/>
              <a:t>what does science say? CAT</a:t>
            </a:r>
            <a:br>
              <a:rPr lang="en-US" dirty="0"/>
            </a:br>
            <a:r>
              <a:rPr lang="en-US" dirty="0"/>
              <a:t> suggested </a:t>
            </a:r>
            <a:r>
              <a:rPr lang="en-US" i="1" dirty="0"/>
              <a:t>SEARCH “WORDS” </a:t>
            </a:r>
            <a:r>
              <a:rPr lang="en-US" dirty="0"/>
              <a:t>FROM THE CASE  </a:t>
            </a:r>
          </a:p>
        </p:txBody>
      </p:sp>
      <p:sp>
        <p:nvSpPr>
          <p:cNvPr id="2052" name="Rectangle 134">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crisis communication">
            <a:extLst>
              <a:ext uri="{FF2B5EF4-FFF2-40B4-BE49-F238E27FC236}">
                <a16:creationId xmlns:a16="http://schemas.microsoft.com/office/drawing/2014/main" id="{227AD69A-9664-4026-A865-9C232BAA0D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47" r="4334" b="1"/>
          <a:stretch/>
        </p:blipFill>
        <p:spPr bwMode="auto">
          <a:xfrm>
            <a:off x="657225" y="2361056"/>
            <a:ext cx="4962525" cy="3649219"/>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Content Placeholder 19"/>
          <p:cNvSpPr>
            <a:spLocks noGrp="1"/>
          </p:cNvSpPr>
          <p:nvPr>
            <p:ph idx="1"/>
          </p:nvPr>
        </p:nvSpPr>
        <p:spPr>
          <a:xfrm>
            <a:off x="6335805" y="2180496"/>
            <a:ext cx="5275001" cy="4045683"/>
          </a:xfrm>
        </p:spPr>
        <p:txBody>
          <a:bodyPr>
            <a:normAutofit/>
          </a:bodyPr>
          <a:lstStyle/>
          <a:p>
            <a:pPr marL="342900" indent="-342900">
              <a:buFont typeface="Arial"/>
              <a:buChar char="•"/>
            </a:pPr>
            <a:r>
              <a:rPr lang="en-US" dirty="0"/>
              <a:t>CRISIS COMMUNICATION</a:t>
            </a:r>
          </a:p>
          <a:p>
            <a:pPr marL="342900" indent="-342900">
              <a:buFont typeface="Arial"/>
              <a:buChar char="•"/>
            </a:pPr>
            <a:r>
              <a:rPr lang="en-US" dirty="0"/>
              <a:t>CRISIS RESPONSE</a:t>
            </a:r>
          </a:p>
          <a:p>
            <a:pPr marL="342900" indent="-342900">
              <a:buFont typeface="Arial"/>
              <a:buChar char="•"/>
            </a:pPr>
            <a:r>
              <a:rPr lang="en-US" dirty="0"/>
              <a:t>SITUATIONAL CRISIS COMMUNICATION</a:t>
            </a:r>
          </a:p>
          <a:p>
            <a:pPr marL="0" indent="0">
              <a:buNone/>
            </a:pPr>
            <a:endParaRPr lang="en-US" dirty="0"/>
          </a:p>
        </p:txBody>
      </p:sp>
      <p:sp>
        <p:nvSpPr>
          <p:cNvPr id="22" name="Footer Placeholder 3"/>
          <p:cNvSpPr>
            <a:spLocks noGrp="1"/>
          </p:cNvSpPr>
          <p:nvPr>
            <p:ph type="ftr" sz="quarter" idx="11"/>
          </p:nvPr>
        </p:nvSpPr>
        <p:spPr>
          <a:xfrm>
            <a:off x="4193637" y="6417616"/>
            <a:ext cx="6917210" cy="365125"/>
          </a:xfrm>
        </p:spPr>
        <p:txBody>
          <a:bodyPr>
            <a:normAutofit/>
          </a:bodyPr>
          <a:lstStyle/>
          <a:p>
            <a:pPr>
              <a:lnSpc>
                <a:spcPct val="90000"/>
              </a:lnSpc>
              <a:spcAft>
                <a:spcPts val="600"/>
              </a:spcAft>
            </a:pPr>
            <a:r>
              <a:rPr lang="en-US" sz="900" dirty="0"/>
              <a:t>EDB 9120 – Evidence Based Management Spring 2020, Kayongo, mahgoub, Manikandan, &amp; Rajakumar </a:t>
            </a:r>
          </a:p>
        </p:txBody>
      </p:sp>
      <p:sp>
        <p:nvSpPr>
          <p:cNvPr id="5" name="Slide Number Placeholder 4"/>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9</a:t>
            </a:fld>
            <a:endParaRPr lang="en-US"/>
          </a:p>
        </p:txBody>
      </p:sp>
    </p:spTree>
    <p:extLst>
      <p:ext uri="{BB962C8B-B14F-4D97-AF65-F5344CB8AC3E}">
        <p14:creationId xmlns:p14="http://schemas.microsoft.com/office/powerpoint/2010/main" val="229223888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274</TotalTime>
  <Words>2560</Words>
  <Application>Microsoft Macintosh PowerPoint</Application>
  <PresentationFormat>Widescreen</PresentationFormat>
  <Paragraphs>213</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Rounded MT Bold</vt:lpstr>
      <vt:lpstr>Calibri</vt:lpstr>
      <vt:lpstr>Gill Sans MT</vt:lpstr>
      <vt:lpstr>Wingdings 2</vt:lpstr>
      <vt:lpstr>Dividend</vt:lpstr>
      <vt:lpstr>           Discussion:  CASE DISCUSSION</vt:lpstr>
      <vt:lpstr>Agenda</vt:lpstr>
      <vt:lpstr>About Canadian pacific railways</vt:lpstr>
      <vt:lpstr>Crisis: Lac-Megantic Disaster</vt:lpstr>
      <vt:lpstr>Communication during crisis</vt:lpstr>
      <vt:lpstr>Background Videos</vt:lpstr>
      <vt:lpstr>Crisis response strategy overview</vt:lpstr>
      <vt:lpstr>RESEARCH QUESTION &amp; PICOC</vt:lpstr>
      <vt:lpstr>what does science say? CAT  suggested SEARCH “WORDS” FROM THE CASE  </vt:lpstr>
      <vt:lpstr>Search strategy</vt:lpstr>
      <vt:lpstr>RESULTS: OVERALL VALIDITY</vt:lpstr>
      <vt:lpstr>RESULTS: Key findings</vt:lpstr>
      <vt:lpstr>Recommendations</vt:lpstr>
      <vt:lpstr>CONCLUSION</vt:lpstr>
      <vt:lpstr>Limitations</vt:lpstr>
      <vt:lpstr>IMPICATIONS for future research</vt:lpstr>
      <vt:lpstr>References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EDB 9120    Discussion:  CASE DISCUSSION</dc:title>
  <dc:subject>EVIDENCE BASED MANAGEMENT_SPRING 2020</dc:subject>
  <dc:creator/>
  <cp:keywords/>
  <dc:description>EVIDENCE BASED MANAGEMENT_SPRING 2020: GROUP DISCUSSION _ KAYONGO, MAGHOUB, MANIKANDAN &amp; RAJAKUMAR</dc:description>
  <cp:lastModifiedBy>Owor, Robert S.</cp:lastModifiedBy>
  <cp:revision>16</cp:revision>
  <dcterms:created xsi:type="dcterms:W3CDTF">2020-03-23T23:27:31Z</dcterms:created>
  <dcterms:modified xsi:type="dcterms:W3CDTF">2025-03-17T21:02:28Z</dcterms:modified>
  <cp:category/>
</cp:coreProperties>
</file>