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56" r:id="rId5"/>
    <p:sldId id="272" r:id="rId6"/>
    <p:sldId id="260" r:id="rId7"/>
    <p:sldId id="257" r:id="rId8"/>
    <p:sldId id="258" r:id="rId9"/>
    <p:sldId id="259" r:id="rId10"/>
    <p:sldId id="261" r:id="rId11"/>
    <p:sldId id="262" r:id="rId12"/>
    <p:sldId id="263" r:id="rId13"/>
    <p:sldId id="264" r:id="rId14"/>
    <p:sldId id="265" r:id="rId15"/>
    <p:sldId id="271" r:id="rId16"/>
    <p:sldId id="266" r:id="rId17"/>
    <p:sldId id="273" r:id="rId18"/>
    <p:sldId id="267" r:id="rId19"/>
    <p:sldId id="268" r:id="rId20"/>
    <p:sldId id="274" r:id="rId21"/>
    <p:sldId id="270"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2">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EFEFE"/>
    <a:srgbClr val="1A36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959" autoAdjust="0"/>
    <p:restoredTop sz="94660"/>
  </p:normalViewPr>
  <p:slideViewPr>
    <p:cSldViewPr snapToObjects="1">
      <p:cViewPr varScale="1">
        <p:scale>
          <a:sx n="128" d="100"/>
          <a:sy n="128" d="100"/>
        </p:scale>
        <p:origin x="976" y="176"/>
      </p:cViewPr>
      <p:guideLst>
        <p:guide orient="horz" pos="672"/>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showGuides="1">
      <p:cViewPr varScale="1">
        <p:scale>
          <a:sx n="107" d="100"/>
          <a:sy n="107" d="100"/>
        </p:scale>
        <p:origin x="-33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8778875"/>
            <a:ext cx="6867762" cy="365125"/>
            <a:chOff x="0" y="8778875"/>
            <a:chExt cx="6867762" cy="365125"/>
          </a:xfrm>
        </p:grpSpPr>
        <p:pic>
          <p:nvPicPr>
            <p:cNvPr id="6" name="Picture 25"/>
            <p:cNvPicPr>
              <a:picLocks noChangeAspect="1" noChangeArrowheads="1"/>
            </p:cNvPicPr>
            <p:nvPr/>
          </p:nvPicPr>
          <p:blipFill>
            <a:blip r:embed="rId2"/>
            <a:srcRect t="92912"/>
            <a:stretch>
              <a:fillRect/>
            </a:stretch>
          </p:blipFill>
          <p:spPr bwMode="auto">
            <a:xfrm>
              <a:off x="0" y="8778875"/>
              <a:ext cx="6867762" cy="365125"/>
            </a:xfrm>
            <a:prstGeom prst="rect">
              <a:avLst/>
            </a:prstGeom>
            <a:noFill/>
          </p:spPr>
        </p:pic>
        <p:sp>
          <p:nvSpPr>
            <p:cNvPr id="8" name="Rectangle 7"/>
            <p:cNvSpPr/>
            <p:nvPr/>
          </p:nvSpPr>
          <p:spPr>
            <a:xfrm>
              <a:off x="4114800" y="8921404"/>
              <a:ext cx="2286000" cy="181956"/>
            </a:xfrm>
            <a:prstGeom prst="rect">
              <a:avLst/>
            </a:prstGeom>
            <a:solidFill>
              <a:srgbClr val="1A366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0900DC1-E128-4546-A8C7-9D026BD645C6}" type="datetimeFigureOut">
              <a:rPr lang="en-US" smtClean="0"/>
              <a:pPr/>
              <a:t>9/1/21</a:t>
            </a:fld>
            <a:endParaRPr lang="en-US"/>
          </a:p>
        </p:txBody>
      </p:sp>
      <p:sp>
        <p:nvSpPr>
          <p:cNvPr id="7" name="Slide Number Placeholder 5"/>
          <p:cNvSpPr txBox="1">
            <a:spLocks/>
          </p:cNvSpPr>
          <p:nvPr/>
        </p:nvSpPr>
        <p:spPr>
          <a:xfrm>
            <a:off x="76200" y="8778875"/>
            <a:ext cx="609600" cy="365125"/>
          </a:xfrm>
          <a:prstGeom prst="rect">
            <a:avLst/>
          </a:prstGeom>
        </p:spPr>
        <p:txBody>
          <a:bodyPr vert="horz" lIns="91440" tIns="45720" rIns="91440" bIns="45720" rtlCol="0" anchor="ctr"/>
          <a:lstStyle>
            <a:lvl1pPr algn="l">
              <a:defRPr sz="1200">
                <a:solidFill>
                  <a:srgbClr val="C4CFD2"/>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35E835D3-CDD5-664E-A95E-47F1C4FEE662}" type="slidenum">
              <a:rPr kumimoji="0" lang="en-US" sz="1200" b="0" i="0" u="none" strike="noStrike" kern="1200" cap="none" spc="0" normalizeH="0" baseline="0" noProof="0" smtClean="0">
                <a:ln>
                  <a:noFill/>
                </a:ln>
                <a:solidFill>
                  <a:srgbClr val="C4CFD2"/>
                </a:solidFill>
                <a:effectLst/>
                <a:uLnTx/>
                <a:uFillTx/>
                <a:latin typeface="+mn-lt"/>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C4CFD2"/>
              </a:solidFill>
              <a:effectLst/>
              <a:uLnTx/>
              <a:uFillTx/>
              <a:latin typeface="+mn-lt"/>
              <a:ea typeface="+mn-ea"/>
              <a:cs typeface="+mn-cs"/>
            </a:endParaRPr>
          </a:p>
        </p:txBody>
      </p:sp>
    </p:spTree>
    <p:extLst>
      <p:ext uri="{BB962C8B-B14F-4D97-AF65-F5344CB8AC3E}">
        <p14:creationId xmlns:p14="http://schemas.microsoft.com/office/powerpoint/2010/main" val="37424403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FF9A94-B204-694F-A9B5-66C883517E2A}" type="datetimeFigureOut">
              <a:rPr lang="en-US" smtClean="0"/>
              <a:pPr/>
              <a:t>9/1/21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B6BD58-B2CA-5E4B-9662-8016D1F3AF65}" type="slidenum">
              <a:rPr lang="en-US" smtClean="0"/>
              <a:pPr/>
              <a:t>‹#›</a:t>
            </a:fld>
            <a:endParaRPr lang="en-US"/>
          </a:p>
        </p:txBody>
      </p:sp>
    </p:spTree>
    <p:extLst>
      <p:ext uri="{BB962C8B-B14F-4D97-AF65-F5344CB8AC3E}">
        <p14:creationId xmlns:p14="http://schemas.microsoft.com/office/powerpoint/2010/main" val="79902799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B6BD58-B2CA-5E4B-9662-8016D1F3AF65}" type="slidenum">
              <a:rPr lang="en-US" smtClean="0"/>
              <a:pPr/>
              <a:t>1</a:t>
            </a:fld>
            <a:endParaRPr lang="en-US"/>
          </a:p>
        </p:txBody>
      </p:sp>
    </p:spTree>
    <p:extLst>
      <p:ext uri="{BB962C8B-B14F-4D97-AF65-F5344CB8AC3E}">
        <p14:creationId xmlns:p14="http://schemas.microsoft.com/office/powerpoint/2010/main" val="1768292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userDrawn="1"/>
        </p:nvSpPr>
        <p:spPr>
          <a:xfrm>
            <a:off x="0" y="1142999"/>
            <a:ext cx="9144000" cy="5699125"/>
          </a:xfrm>
          <a:prstGeom prst="rect">
            <a:avLst/>
          </a:prstGeom>
          <a:solidFill>
            <a:schemeClr val="bg1"/>
          </a:solidFill>
          <a:ln w="19050"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cs typeface="Arial"/>
            </a:endParaRPr>
          </a:p>
        </p:txBody>
      </p:sp>
      <p:pic>
        <p:nvPicPr>
          <p:cNvPr id="7" name="Picture 6" descr="Slide1"/>
          <p:cNvPicPr>
            <a:picLocks noChangeAspect="1" noChangeArrowheads="1"/>
          </p:cNvPicPr>
          <p:nvPr userDrawn="1"/>
        </p:nvPicPr>
        <p:blipFill>
          <a:blip r:embed="rId2"/>
          <a:srcRect t="72222"/>
          <a:stretch>
            <a:fillRect/>
          </a:stretch>
        </p:blipFill>
        <p:spPr bwMode="auto">
          <a:xfrm>
            <a:off x="0" y="4953000"/>
            <a:ext cx="9144000" cy="1905000"/>
          </a:xfrm>
          <a:prstGeom prst="rect">
            <a:avLst/>
          </a:prstGeom>
          <a:noFill/>
        </p:spPr>
      </p:pic>
      <p:sp>
        <p:nvSpPr>
          <p:cNvPr id="6" name="Slide Number Placeholder 5"/>
          <p:cNvSpPr>
            <a:spLocks noGrp="1"/>
          </p:cNvSpPr>
          <p:nvPr>
            <p:ph type="sldNum" sz="quarter" idx="12"/>
          </p:nvPr>
        </p:nvSpPr>
        <p:spPr/>
        <p:txBody>
          <a:bodyPr/>
          <a:lstStyle/>
          <a:p>
            <a:fld id="{35E835D3-CDD5-664E-A95E-47F1C4FEE662}" type="slidenum">
              <a:rPr lang="en-US" smtClean="0"/>
              <a:pPr/>
              <a:t>‹#›</a:t>
            </a:fld>
            <a:endParaRPr lang="en-US"/>
          </a:p>
        </p:txBody>
      </p:sp>
      <p:pic>
        <p:nvPicPr>
          <p:cNvPr id="8" name="Picture 7" descr="Slide1"/>
          <p:cNvPicPr>
            <a:picLocks noChangeAspect="1" noChangeArrowheads="1"/>
          </p:cNvPicPr>
          <p:nvPr userDrawn="1"/>
        </p:nvPicPr>
        <p:blipFill>
          <a:blip r:embed="rId2"/>
          <a:srcRect t="31065" b="43333"/>
          <a:stretch>
            <a:fillRect/>
          </a:stretch>
        </p:blipFill>
        <p:spPr bwMode="auto">
          <a:xfrm>
            <a:off x="457200" y="1459390"/>
            <a:ext cx="8229600" cy="1580196"/>
          </a:xfrm>
          <a:prstGeom prst="rect">
            <a:avLst/>
          </a:prstGeom>
          <a:noFill/>
        </p:spPr>
      </p:pic>
      <p:pic>
        <p:nvPicPr>
          <p:cNvPr id="9" name="Picture 8" descr="Slide1"/>
          <p:cNvPicPr>
            <a:picLocks noChangeAspect="1" noChangeArrowheads="1"/>
          </p:cNvPicPr>
          <p:nvPr userDrawn="1"/>
        </p:nvPicPr>
        <p:blipFill>
          <a:blip r:embed="rId2"/>
          <a:srcRect b="83333"/>
          <a:stretch>
            <a:fillRect/>
          </a:stretch>
        </p:blipFill>
        <p:spPr bwMode="auto">
          <a:xfrm>
            <a:off x="0" y="0"/>
            <a:ext cx="9144000" cy="1143000"/>
          </a:xfrm>
          <a:prstGeom prst="rect">
            <a:avLst/>
          </a:prstGeom>
          <a:noFill/>
        </p:spPr>
      </p:pic>
      <p:sp>
        <p:nvSpPr>
          <p:cNvPr id="2" name="Title 1"/>
          <p:cNvSpPr>
            <a:spLocks noGrp="1"/>
          </p:cNvSpPr>
          <p:nvPr>
            <p:ph type="ctrTitle"/>
          </p:nvPr>
        </p:nvSpPr>
        <p:spPr>
          <a:xfrm>
            <a:off x="876300" y="3276600"/>
            <a:ext cx="3810000" cy="1470025"/>
          </a:xfrm>
        </p:spPr>
        <p:txBody>
          <a:bodyPr/>
          <a:lstStyle>
            <a:lvl1pPr algn="r">
              <a:defRPr sz="240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4762500" y="3276600"/>
            <a:ext cx="3048000" cy="1470025"/>
          </a:xfrm>
        </p:spPr>
        <p:txBody>
          <a:bodyPr anchor="ctr" anchorCtr="0">
            <a:normAutofit/>
          </a:bodyPr>
          <a:lstStyle>
            <a:lvl1pPr marL="0" indent="0" algn="l">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35E835D3-CDD5-664E-A95E-47F1C4FEE662}"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35E835D3-CDD5-664E-A95E-47F1C4FEE662}" type="slidenum">
              <a:rPr lang="en-US" smtClean="0"/>
              <a:pPr/>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39000" y="274638"/>
            <a:ext cx="1676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274638"/>
            <a:ext cx="6781800" cy="5851525"/>
          </a:xfrm>
        </p:spPr>
        <p:txBody>
          <a:bodyPr vert="eaVe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35E835D3-CDD5-664E-A95E-47F1C4FEE662}" type="slidenum">
              <a:rPr lang="en-US" smtClean="0"/>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35E835D3-CDD5-664E-A95E-47F1C4FEE662}" type="slidenum">
              <a:rPr lang="en-US" smtClean="0"/>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5" name="Picture 20"/>
          <p:cNvPicPr>
            <a:picLocks noChangeAspect="1" noChangeArrowheads="1"/>
          </p:cNvPicPr>
          <p:nvPr userDrawn="1"/>
        </p:nvPicPr>
        <p:blipFill>
          <a:blip r:embed="rId2"/>
          <a:srcRect/>
          <a:stretch>
            <a:fillRect/>
          </a:stretch>
        </p:blipFill>
        <p:spPr bwMode="auto">
          <a:xfrm>
            <a:off x="0" y="0"/>
            <a:ext cx="9145588" cy="6859588"/>
          </a:xfrm>
          <a:prstGeom prst="rect">
            <a:avLst/>
          </a:prstGeom>
          <a:noFill/>
        </p:spPr>
      </p:pic>
      <p:sp>
        <p:nvSpPr>
          <p:cNvPr id="2" name="Title 1"/>
          <p:cNvSpPr>
            <a:spLocks noGrp="1"/>
          </p:cNvSpPr>
          <p:nvPr>
            <p:ph type="title"/>
          </p:nvPr>
        </p:nvSpPr>
        <p:spPr>
          <a:xfrm>
            <a:off x="722313" y="3157538"/>
            <a:ext cx="7772400" cy="1362075"/>
          </a:xfrm>
        </p:spPr>
        <p:txBody>
          <a:bodyPr anchor="b" anchorCtr="0"/>
          <a:lstStyle>
            <a:lvl1pPr algn="l">
              <a:defRPr sz="4000" b="1" cap="all">
                <a:solidFill>
                  <a:schemeClr val="tx2"/>
                </a:solidFill>
              </a:defRPr>
            </a:lvl1pPr>
          </a:lstStyle>
          <a:p>
            <a:r>
              <a:rPr lang="en-US"/>
              <a:t>Click to edit Master title style</a:t>
            </a:r>
          </a:p>
        </p:txBody>
      </p:sp>
      <p:sp>
        <p:nvSpPr>
          <p:cNvPr id="3" name="Text Placeholder 2"/>
          <p:cNvSpPr>
            <a:spLocks noGrp="1"/>
          </p:cNvSpPr>
          <p:nvPr>
            <p:ph type="body" idx="1"/>
          </p:nvPr>
        </p:nvSpPr>
        <p:spPr>
          <a:xfrm>
            <a:off x="722313" y="4519613"/>
            <a:ext cx="7772400" cy="1500187"/>
          </a:xfrm>
        </p:spPr>
        <p:txBody>
          <a:bodyPr anchor="t" anchorCtr="0"/>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35E835D3-CDD5-664E-A95E-47F1C4FEE662}" type="slidenum">
              <a:rPr lang="en-US" smtClean="0"/>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066800"/>
            <a:ext cx="4191000" cy="49069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066800"/>
            <a:ext cx="4191000" cy="49069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35E835D3-CDD5-664E-A95E-47F1C4FEE662}" type="slidenum">
              <a:rPr lang="en-US" smtClean="0"/>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2400" y="1066800"/>
            <a:ext cx="4191000"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400" y="1905000"/>
            <a:ext cx="4191000"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98954" y="1066800"/>
            <a:ext cx="4192646"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98954" y="1905000"/>
            <a:ext cx="4192646"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35E835D3-CDD5-664E-A95E-47F1C4FEE662}"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35E835D3-CDD5-664E-A95E-47F1C4FEE662}" type="slidenum">
              <a:rPr lang="en-US" smtClean="0"/>
              <a:pPr/>
              <a:t>‹#›</a:t>
            </a:fld>
            <a:endParaRPr lang="en-US"/>
          </a:p>
        </p:txBody>
      </p:sp>
      <p:sp>
        <p:nvSpPr>
          <p:cNvPr id="5" name="Picture Placeholder 4"/>
          <p:cNvSpPr>
            <a:spLocks noGrp="1"/>
          </p:cNvSpPr>
          <p:nvPr>
            <p:ph type="pic" sz="quarter" idx="11"/>
          </p:nvPr>
        </p:nvSpPr>
        <p:spPr>
          <a:xfrm>
            <a:off x="152400" y="1143000"/>
            <a:ext cx="4267200" cy="2362200"/>
          </a:xfrm>
        </p:spPr>
        <p:txBody>
          <a:bodyPr/>
          <a:lstStyle/>
          <a:p>
            <a:endParaRPr lang="en-US"/>
          </a:p>
        </p:txBody>
      </p:sp>
      <p:sp>
        <p:nvSpPr>
          <p:cNvPr id="6" name="Picture Placeholder 4"/>
          <p:cNvSpPr>
            <a:spLocks noGrp="1"/>
          </p:cNvSpPr>
          <p:nvPr>
            <p:ph type="pic" sz="quarter" idx="12"/>
          </p:nvPr>
        </p:nvSpPr>
        <p:spPr>
          <a:xfrm>
            <a:off x="152400" y="3810000"/>
            <a:ext cx="4267200" cy="2362200"/>
          </a:xfrm>
        </p:spPr>
        <p:txBody>
          <a:bodyPr/>
          <a:lstStyle/>
          <a:p>
            <a:endParaRPr lang="en-US"/>
          </a:p>
        </p:txBody>
      </p:sp>
      <p:sp>
        <p:nvSpPr>
          <p:cNvPr id="7" name="Picture Placeholder 4"/>
          <p:cNvSpPr>
            <a:spLocks noGrp="1"/>
          </p:cNvSpPr>
          <p:nvPr>
            <p:ph type="pic" sz="quarter" idx="13"/>
          </p:nvPr>
        </p:nvSpPr>
        <p:spPr>
          <a:xfrm>
            <a:off x="4724400" y="1143000"/>
            <a:ext cx="4267200" cy="2362200"/>
          </a:xfrm>
        </p:spPr>
        <p:txBody>
          <a:bodyPr/>
          <a:lstStyle/>
          <a:p>
            <a:endParaRPr lang="en-US"/>
          </a:p>
        </p:txBody>
      </p:sp>
      <p:sp>
        <p:nvSpPr>
          <p:cNvPr id="8" name="Picture Placeholder 4"/>
          <p:cNvSpPr>
            <a:spLocks noGrp="1"/>
          </p:cNvSpPr>
          <p:nvPr>
            <p:ph type="pic" sz="quarter" idx="14"/>
          </p:nvPr>
        </p:nvSpPr>
        <p:spPr>
          <a:xfrm>
            <a:off x="4724400" y="3810000"/>
            <a:ext cx="4267200" cy="2362200"/>
          </a:xfrm>
        </p:spPr>
        <p:txBody>
          <a:bodyPr/>
          <a:lstStyle/>
          <a:p>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35E835D3-CDD5-664E-A95E-47F1C4FEE662}"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5E835D3-CDD5-664E-A95E-47F1C4FEE662}" type="slidenum">
              <a:rPr lang="en-US" smtClean="0"/>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784350"/>
          </a:xfrm>
        </p:spPr>
        <p:txBody>
          <a:bodyPr anchor="b"/>
          <a:lstStyle>
            <a:lvl1pPr algn="l">
              <a:defRPr sz="24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209800"/>
            <a:ext cx="3008313" cy="39163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35E835D3-CDD5-664E-A95E-47F1C4FEE662}"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 y="152400"/>
            <a:ext cx="8839200" cy="762000"/>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52400" y="1066800"/>
            <a:ext cx="8839200" cy="5181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52400" y="6477000"/>
            <a:ext cx="609600" cy="365125"/>
          </a:xfrm>
          <a:prstGeom prst="rect">
            <a:avLst/>
          </a:prstGeom>
        </p:spPr>
        <p:txBody>
          <a:bodyPr vert="horz" lIns="91440" tIns="45720" rIns="91440" bIns="45720" rtlCol="0" anchor="ctr"/>
          <a:lstStyle>
            <a:lvl1pPr algn="l">
              <a:defRPr sz="1200">
                <a:solidFill>
                  <a:srgbClr val="FFFFFF"/>
                </a:solidFill>
                <a:latin typeface="Arial"/>
                <a:cs typeface="Arial"/>
              </a:defRPr>
            </a:lvl1pPr>
          </a:lstStyle>
          <a:p>
            <a:fld id="{35E835D3-CDD5-664E-A95E-47F1C4FEE66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Lst>
  <p:transition>
    <p:fade/>
  </p:transition>
  <p:hf hdr="0" ftr="0" dt="0"/>
  <p:txStyles>
    <p:titleStyle>
      <a:lvl1pPr algn="l" defTabSz="457200" rtl="0" eaLnBrk="1" latinLnBrk="0" hangingPunct="1">
        <a:spcBef>
          <a:spcPct val="0"/>
        </a:spcBef>
        <a:buNone/>
        <a:defRPr sz="2800" kern="1200">
          <a:solidFill>
            <a:schemeClr val="bg1"/>
          </a:solidFill>
          <a:latin typeface="Arial Black"/>
          <a:ea typeface="+mj-ea"/>
          <a:cs typeface="Arial Black"/>
        </a:defRPr>
      </a:lvl1pPr>
    </p:titleStyle>
    <p:bodyStyle>
      <a:lvl1pPr marL="231775" indent="-231775" algn="l" defTabSz="457200" rtl="0" eaLnBrk="1" latinLnBrk="0" hangingPunct="1">
        <a:spcBef>
          <a:spcPct val="20000"/>
        </a:spcBef>
        <a:buClr>
          <a:schemeClr val="accent2"/>
        </a:buClr>
        <a:buFont typeface="Arial"/>
        <a:buChar char="•"/>
        <a:defRPr sz="2400" kern="1200">
          <a:solidFill>
            <a:schemeClr val="bg1"/>
          </a:solidFill>
          <a:latin typeface="Arial"/>
          <a:ea typeface="+mn-ea"/>
          <a:cs typeface="Arial"/>
        </a:defRPr>
      </a:lvl1pPr>
      <a:lvl2pPr marL="742950" indent="-285750" algn="l" defTabSz="457200" rtl="0" eaLnBrk="1" latinLnBrk="0" hangingPunct="1">
        <a:spcBef>
          <a:spcPct val="20000"/>
        </a:spcBef>
        <a:buClr>
          <a:schemeClr val="accent2"/>
        </a:buClr>
        <a:buFont typeface="Arial"/>
        <a:buChar char="–"/>
        <a:defRPr sz="2000" kern="1200">
          <a:solidFill>
            <a:schemeClr val="bg1"/>
          </a:solidFill>
          <a:latin typeface="Arial"/>
          <a:ea typeface="+mn-ea"/>
          <a:cs typeface="Arial"/>
        </a:defRPr>
      </a:lvl2pPr>
      <a:lvl3pPr marL="1143000" indent="-228600" algn="l" defTabSz="457200" rtl="0" eaLnBrk="1" latinLnBrk="0" hangingPunct="1">
        <a:spcBef>
          <a:spcPct val="20000"/>
        </a:spcBef>
        <a:buClr>
          <a:schemeClr val="accent2"/>
        </a:buClr>
        <a:buFont typeface="Arial"/>
        <a:buChar char="•"/>
        <a:defRPr sz="1600" kern="1200">
          <a:solidFill>
            <a:schemeClr val="bg1"/>
          </a:solidFill>
          <a:latin typeface="Arial"/>
          <a:ea typeface="+mn-ea"/>
          <a:cs typeface="Arial"/>
        </a:defRPr>
      </a:lvl3pPr>
      <a:lvl4pPr marL="1600200" indent="-228600" algn="l" defTabSz="457200" rtl="0" eaLnBrk="1" latinLnBrk="0" hangingPunct="1">
        <a:spcBef>
          <a:spcPct val="20000"/>
        </a:spcBef>
        <a:buClr>
          <a:schemeClr val="accent2"/>
        </a:buClr>
        <a:buFont typeface="Arial"/>
        <a:buChar char="–"/>
        <a:defRPr sz="1400" kern="1200">
          <a:solidFill>
            <a:schemeClr val="bg1"/>
          </a:solidFill>
          <a:latin typeface="Arial"/>
          <a:ea typeface="+mn-ea"/>
          <a:cs typeface="Arial"/>
        </a:defRPr>
      </a:lvl4pPr>
      <a:lvl5pPr marL="2057400" indent="-228600" algn="l" defTabSz="457200" rtl="0" eaLnBrk="1" latinLnBrk="0" hangingPunct="1">
        <a:spcBef>
          <a:spcPct val="20000"/>
        </a:spcBef>
        <a:buClr>
          <a:schemeClr val="accent2"/>
        </a:buClr>
        <a:buFont typeface="Arial"/>
        <a:buChar char="»"/>
        <a:defRPr sz="1400" kern="1200">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coursera.org/course/rprog" TargetMode="External"/><Relationship Id="rId2" Type="http://schemas.openxmlformats.org/officeDocument/2006/relationships/hyperlink" Target="http://swirlstats.com/" TargetMode="External"/><Relationship Id="rId1" Type="http://schemas.openxmlformats.org/officeDocument/2006/relationships/slideLayout" Target="../slideLayouts/slideLayout2.xml"/><Relationship Id="rId4" Type="http://schemas.openxmlformats.org/officeDocument/2006/relationships/hyperlink" Target="https://www.codeschool.com/courses/try-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smart-stats.org/" TargetMode="External"/><Relationship Id="rId2" Type="http://schemas.openxmlformats.org/officeDocument/2006/relationships/hyperlink" Target="http://www.biostat.jhsph.edu/~ccraini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Biostatistics 140.651</a:t>
            </a:r>
          </a:p>
        </p:txBody>
      </p:sp>
      <p:sp>
        <p:nvSpPr>
          <p:cNvPr id="3" name="Subtitle 2"/>
          <p:cNvSpPr>
            <a:spLocks noGrp="1"/>
          </p:cNvSpPr>
          <p:nvPr>
            <p:ph type="subTitle" idx="1"/>
          </p:nvPr>
        </p:nvSpPr>
        <p:spPr/>
        <p:txBody>
          <a:bodyPr/>
          <a:lstStyle/>
          <a:p>
            <a:r>
              <a:rPr lang="en-US" dirty="0"/>
              <a:t>Frequently asked questions</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839200" cy="1066800"/>
          </a:xfrm>
        </p:spPr>
        <p:txBody>
          <a:bodyPr/>
          <a:lstStyle/>
          <a:p>
            <a:r>
              <a:rPr lang="en-US" dirty="0"/>
              <a:t>I intend to take the course, despite not having the prerequisites; what are some resources for me?</a:t>
            </a:r>
          </a:p>
        </p:txBody>
      </p:sp>
      <p:sp>
        <p:nvSpPr>
          <p:cNvPr id="3" name="Content Placeholder 2"/>
          <p:cNvSpPr>
            <a:spLocks noGrp="1"/>
          </p:cNvSpPr>
          <p:nvPr>
            <p:ph idx="1"/>
          </p:nvPr>
        </p:nvSpPr>
        <p:spPr>
          <a:xfrm>
            <a:off x="152400" y="1828800"/>
            <a:ext cx="8839200" cy="4876800"/>
          </a:xfrm>
        </p:spPr>
        <p:txBody>
          <a:bodyPr/>
          <a:lstStyle/>
          <a:p>
            <a:r>
              <a:rPr lang="en-US" dirty="0"/>
              <a:t>WE WILL NOT TEACH THE PREREQUISITES IN THE LECTURES, LABS OR OFFICE HOURS</a:t>
            </a:r>
          </a:p>
          <a:p>
            <a:r>
              <a:rPr lang="en-US" dirty="0"/>
              <a:t>Any book on introductory calculus or linear algebra will do</a:t>
            </a:r>
          </a:p>
          <a:p>
            <a:r>
              <a:rPr lang="en-US" dirty="0"/>
              <a:t>The internet(s) has many great resources for learning basic calculus and linear algebra</a:t>
            </a:r>
          </a:p>
          <a:p>
            <a:r>
              <a:rPr lang="en-US" dirty="0"/>
              <a:t>Find introductory calculus books with lots of examples, not theoretical ones</a:t>
            </a:r>
          </a:p>
          <a:p>
            <a:r>
              <a:rPr lang="en-US" dirty="0"/>
              <a:t>Math for </a:t>
            </a:r>
            <a:r>
              <a:rPr lang="en-US" dirty="0" err="1"/>
              <a:t>Biostat</a:t>
            </a:r>
            <a:r>
              <a:rPr lang="en-US" dirty="0"/>
              <a:t> refresher notes are posted on the course website</a:t>
            </a:r>
          </a:p>
          <a:p>
            <a:endParaRPr lang="en-US" dirty="0"/>
          </a:p>
        </p:txBody>
      </p:sp>
      <p:sp>
        <p:nvSpPr>
          <p:cNvPr id="4" name="Slide Number Placeholder 3"/>
          <p:cNvSpPr>
            <a:spLocks noGrp="1"/>
          </p:cNvSpPr>
          <p:nvPr>
            <p:ph type="sldNum" sz="quarter" idx="12"/>
          </p:nvPr>
        </p:nvSpPr>
        <p:spPr/>
        <p:txBody>
          <a:bodyPr/>
          <a:lstStyle/>
          <a:p>
            <a:fld id="{35E835D3-CDD5-664E-A95E-47F1C4FEE662}" type="slidenum">
              <a:rPr lang="en-US" smtClean="0"/>
              <a:pPr/>
              <a:t>10</a:t>
            </a:fld>
            <a:endParaRPr lang="en-US"/>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labs?</a:t>
            </a:r>
          </a:p>
        </p:txBody>
      </p:sp>
      <p:sp>
        <p:nvSpPr>
          <p:cNvPr id="3" name="Content Placeholder 2"/>
          <p:cNvSpPr>
            <a:spLocks noGrp="1"/>
          </p:cNvSpPr>
          <p:nvPr>
            <p:ph idx="1"/>
          </p:nvPr>
        </p:nvSpPr>
        <p:spPr/>
        <p:txBody>
          <a:bodyPr/>
          <a:lstStyle/>
          <a:p>
            <a:pPr>
              <a:buNone/>
            </a:pPr>
            <a:endParaRPr lang="en-US" dirty="0"/>
          </a:p>
          <a:p>
            <a:r>
              <a:rPr lang="en-US" dirty="0"/>
              <a:t>Labs will be used for help with the HW and programming and represent your access to the TAs</a:t>
            </a:r>
          </a:p>
          <a:p>
            <a:pPr lvl="1"/>
            <a:r>
              <a:rPr lang="en-US" dirty="0"/>
              <a:t>We will ask you to submit your questions before and during the lab and we will use a voting system so that we address first questions that are most relevant for most students</a:t>
            </a:r>
          </a:p>
          <a:p>
            <a:r>
              <a:rPr lang="en-US" dirty="0"/>
              <a:t>Pick one of the labs to go to, as they will be redundant</a:t>
            </a:r>
          </a:p>
          <a:p>
            <a:endParaRPr lang="en-US" dirty="0"/>
          </a:p>
          <a:p>
            <a:r>
              <a:rPr lang="en-US" dirty="0"/>
              <a:t>They are not required, but highly recommended</a:t>
            </a:r>
          </a:p>
          <a:p>
            <a:endParaRPr lang="en-US" dirty="0"/>
          </a:p>
          <a:p>
            <a:r>
              <a:rPr lang="en-US" dirty="0"/>
              <a:t>Labs: See information posted on </a:t>
            </a:r>
            <a:r>
              <a:rPr lang="en-US" dirty="0" err="1"/>
              <a:t>CoursePlus</a:t>
            </a:r>
            <a:endParaRPr lang="en-US" dirty="0"/>
          </a:p>
          <a:p>
            <a:pPr>
              <a:buNone/>
            </a:pPr>
            <a:endParaRPr lang="en-US" dirty="0"/>
          </a:p>
          <a:p>
            <a:endParaRPr lang="en-US" dirty="0"/>
          </a:p>
        </p:txBody>
      </p:sp>
      <p:sp>
        <p:nvSpPr>
          <p:cNvPr id="4" name="Slide Number Placeholder 3"/>
          <p:cNvSpPr>
            <a:spLocks noGrp="1"/>
          </p:cNvSpPr>
          <p:nvPr>
            <p:ph type="sldNum" sz="quarter" idx="12"/>
          </p:nvPr>
        </p:nvSpPr>
        <p:spPr/>
        <p:txBody>
          <a:bodyPr/>
          <a:lstStyle/>
          <a:p>
            <a:fld id="{35E835D3-CDD5-664E-A95E-47F1C4FEE662}" type="slidenum">
              <a:rPr lang="en-US" smtClean="0"/>
              <a:pPr/>
              <a:t>11</a:t>
            </a:fld>
            <a:endParaRPr lang="en-US"/>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hours</a:t>
            </a:r>
          </a:p>
        </p:txBody>
      </p:sp>
      <p:sp>
        <p:nvSpPr>
          <p:cNvPr id="3" name="Content Placeholder 2"/>
          <p:cNvSpPr>
            <a:spLocks noGrp="1"/>
          </p:cNvSpPr>
          <p:nvPr>
            <p:ph idx="1"/>
          </p:nvPr>
        </p:nvSpPr>
        <p:spPr/>
        <p:txBody>
          <a:bodyPr/>
          <a:lstStyle/>
          <a:p>
            <a:endParaRPr lang="en-US" dirty="0"/>
          </a:p>
          <a:p>
            <a:r>
              <a:rPr lang="en-US" dirty="0"/>
              <a:t>My office hours are by appointment</a:t>
            </a:r>
          </a:p>
          <a:p>
            <a:endParaRPr lang="en-US" dirty="0"/>
          </a:p>
          <a:p>
            <a:r>
              <a:rPr lang="en-US" dirty="0"/>
              <a:t>Email me at ccraini1@jhu.edu for an appointment if you need to discuss grading or other course administration issues</a:t>
            </a:r>
          </a:p>
          <a:p>
            <a:endParaRPr lang="en-US" dirty="0"/>
          </a:p>
          <a:p>
            <a:r>
              <a:rPr lang="en-US" dirty="0"/>
              <a:t>Labs are the main office hours for course content, help with HW and exam prep</a:t>
            </a:r>
          </a:p>
          <a:p>
            <a:endParaRPr lang="en-US" dirty="0"/>
          </a:p>
          <a:p>
            <a:r>
              <a:rPr lang="en-US" dirty="0"/>
              <a:t>TA extra office hours: see information on </a:t>
            </a:r>
            <a:r>
              <a:rPr lang="en-US" dirty="0" err="1"/>
              <a:t>CoursePlus</a:t>
            </a:r>
            <a:endParaRPr lang="en-US" dirty="0"/>
          </a:p>
        </p:txBody>
      </p:sp>
      <p:sp>
        <p:nvSpPr>
          <p:cNvPr id="4" name="Slide Number Placeholder 3"/>
          <p:cNvSpPr>
            <a:spLocks noGrp="1"/>
          </p:cNvSpPr>
          <p:nvPr>
            <p:ph type="sldNum" sz="quarter" idx="12"/>
          </p:nvPr>
        </p:nvSpPr>
        <p:spPr/>
        <p:txBody>
          <a:bodyPr/>
          <a:lstStyle/>
          <a:p>
            <a:fld id="{35E835D3-CDD5-664E-A95E-47F1C4FEE662}" type="slidenum">
              <a:rPr lang="en-US" smtClean="0"/>
              <a:pPr/>
              <a:t>12</a:t>
            </a:fld>
            <a:endParaRPr lang="en-US"/>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software will we use? Why R?</a:t>
            </a:r>
          </a:p>
        </p:txBody>
      </p:sp>
      <p:sp>
        <p:nvSpPr>
          <p:cNvPr id="3" name="Content Placeholder 2"/>
          <p:cNvSpPr>
            <a:spLocks noGrp="1"/>
          </p:cNvSpPr>
          <p:nvPr>
            <p:ph idx="1"/>
          </p:nvPr>
        </p:nvSpPr>
        <p:spPr/>
        <p:txBody>
          <a:bodyPr>
            <a:normAutofit lnSpcReduction="10000"/>
          </a:bodyPr>
          <a:lstStyle/>
          <a:p>
            <a:r>
              <a:rPr lang="en-US" dirty="0"/>
              <a:t>R is free</a:t>
            </a:r>
          </a:p>
          <a:p>
            <a:r>
              <a:rPr lang="en-US" dirty="0"/>
              <a:t>R is free from any restrictions on its use</a:t>
            </a:r>
          </a:p>
          <a:p>
            <a:r>
              <a:rPr lang="en-US" dirty="0"/>
              <a:t>R is multiplatform</a:t>
            </a:r>
          </a:p>
          <a:p>
            <a:r>
              <a:rPr lang="en-US" dirty="0"/>
              <a:t>R is analysis software that is also a scripting language </a:t>
            </a:r>
          </a:p>
          <a:p>
            <a:r>
              <a:rPr lang="en-US" dirty="0"/>
              <a:t>R is easy to extend; the main alternatives are not</a:t>
            </a:r>
          </a:p>
          <a:p>
            <a:r>
              <a:rPr lang="en-US" dirty="0"/>
              <a:t>R is good for simulations; the main alternatives are not</a:t>
            </a:r>
          </a:p>
          <a:p>
            <a:r>
              <a:rPr lang="en-US" dirty="0"/>
              <a:t>R has a great repository of statistical functions/libraries</a:t>
            </a:r>
          </a:p>
          <a:p>
            <a:r>
              <a:rPr lang="en-US" dirty="0"/>
              <a:t>R is a nice language to program in and has won awards</a:t>
            </a:r>
          </a:p>
          <a:p>
            <a:r>
              <a:rPr lang="en-US" dirty="0"/>
              <a:t>R is open source</a:t>
            </a:r>
          </a:p>
          <a:p>
            <a:r>
              <a:rPr lang="en-US" dirty="0"/>
              <a:t>R has fairly good, free, development environments</a:t>
            </a:r>
          </a:p>
          <a:p>
            <a:r>
              <a:rPr lang="en-US" dirty="0"/>
              <a:t>R does great graphics</a:t>
            </a:r>
          </a:p>
          <a:p>
            <a:r>
              <a:rPr lang="en-US" dirty="0"/>
              <a:t>Did I mention that it’s free?</a:t>
            </a:r>
          </a:p>
        </p:txBody>
      </p:sp>
      <p:sp>
        <p:nvSpPr>
          <p:cNvPr id="4" name="Slide Number Placeholder 3"/>
          <p:cNvSpPr>
            <a:spLocks noGrp="1"/>
          </p:cNvSpPr>
          <p:nvPr>
            <p:ph type="sldNum" sz="quarter" idx="12"/>
          </p:nvPr>
        </p:nvSpPr>
        <p:spPr/>
        <p:txBody>
          <a:bodyPr/>
          <a:lstStyle/>
          <a:p>
            <a:fld id="{35E835D3-CDD5-664E-A95E-47F1C4FEE662}" type="slidenum">
              <a:rPr lang="en-US" smtClean="0"/>
              <a:pPr/>
              <a:t>13</a:t>
            </a:fld>
            <a:endParaRPr lang="en-US"/>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resources</a:t>
            </a:r>
          </a:p>
        </p:txBody>
      </p:sp>
      <p:sp>
        <p:nvSpPr>
          <p:cNvPr id="4" name="Slide Number Placeholder 3"/>
          <p:cNvSpPr>
            <a:spLocks noGrp="1"/>
          </p:cNvSpPr>
          <p:nvPr>
            <p:ph type="sldNum" sz="quarter" idx="12"/>
          </p:nvPr>
        </p:nvSpPr>
        <p:spPr/>
        <p:txBody>
          <a:bodyPr/>
          <a:lstStyle/>
          <a:p>
            <a:fld id="{35E835D3-CDD5-664E-A95E-47F1C4FEE662}" type="slidenum">
              <a:rPr lang="en-US" smtClean="0"/>
              <a:pPr/>
              <a:t>14</a:t>
            </a:fld>
            <a:endParaRPr lang="en-US"/>
          </a:p>
        </p:txBody>
      </p:sp>
      <p:sp>
        <p:nvSpPr>
          <p:cNvPr id="6" name="Content Placeholder 2"/>
          <p:cNvSpPr txBox="1">
            <a:spLocks/>
          </p:cNvSpPr>
          <p:nvPr/>
        </p:nvSpPr>
        <p:spPr>
          <a:xfrm>
            <a:off x="152400" y="1371600"/>
            <a:ext cx="8839200" cy="44196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31775" indent="-231775" algn="l" defTabSz="457200" rtl="0" eaLnBrk="1" latinLnBrk="0" hangingPunct="1">
              <a:spcBef>
                <a:spcPct val="20000"/>
              </a:spcBef>
              <a:buClr>
                <a:schemeClr val="accent2"/>
              </a:buClr>
              <a:buFont typeface="Arial"/>
              <a:buChar char="•"/>
              <a:defRPr sz="2400" kern="1200">
                <a:solidFill>
                  <a:schemeClr val="dk1"/>
                </a:solidFill>
                <a:latin typeface="+mn-lt"/>
                <a:ea typeface="+mn-ea"/>
                <a:cs typeface="+mn-cs"/>
              </a:defRPr>
            </a:lvl1pPr>
            <a:lvl2pPr marL="742950" indent="-285750" algn="l" defTabSz="457200" rtl="0" eaLnBrk="1" latinLnBrk="0" hangingPunct="1">
              <a:spcBef>
                <a:spcPct val="20000"/>
              </a:spcBef>
              <a:buClr>
                <a:schemeClr val="accent2"/>
              </a:buClr>
              <a:buFont typeface="Arial"/>
              <a:buChar char="–"/>
              <a:defRPr sz="2000" kern="1200">
                <a:solidFill>
                  <a:schemeClr val="dk1"/>
                </a:solidFill>
                <a:latin typeface="+mn-lt"/>
                <a:ea typeface="+mn-ea"/>
                <a:cs typeface="+mn-cs"/>
              </a:defRPr>
            </a:lvl2pPr>
            <a:lvl3pPr marL="1143000" indent="-228600" algn="l" defTabSz="457200" rtl="0" eaLnBrk="1" latinLnBrk="0" hangingPunct="1">
              <a:spcBef>
                <a:spcPct val="20000"/>
              </a:spcBef>
              <a:buClr>
                <a:schemeClr val="accent2"/>
              </a:buClr>
              <a:buFont typeface="Arial"/>
              <a:buChar char="•"/>
              <a:defRPr sz="1600" kern="1200">
                <a:solidFill>
                  <a:schemeClr val="dk1"/>
                </a:solidFill>
                <a:latin typeface="+mn-lt"/>
                <a:ea typeface="+mn-ea"/>
                <a:cs typeface="+mn-cs"/>
              </a:defRPr>
            </a:lvl3pPr>
            <a:lvl4pPr marL="1600200" indent="-228600" algn="l" defTabSz="457200" rtl="0" eaLnBrk="1" latinLnBrk="0" hangingPunct="1">
              <a:spcBef>
                <a:spcPct val="20000"/>
              </a:spcBef>
              <a:buClr>
                <a:schemeClr val="accent2"/>
              </a:buClr>
              <a:buFont typeface="Arial"/>
              <a:buChar char="–"/>
              <a:defRPr sz="1400" kern="1200">
                <a:solidFill>
                  <a:schemeClr val="dk1"/>
                </a:solidFill>
                <a:latin typeface="+mn-lt"/>
                <a:ea typeface="+mn-ea"/>
                <a:cs typeface="+mn-cs"/>
              </a:defRPr>
            </a:lvl4pPr>
            <a:lvl5pPr marL="2057400" indent="-228600" algn="l" defTabSz="457200" rtl="0" eaLnBrk="1" latinLnBrk="0" hangingPunct="1">
              <a:spcBef>
                <a:spcPct val="20000"/>
              </a:spcBef>
              <a:buClr>
                <a:schemeClr val="accent2"/>
              </a:buClr>
              <a:buFont typeface="Arial"/>
              <a:buChar char="»"/>
              <a:defRPr sz="14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r>
              <a:rPr lang="en-US" b="1" dirty="0"/>
              <a:t>I will teach basic functions in R</a:t>
            </a:r>
          </a:p>
          <a:p>
            <a:endParaRPr lang="en-US" b="1" dirty="0"/>
          </a:p>
          <a:p>
            <a:r>
              <a:rPr lang="en-US" b="1" dirty="0"/>
              <a:t>My TAs are R pros</a:t>
            </a:r>
          </a:p>
          <a:p>
            <a:endParaRPr lang="en-US" dirty="0">
              <a:solidFill>
                <a:srgbClr val="FEFEFE"/>
              </a:solidFill>
              <a:hlinkClick r:id="rId2"/>
            </a:endParaRPr>
          </a:p>
          <a:p>
            <a:r>
              <a:rPr lang="en-US" b="1" dirty="0">
                <a:solidFill>
                  <a:srgbClr val="FEFEFE"/>
                </a:solidFill>
                <a:hlinkClick r:id="rId2"/>
              </a:rPr>
              <a:t>http://swirlstats.com/</a:t>
            </a:r>
            <a:endParaRPr lang="en-US" b="1" dirty="0">
              <a:solidFill>
                <a:srgbClr val="FEFEFE"/>
              </a:solidFill>
            </a:endParaRPr>
          </a:p>
          <a:p>
            <a:r>
              <a:rPr lang="en-US" b="1" dirty="0">
                <a:solidFill>
                  <a:srgbClr val="FEFEFE"/>
                </a:solidFill>
                <a:hlinkClick r:id="rId3"/>
              </a:rPr>
              <a:t>https://www.coursera.org/course/rprog</a:t>
            </a:r>
            <a:endParaRPr lang="en-US" b="1" dirty="0">
              <a:solidFill>
                <a:srgbClr val="FEFEFE"/>
              </a:solidFill>
            </a:endParaRPr>
          </a:p>
          <a:p>
            <a:r>
              <a:rPr lang="en-US" b="1" dirty="0">
                <a:solidFill>
                  <a:srgbClr val="FEFEFE"/>
                </a:solidFill>
                <a:hlinkClick r:id="rId4"/>
              </a:rPr>
              <a:t>https://www.codeschool.com/courses/try-r</a:t>
            </a:r>
            <a:endParaRPr lang="en-US" b="1" dirty="0">
              <a:solidFill>
                <a:srgbClr val="FEFEFE"/>
              </a:solidFill>
            </a:endParaRPr>
          </a:p>
          <a:p>
            <a:pPr lvl="1" algn="just"/>
            <a:endParaRPr lang="en-US" dirty="0"/>
          </a:p>
          <a:p>
            <a:pPr algn="ctr">
              <a:buFont typeface="Arial"/>
              <a:buNone/>
            </a:pPr>
            <a:endParaRPr lang="en-US" dirty="0"/>
          </a:p>
        </p:txBody>
      </p:sp>
    </p:spTree>
    <p:extLst>
      <p:ext uri="{BB962C8B-B14F-4D97-AF65-F5344CB8AC3E}">
        <p14:creationId xmlns:p14="http://schemas.microsoft.com/office/powerpoint/2010/main" val="395519363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the expensive book that just released another edition?</a:t>
            </a:r>
          </a:p>
        </p:txBody>
      </p:sp>
      <p:sp>
        <p:nvSpPr>
          <p:cNvPr id="3" name="Content Placeholder 2"/>
          <p:cNvSpPr>
            <a:spLocks noGrp="1"/>
          </p:cNvSpPr>
          <p:nvPr>
            <p:ph idx="1"/>
          </p:nvPr>
        </p:nvSpPr>
        <p:spPr>
          <a:xfrm>
            <a:off x="152400" y="1219200"/>
            <a:ext cx="8839200" cy="5029200"/>
          </a:xfrm>
        </p:spPr>
        <p:txBody>
          <a:bodyPr/>
          <a:lstStyle/>
          <a:p>
            <a:endParaRPr lang="en-US" dirty="0"/>
          </a:p>
          <a:p>
            <a:r>
              <a:rPr lang="en-US" dirty="0"/>
              <a:t>It’s mostly used as a reference; you can likely get by without it</a:t>
            </a:r>
          </a:p>
          <a:p>
            <a:pPr>
              <a:buNone/>
            </a:pPr>
            <a:endParaRPr lang="en-US" dirty="0"/>
          </a:p>
          <a:p>
            <a:r>
              <a:rPr lang="en-US" dirty="0"/>
              <a:t>Used older editions will work just fine</a:t>
            </a:r>
          </a:p>
          <a:p>
            <a:pPr>
              <a:buNone/>
            </a:pPr>
            <a:endParaRPr lang="en-US" dirty="0"/>
          </a:p>
          <a:p>
            <a:r>
              <a:rPr lang="en-US" dirty="0"/>
              <a:t>Don’t worry if it takes a week to ship if you buy it online</a:t>
            </a:r>
          </a:p>
          <a:p>
            <a:endParaRPr lang="en-US" dirty="0"/>
          </a:p>
          <a:p>
            <a:r>
              <a:rPr lang="en-US" dirty="0"/>
              <a:t>It’s a nice and comprehensive reference book, so I recommend that you grab a copy </a:t>
            </a:r>
          </a:p>
        </p:txBody>
      </p:sp>
      <p:sp>
        <p:nvSpPr>
          <p:cNvPr id="4" name="Slide Number Placeholder 3"/>
          <p:cNvSpPr>
            <a:spLocks noGrp="1"/>
          </p:cNvSpPr>
          <p:nvPr>
            <p:ph type="sldNum" sz="quarter" idx="12"/>
          </p:nvPr>
        </p:nvSpPr>
        <p:spPr/>
        <p:txBody>
          <a:bodyPr/>
          <a:lstStyle/>
          <a:p>
            <a:fld id="{35E835D3-CDD5-664E-A95E-47F1C4FEE662}" type="slidenum">
              <a:rPr lang="en-US" smtClean="0"/>
              <a:pPr/>
              <a:t>15</a:t>
            </a:fld>
            <a:endParaRPr lang="en-US"/>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1752600"/>
          </a:xfrm>
        </p:spPr>
        <p:txBody>
          <a:bodyPr/>
          <a:lstStyle/>
          <a:p>
            <a:r>
              <a:rPr lang="en-US" sz="2400" dirty="0"/>
              <a:t>Will you be on my preliminary exam, GBO, K grant or other grant submission? Can you help me with the analysis for my research project? Can I ask you questions about my other stats classes?</a:t>
            </a:r>
          </a:p>
        </p:txBody>
      </p:sp>
      <p:sp>
        <p:nvSpPr>
          <p:cNvPr id="3" name="Content Placeholder 2"/>
          <p:cNvSpPr>
            <a:spLocks noGrp="1"/>
          </p:cNvSpPr>
          <p:nvPr>
            <p:ph idx="1"/>
          </p:nvPr>
        </p:nvSpPr>
        <p:spPr>
          <a:xfrm>
            <a:off x="152400" y="1752600"/>
            <a:ext cx="8839200" cy="4495800"/>
          </a:xfrm>
        </p:spPr>
        <p:txBody>
          <a:bodyPr>
            <a:normAutofit lnSpcReduction="10000"/>
          </a:bodyPr>
          <a:lstStyle/>
          <a:p>
            <a:r>
              <a:rPr lang="en-US" dirty="0"/>
              <a:t>For the exams, grants and research projects, probably not.  I’m sorry to say (unless I already work with you or your advisor or directly in your area)</a:t>
            </a:r>
          </a:p>
          <a:p>
            <a:pPr lvl="1"/>
            <a:r>
              <a:rPr lang="en-US" dirty="0"/>
              <a:t>The introductory sequence instructors teach 100s of students and get asked to be on projects and committees way more often than they could possibly ever handle</a:t>
            </a:r>
          </a:p>
          <a:p>
            <a:pPr lvl="1"/>
            <a:r>
              <a:rPr lang="en-US" dirty="0"/>
              <a:t>Try giving some of the other instructors with smaller classes an opportunity to be involved </a:t>
            </a:r>
          </a:p>
          <a:p>
            <a:r>
              <a:rPr lang="en-US" dirty="0"/>
              <a:t>For other classes, neither I nor the TAs can help, as we don’t want to undermine the other instructors’ goals</a:t>
            </a:r>
          </a:p>
          <a:p>
            <a:pPr lvl="1"/>
            <a:r>
              <a:rPr lang="en-US" dirty="0"/>
              <a:t>Talk to the instructor in the other class about the problems that you are having there; just like I would want you to talk to me if you’re having problems in this class </a:t>
            </a:r>
          </a:p>
        </p:txBody>
      </p:sp>
      <p:sp>
        <p:nvSpPr>
          <p:cNvPr id="4" name="Slide Number Placeholder 3"/>
          <p:cNvSpPr>
            <a:spLocks noGrp="1"/>
          </p:cNvSpPr>
          <p:nvPr>
            <p:ph type="sldNum" sz="quarter" idx="12"/>
          </p:nvPr>
        </p:nvSpPr>
        <p:spPr/>
        <p:txBody>
          <a:bodyPr/>
          <a:lstStyle/>
          <a:p>
            <a:fld id="{35E835D3-CDD5-664E-A95E-47F1C4FEE662}" type="slidenum">
              <a:rPr lang="en-US" smtClean="0"/>
              <a:pPr/>
              <a:t>16</a:t>
            </a:fld>
            <a:endParaRPr lang="en-US"/>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Will I receive any hands on data analysis training?</a:t>
            </a:r>
          </a:p>
        </p:txBody>
      </p:sp>
      <p:sp>
        <p:nvSpPr>
          <p:cNvPr id="3" name="Content Placeholder 2"/>
          <p:cNvSpPr>
            <a:spLocks noGrp="1"/>
          </p:cNvSpPr>
          <p:nvPr>
            <p:ph idx="1"/>
          </p:nvPr>
        </p:nvSpPr>
        <p:spPr/>
        <p:txBody>
          <a:bodyPr>
            <a:normAutofit/>
          </a:bodyPr>
          <a:lstStyle/>
          <a:p>
            <a:r>
              <a:rPr lang="en-US" dirty="0" err="1"/>
              <a:t>Homeworks</a:t>
            </a:r>
            <a:r>
              <a:rPr lang="en-US" dirty="0"/>
              <a:t> contain extensive lists of problems. Many problems contain didactic data sets</a:t>
            </a:r>
          </a:p>
          <a:p>
            <a:r>
              <a:rPr lang="en-US" dirty="0"/>
              <a:t>This year we are initiating an optional pilot program </a:t>
            </a:r>
          </a:p>
          <a:p>
            <a:pPr lvl="1"/>
            <a:r>
              <a:rPr lang="en-US" dirty="0"/>
              <a:t>I will work with you to identify a PhD biostatistics student who is already working on their project(s) </a:t>
            </a:r>
          </a:p>
          <a:p>
            <a:pPr lvl="1"/>
            <a:r>
              <a:rPr lang="en-US" dirty="0"/>
              <a:t>You can then work with that student on </a:t>
            </a:r>
            <a:r>
              <a:rPr lang="en-US" b="1" dirty="0"/>
              <a:t>their</a:t>
            </a:r>
            <a:r>
              <a:rPr lang="en-US" dirty="0"/>
              <a:t> project </a:t>
            </a:r>
          </a:p>
          <a:p>
            <a:pPr lvl="1"/>
            <a:r>
              <a:rPr lang="en-US" dirty="0"/>
              <a:t>I or another faculty will provide mentorship for the specific project</a:t>
            </a:r>
          </a:p>
          <a:p>
            <a:pPr lvl="1"/>
            <a:r>
              <a:rPr lang="en-US" dirty="0"/>
              <a:t>This pilot program is not designed to provide support for projects that you have already started or are planning to start</a:t>
            </a:r>
          </a:p>
          <a:p>
            <a:pPr lvl="1"/>
            <a:r>
              <a:rPr lang="en-US" dirty="0"/>
              <a:t>There will be no course credit in the first year; this is an option that could be used to enrich your educational experience here at Hopkins</a:t>
            </a:r>
          </a:p>
          <a:p>
            <a:pPr lvl="1"/>
            <a:r>
              <a:rPr lang="en-US" dirty="0"/>
              <a:t>Send me an email if you would like to be part of this. I will then work with you and a small group of PhD students to identify a good fit. First come first served. Can be initiated later, as well.</a:t>
            </a:r>
          </a:p>
        </p:txBody>
      </p:sp>
      <p:sp>
        <p:nvSpPr>
          <p:cNvPr id="4" name="Slide Number Placeholder 3"/>
          <p:cNvSpPr>
            <a:spLocks noGrp="1"/>
          </p:cNvSpPr>
          <p:nvPr>
            <p:ph type="sldNum" sz="quarter" idx="12"/>
          </p:nvPr>
        </p:nvSpPr>
        <p:spPr/>
        <p:txBody>
          <a:bodyPr/>
          <a:lstStyle/>
          <a:p>
            <a:fld id="{35E835D3-CDD5-664E-A95E-47F1C4FEE662}" type="slidenum">
              <a:rPr lang="en-US" smtClean="0"/>
              <a:pPr/>
              <a:t>17</a:t>
            </a:fld>
            <a:endParaRPr lang="en-US"/>
          </a:p>
        </p:txBody>
      </p:sp>
    </p:spTree>
    <p:extLst>
      <p:ext uri="{BB962C8B-B14F-4D97-AF65-F5344CB8AC3E}">
        <p14:creationId xmlns:p14="http://schemas.microsoft.com/office/powerpoint/2010/main" val="132059287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post old exams; will you post solutions to them?</a:t>
            </a:r>
          </a:p>
        </p:txBody>
      </p:sp>
      <p:sp>
        <p:nvSpPr>
          <p:cNvPr id="3" name="Content Placeholder 2"/>
          <p:cNvSpPr>
            <a:spLocks noGrp="1"/>
          </p:cNvSpPr>
          <p:nvPr>
            <p:ph idx="1"/>
          </p:nvPr>
        </p:nvSpPr>
        <p:spPr>
          <a:xfrm>
            <a:off x="152400" y="1295400"/>
            <a:ext cx="8839200" cy="4953000"/>
          </a:xfrm>
        </p:spPr>
        <p:txBody>
          <a:bodyPr/>
          <a:lstStyle/>
          <a:p>
            <a:endParaRPr lang="en-US" dirty="0"/>
          </a:p>
          <a:p>
            <a:r>
              <a:rPr lang="en-US" dirty="0"/>
              <a:t>No, we will not post solutions to the old exams; we provide some old exams as a courtesy</a:t>
            </a:r>
          </a:p>
          <a:p>
            <a:endParaRPr lang="en-US" dirty="0"/>
          </a:p>
          <a:p>
            <a:r>
              <a:rPr lang="en-US" dirty="0"/>
              <a:t>Most of the exam problems are in the HW, which has posted solutions</a:t>
            </a:r>
          </a:p>
          <a:p>
            <a:pPr>
              <a:buNone/>
            </a:pPr>
            <a:endParaRPr lang="en-US" dirty="0"/>
          </a:p>
          <a:p>
            <a:r>
              <a:rPr lang="en-US" dirty="0"/>
              <a:t>We will work out old exams with you in the lab sessions and during some of the lectures</a:t>
            </a:r>
          </a:p>
          <a:p>
            <a:pPr>
              <a:buNone/>
            </a:pPr>
            <a:endParaRPr lang="en-US" dirty="0"/>
          </a:p>
          <a:p>
            <a:endParaRPr lang="en-US" dirty="0"/>
          </a:p>
        </p:txBody>
      </p:sp>
      <p:sp>
        <p:nvSpPr>
          <p:cNvPr id="4" name="Slide Number Placeholder 3"/>
          <p:cNvSpPr>
            <a:spLocks noGrp="1"/>
          </p:cNvSpPr>
          <p:nvPr>
            <p:ph type="sldNum" sz="quarter" idx="12"/>
          </p:nvPr>
        </p:nvSpPr>
        <p:spPr/>
        <p:txBody>
          <a:bodyPr/>
          <a:lstStyle/>
          <a:p>
            <a:fld id="{35E835D3-CDD5-664E-A95E-47F1C4FEE662}" type="slidenum">
              <a:rPr lang="en-US" smtClean="0"/>
              <a:pPr/>
              <a:t>18</a:t>
            </a:fld>
            <a:endParaRPr lang="en-US"/>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instructor</a:t>
            </a:r>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lnSpcReduction="10000"/>
          </a:bodyPr>
          <a:lstStyle/>
          <a:p>
            <a:r>
              <a:rPr lang="en-US" b="1" dirty="0"/>
              <a:t>Ciprian Crainiceanu (Chip-</a:t>
            </a:r>
            <a:r>
              <a:rPr lang="en-US" b="1" dirty="0" err="1"/>
              <a:t>ree</a:t>
            </a:r>
            <a:r>
              <a:rPr lang="en-US" b="1" dirty="0"/>
              <a:t>-</a:t>
            </a:r>
            <a:r>
              <a:rPr lang="en-US" b="1" dirty="0" err="1"/>
              <a:t>ann</a:t>
            </a:r>
            <a:r>
              <a:rPr lang="en-US" b="1" dirty="0"/>
              <a:t> Cray-nee-</a:t>
            </a:r>
            <a:r>
              <a:rPr lang="en-US" b="1" dirty="0" err="1"/>
              <a:t>tcha</a:t>
            </a:r>
            <a:r>
              <a:rPr lang="en-US" b="1" dirty="0"/>
              <a:t>-</a:t>
            </a:r>
            <a:r>
              <a:rPr lang="en-US" b="1" dirty="0" err="1"/>
              <a:t>noo</a:t>
            </a:r>
            <a:r>
              <a:rPr lang="en-US" b="1" dirty="0"/>
              <a:t>)</a:t>
            </a:r>
          </a:p>
          <a:p>
            <a:r>
              <a:rPr lang="en-US" b="1" dirty="0"/>
              <a:t>Professor of Biostatistics</a:t>
            </a:r>
          </a:p>
          <a:p>
            <a:r>
              <a:rPr lang="en-US" b="1" dirty="0"/>
              <a:t>Ph.D. in Statistics, Cornell University, 2003</a:t>
            </a:r>
          </a:p>
          <a:p>
            <a:pPr algn="ctr">
              <a:buNone/>
            </a:pPr>
            <a:r>
              <a:rPr lang="en-US" b="1" dirty="0">
                <a:solidFill>
                  <a:schemeClr val="accent2">
                    <a:lumMod val="75000"/>
                  </a:schemeClr>
                </a:solidFill>
                <a:hlinkClick r:id="rId2"/>
              </a:rPr>
              <a:t>www.biostat.jhsph.edu/~ccrainic</a:t>
            </a:r>
            <a:endParaRPr lang="en-US" b="1" dirty="0">
              <a:solidFill>
                <a:schemeClr val="accent2">
                  <a:lumMod val="75000"/>
                </a:schemeClr>
              </a:solidFill>
            </a:endParaRPr>
          </a:p>
          <a:p>
            <a:r>
              <a:rPr lang="en-US" b="1" dirty="0"/>
              <a:t>Leader of the Statistical methods and applications for research in technology (SMART stats)</a:t>
            </a:r>
          </a:p>
          <a:p>
            <a:pPr algn="ctr">
              <a:buNone/>
            </a:pPr>
            <a:r>
              <a:rPr lang="en-US" b="1" dirty="0">
                <a:hlinkClick r:id="rId3"/>
              </a:rPr>
              <a:t>www.smart-stats.org</a:t>
            </a:r>
            <a:endParaRPr lang="en-US" b="1" dirty="0"/>
          </a:p>
          <a:p>
            <a:pPr algn="just"/>
            <a:r>
              <a:rPr lang="en-US" b="1" dirty="0"/>
              <a:t>Research focus</a:t>
            </a:r>
          </a:p>
          <a:p>
            <a:pPr lvl="1" algn="just"/>
            <a:r>
              <a:rPr lang="en-US" b="1" dirty="0"/>
              <a:t>Structural brain imaging (MRI, CT) for MS, HIV, Stroke, Cancer, TBI</a:t>
            </a:r>
          </a:p>
          <a:p>
            <a:pPr lvl="1" algn="just"/>
            <a:r>
              <a:rPr lang="en-US" b="1" dirty="0"/>
              <a:t>Wearable computing (accelerometers, heart monitors, GPS) </a:t>
            </a:r>
          </a:p>
          <a:p>
            <a:pPr lvl="1" algn="just"/>
            <a:r>
              <a:rPr lang="en-US" b="1" dirty="0"/>
              <a:t>Nonparametric smoothing, measurement error, longitudinal modeling</a:t>
            </a:r>
          </a:p>
          <a:p>
            <a:pPr lvl="1" algn="just"/>
            <a:r>
              <a:rPr lang="en-US" b="1" dirty="0" err="1"/>
              <a:t>Biostatistical</a:t>
            </a:r>
            <a:r>
              <a:rPr lang="en-US" b="1" dirty="0"/>
              <a:t> modeling for UHD</a:t>
            </a:r>
          </a:p>
          <a:p>
            <a:pPr lvl="1" algn="just"/>
            <a:r>
              <a:rPr lang="en-US" b="1" dirty="0"/>
              <a:t>Computational biostatistics</a:t>
            </a:r>
          </a:p>
          <a:p>
            <a:pPr lvl="1" algn="just"/>
            <a:endParaRPr lang="en-US" dirty="0"/>
          </a:p>
          <a:p>
            <a:pPr algn="ctr">
              <a:buNone/>
            </a:pPr>
            <a:endParaRPr lang="en-US" dirty="0"/>
          </a:p>
        </p:txBody>
      </p:sp>
      <p:sp>
        <p:nvSpPr>
          <p:cNvPr id="4" name="Slide Number Placeholder 3"/>
          <p:cNvSpPr>
            <a:spLocks noGrp="1"/>
          </p:cNvSpPr>
          <p:nvPr>
            <p:ph type="sldNum" sz="quarter" idx="12"/>
          </p:nvPr>
        </p:nvSpPr>
        <p:spPr/>
        <p:txBody>
          <a:bodyPr/>
          <a:lstStyle/>
          <a:p>
            <a:fld id="{35E835D3-CDD5-664E-A95E-47F1C4FEE662}" type="slidenum">
              <a:rPr lang="en-US" smtClean="0"/>
              <a:pPr/>
              <a:t>2</a:t>
            </a:fld>
            <a:endParaRPr lang="en-US"/>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Biostat</a:t>
            </a:r>
            <a:r>
              <a:rPr lang="en-US" dirty="0"/>
              <a:t> 651-2 FAQ</a:t>
            </a:r>
          </a:p>
        </p:txBody>
      </p:sp>
      <p:sp>
        <p:nvSpPr>
          <p:cNvPr id="6" name="Content Placeholder 5"/>
          <p:cNvSpPr>
            <a:spLocks noGrp="1"/>
          </p:cNvSpPr>
          <p:nvPr>
            <p:ph idx="1"/>
          </p:nvPr>
        </p:nvSpPr>
        <p:spPr/>
        <p:txBody>
          <a:bodyPr/>
          <a:lstStyle/>
          <a:p>
            <a:endParaRPr lang="en-US" dirty="0"/>
          </a:p>
          <a:p>
            <a:r>
              <a:rPr lang="en-US" dirty="0"/>
              <a:t>Most important thing if you are taking the class: all notes, announcements, </a:t>
            </a:r>
            <a:r>
              <a:rPr lang="en-US" dirty="0" err="1"/>
              <a:t>homeworks</a:t>
            </a:r>
            <a:r>
              <a:rPr lang="en-US" dirty="0"/>
              <a:t> will be on </a:t>
            </a:r>
            <a:r>
              <a:rPr lang="en-US" dirty="0" err="1"/>
              <a:t>CoursePlus</a:t>
            </a:r>
            <a:endParaRPr lang="en-US" dirty="0"/>
          </a:p>
          <a:p>
            <a:pPr lvl="1" algn="ctr">
              <a:buNone/>
            </a:pPr>
            <a:endParaRPr lang="en-US" sz="2400" dirty="0"/>
          </a:p>
          <a:p>
            <a:pPr lvl="1" algn="ctr">
              <a:buNone/>
            </a:pPr>
            <a:r>
              <a:rPr lang="en-US" sz="2400" dirty="0"/>
              <a:t>https://courseplus.jhsph.edu/core/index.cfm/go/home/</a:t>
            </a:r>
          </a:p>
          <a:p>
            <a:endParaRPr lang="en-US" dirty="0"/>
          </a:p>
          <a:p>
            <a:r>
              <a:rPr lang="en-US" dirty="0"/>
              <a:t>If you are registered and cannot log in to this course</a:t>
            </a:r>
          </a:p>
          <a:p>
            <a:pPr lvl="1"/>
            <a:r>
              <a:rPr lang="en-US" dirty="0"/>
              <a:t>Set up an account and then email me; I’ll add you as a guest</a:t>
            </a:r>
          </a:p>
          <a:p>
            <a:pPr lvl="1"/>
            <a:r>
              <a:rPr lang="en-US" dirty="0"/>
              <a:t>If you’re having trouble with this then email me ASAP </a:t>
            </a:r>
          </a:p>
          <a:p>
            <a:pPr lvl="1"/>
            <a:r>
              <a:rPr lang="en-US" dirty="0"/>
              <a:t>ccraini1@jhu.edu</a:t>
            </a:r>
          </a:p>
          <a:p>
            <a:pPr lvl="1">
              <a:buNone/>
            </a:pPr>
            <a:endParaRPr lang="en-US" dirty="0"/>
          </a:p>
        </p:txBody>
      </p:sp>
      <p:sp>
        <p:nvSpPr>
          <p:cNvPr id="4" name="Slide Number Placeholder 3"/>
          <p:cNvSpPr>
            <a:spLocks noGrp="1"/>
          </p:cNvSpPr>
          <p:nvPr>
            <p:ph type="sldNum" sz="quarter" idx="12"/>
          </p:nvPr>
        </p:nvSpPr>
        <p:spPr/>
        <p:txBody>
          <a:bodyPr/>
          <a:lstStyle/>
          <a:p>
            <a:fld id="{35E835D3-CDD5-664E-A95E-47F1C4FEE662}" type="slidenum">
              <a:rPr lang="en-US" smtClean="0"/>
              <a:pPr/>
              <a:t>3</a:t>
            </a:fld>
            <a:endParaRPr lang="en-US"/>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Should I take the whole series?</a:t>
            </a:r>
          </a:p>
        </p:txBody>
      </p:sp>
      <p:sp>
        <p:nvSpPr>
          <p:cNvPr id="3" name="Content Placeholder 2"/>
          <p:cNvSpPr>
            <a:spLocks noGrp="1"/>
          </p:cNvSpPr>
          <p:nvPr>
            <p:ph idx="1"/>
          </p:nvPr>
        </p:nvSpPr>
        <p:spPr/>
        <p:txBody>
          <a:bodyPr/>
          <a:lstStyle/>
          <a:p>
            <a:r>
              <a:rPr lang="en-US" dirty="0"/>
              <a:t>It is designed as a year long series (140.651, 652, 653, 654)</a:t>
            </a:r>
          </a:p>
          <a:p>
            <a:endParaRPr lang="en-US" dirty="0"/>
          </a:p>
          <a:p>
            <a:r>
              <a:rPr lang="en-US" dirty="0"/>
              <a:t>So, yes, you should take the whole series</a:t>
            </a:r>
          </a:p>
          <a:p>
            <a:endParaRPr lang="en-US" dirty="0"/>
          </a:p>
          <a:p>
            <a:r>
              <a:rPr lang="en-US" dirty="0"/>
              <a:t>Taking only 651 and 652 leaves out important topics, most notably regression analysis and generalized linear models</a:t>
            </a:r>
          </a:p>
          <a:p>
            <a:endParaRPr lang="en-US" dirty="0"/>
          </a:p>
          <a:p>
            <a:r>
              <a:rPr lang="en-US" dirty="0"/>
              <a:t>At the bare minimum, I consider 651-2 as one, semester long class; so you should at least take both of them</a:t>
            </a:r>
          </a:p>
          <a:p>
            <a:pPr>
              <a:buNone/>
            </a:pP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35E835D3-CDD5-664E-A95E-47F1C4FEE662}" type="slidenum">
              <a:rPr lang="en-US" smtClean="0"/>
              <a:pPr/>
              <a:t>4</a:t>
            </a:fld>
            <a:endParaRPr lang="en-US"/>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I switch between the 650 and 620 series at some point in the middle?</a:t>
            </a:r>
          </a:p>
        </p:txBody>
      </p:sp>
      <p:sp>
        <p:nvSpPr>
          <p:cNvPr id="3" name="Content Placeholder 2"/>
          <p:cNvSpPr>
            <a:spLocks noGrp="1"/>
          </p:cNvSpPr>
          <p:nvPr>
            <p:ph idx="1"/>
          </p:nvPr>
        </p:nvSpPr>
        <p:spPr/>
        <p:txBody>
          <a:bodyPr>
            <a:normAutofit/>
          </a:bodyPr>
          <a:lstStyle/>
          <a:p>
            <a:r>
              <a:rPr lang="en-US" sz="2800" dirty="0"/>
              <a:t>NO!</a:t>
            </a:r>
          </a:p>
          <a:p>
            <a:pPr lvl="1"/>
            <a:r>
              <a:rPr lang="en-US" sz="2800" dirty="0"/>
              <a:t>The courses are ordered and organized differently  </a:t>
            </a:r>
          </a:p>
          <a:p>
            <a:pPr lvl="1"/>
            <a:r>
              <a:rPr lang="en-US" sz="2800" dirty="0"/>
              <a:t>622 requires topics from 621, not necessarily those topics from 651</a:t>
            </a:r>
          </a:p>
          <a:p>
            <a:pPr lvl="1"/>
            <a:r>
              <a:rPr lang="en-US" sz="2800" dirty="0"/>
              <a:t>623 requires topics from 621 and 622, not  necessarily those from 651 and 652</a:t>
            </a:r>
          </a:p>
          <a:p>
            <a:pPr lvl="1"/>
            <a:r>
              <a:rPr lang="en-US" sz="2800" dirty="0"/>
              <a:t>624 requires topics from 621-3 and not those from 651-653</a:t>
            </a:r>
          </a:p>
          <a:p>
            <a:pPr lvl="1"/>
            <a:r>
              <a:rPr lang="en-US" sz="2800" i="1" dirty="0"/>
              <a:t>I make </a:t>
            </a:r>
            <a:r>
              <a:rPr lang="en-US" sz="4000" i="1" dirty="0"/>
              <a:t>no effort </a:t>
            </a:r>
            <a:r>
              <a:rPr lang="en-US" sz="2800" i="1" dirty="0"/>
              <a:t>to coordinate with the 620’s</a:t>
            </a:r>
          </a:p>
        </p:txBody>
      </p:sp>
      <p:sp>
        <p:nvSpPr>
          <p:cNvPr id="4" name="Slide Number Placeholder 3"/>
          <p:cNvSpPr>
            <a:spLocks noGrp="1"/>
          </p:cNvSpPr>
          <p:nvPr>
            <p:ph type="sldNum" sz="quarter" idx="12"/>
          </p:nvPr>
        </p:nvSpPr>
        <p:spPr/>
        <p:txBody>
          <a:bodyPr/>
          <a:lstStyle/>
          <a:p>
            <a:fld id="{35E835D3-CDD5-664E-A95E-47F1C4FEE662}" type="slidenum">
              <a:rPr lang="en-US" smtClean="0"/>
              <a:pPr/>
              <a:t>5</a:t>
            </a:fld>
            <a:endParaRPr lang="en-US"/>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have recently took the 620 series, should I now take the 650 series?</a:t>
            </a:r>
          </a:p>
        </p:txBody>
      </p:sp>
      <p:sp>
        <p:nvSpPr>
          <p:cNvPr id="3" name="Content Placeholder 2"/>
          <p:cNvSpPr>
            <a:spLocks noGrp="1"/>
          </p:cNvSpPr>
          <p:nvPr>
            <p:ph idx="1"/>
          </p:nvPr>
        </p:nvSpPr>
        <p:spPr/>
        <p:txBody>
          <a:bodyPr/>
          <a:lstStyle/>
          <a:p>
            <a:r>
              <a:rPr lang="en-US" dirty="0"/>
              <a:t>If you plan on getting a masters in </a:t>
            </a:r>
            <a:r>
              <a:rPr lang="en-US" dirty="0" err="1"/>
              <a:t>Biostat</a:t>
            </a:r>
            <a:r>
              <a:rPr lang="en-US" dirty="0"/>
              <a:t> then you have to</a:t>
            </a:r>
          </a:p>
          <a:p>
            <a:r>
              <a:rPr lang="en-US" dirty="0"/>
              <a:t>Otherwise, probably not</a:t>
            </a:r>
          </a:p>
          <a:p>
            <a:pPr lvl="1"/>
            <a:r>
              <a:rPr lang="en-US" dirty="0"/>
              <a:t>The material is basically the same as the 620 series (in a different order) with greater assumed mathematical maturity</a:t>
            </a:r>
          </a:p>
          <a:p>
            <a:pPr lvl="1"/>
            <a:endParaRPr lang="en-US" dirty="0"/>
          </a:p>
          <a:p>
            <a:pPr lvl="1"/>
            <a:r>
              <a:rPr lang="en-US" dirty="0"/>
              <a:t>If you want to learn more math stat (one component of the 650 series that really differs from the 620 series) there are courses specifically on math stat offered by the department</a:t>
            </a:r>
          </a:p>
          <a:p>
            <a:pPr lvl="1"/>
            <a:endParaRPr lang="en-US" dirty="0"/>
          </a:p>
          <a:p>
            <a:pPr lvl="1"/>
            <a:r>
              <a:rPr lang="en-US" dirty="0"/>
              <a:t>If you want to learn more statistics without more theory, then consider electives (longitudinal, multilevel, survival, psycho-social, spatial and GIS) ; rehashing introductory stats isn’t going to add much</a:t>
            </a:r>
          </a:p>
          <a:p>
            <a:pPr lvl="1"/>
            <a:endParaRPr lang="en-US" dirty="0"/>
          </a:p>
          <a:p>
            <a:pPr lvl="1"/>
            <a:r>
              <a:rPr lang="en-US" dirty="0"/>
              <a:t>R (the other component of the 650 series that is different)</a:t>
            </a:r>
          </a:p>
          <a:p>
            <a:pPr lvl="2"/>
            <a:endParaRPr lang="en-US" dirty="0"/>
          </a:p>
          <a:p>
            <a:pPr lvl="2"/>
            <a:endParaRPr lang="en-US" dirty="0"/>
          </a:p>
        </p:txBody>
      </p:sp>
      <p:sp>
        <p:nvSpPr>
          <p:cNvPr id="4" name="Slide Number Placeholder 3"/>
          <p:cNvSpPr>
            <a:spLocks noGrp="1"/>
          </p:cNvSpPr>
          <p:nvPr>
            <p:ph type="sldNum" sz="quarter" idx="12"/>
          </p:nvPr>
        </p:nvSpPr>
        <p:spPr/>
        <p:txBody>
          <a:bodyPr/>
          <a:lstStyle/>
          <a:p>
            <a:fld id="{35E835D3-CDD5-664E-A95E-47F1C4FEE662}" type="slidenum">
              <a:rPr lang="en-US" smtClean="0"/>
              <a:pPr/>
              <a:t>6</a:t>
            </a:fld>
            <a:endParaRPr lang="en-US"/>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math background should I have?</a:t>
            </a:r>
          </a:p>
        </p:txBody>
      </p:sp>
      <p:sp>
        <p:nvSpPr>
          <p:cNvPr id="3" name="Content Placeholder 2"/>
          <p:cNvSpPr>
            <a:spLocks noGrp="1"/>
          </p:cNvSpPr>
          <p:nvPr>
            <p:ph idx="1"/>
          </p:nvPr>
        </p:nvSpPr>
        <p:spPr/>
        <p:txBody>
          <a:bodyPr>
            <a:normAutofit/>
          </a:bodyPr>
          <a:lstStyle/>
          <a:p>
            <a:r>
              <a:rPr lang="en-US" dirty="0"/>
              <a:t>You need </a:t>
            </a:r>
            <a:r>
              <a:rPr lang="en-US" b="1" dirty="0"/>
              <a:t>a</a:t>
            </a:r>
            <a:r>
              <a:rPr lang="en-US" dirty="0"/>
              <a:t> </a:t>
            </a:r>
            <a:r>
              <a:rPr lang="en-US" sz="3200" i="1" dirty="0"/>
              <a:t>working</a:t>
            </a:r>
            <a:r>
              <a:rPr lang="en-US" dirty="0"/>
              <a:t> knowledge of basic calculus and linear algebra</a:t>
            </a:r>
          </a:p>
          <a:p>
            <a:pPr lvl="1"/>
            <a:r>
              <a:rPr lang="en-US" dirty="0"/>
              <a:t>If you have had calculus and linear algebra but do not remember it or have never had it then I recommend that you don’t take this class</a:t>
            </a:r>
          </a:p>
          <a:p>
            <a:pPr lvl="1"/>
            <a:endParaRPr lang="en-US" dirty="0"/>
          </a:p>
          <a:p>
            <a:pPr lvl="1"/>
            <a:r>
              <a:rPr lang="en-US" dirty="0"/>
              <a:t>Because of complaints that the class was drifting too much to be identical to the 620 series, we are making a concerted effort to make the class more mathematical</a:t>
            </a:r>
          </a:p>
          <a:p>
            <a:pPr lvl="1"/>
            <a:endParaRPr lang="en-US" dirty="0"/>
          </a:p>
          <a:p>
            <a:pPr lvl="1"/>
            <a:r>
              <a:rPr lang="en-US" sz="1900" dirty="0"/>
              <a:t>Calculus and linear algebra will be required for the exams</a:t>
            </a:r>
          </a:p>
          <a:p>
            <a:pPr lvl="1"/>
            <a:endParaRPr lang="en-US" dirty="0"/>
          </a:p>
          <a:p>
            <a:pPr lvl="1"/>
            <a:r>
              <a:rPr lang="en-US" sz="1900" dirty="0"/>
              <a:t>The prerequisites will not be taught in the class</a:t>
            </a:r>
          </a:p>
          <a:p>
            <a:pPr lvl="1"/>
            <a:endParaRPr lang="en-US" sz="1900" dirty="0"/>
          </a:p>
          <a:p>
            <a:pPr lvl="1"/>
            <a:r>
              <a:rPr lang="en-US" sz="1900" dirty="0"/>
              <a:t>I have posted Math for </a:t>
            </a:r>
            <a:r>
              <a:rPr lang="en-US" sz="1900" dirty="0" err="1"/>
              <a:t>Biostat</a:t>
            </a:r>
            <a:r>
              <a:rPr lang="en-US" sz="1900" dirty="0"/>
              <a:t> refresher notes on the course website</a:t>
            </a:r>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35E835D3-CDD5-664E-A95E-47F1C4FEE662}" type="slidenum">
              <a:rPr lang="en-US" smtClean="0"/>
              <a:pPr/>
              <a:t>7</a:t>
            </a:fld>
            <a:endParaRPr lang="en-US"/>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what I need to know?</a:t>
            </a:r>
          </a:p>
        </p:txBody>
      </p:sp>
      <p:sp>
        <p:nvSpPr>
          <p:cNvPr id="3" name="Content Placeholder 2"/>
          <p:cNvSpPr>
            <a:spLocks noGrp="1"/>
          </p:cNvSpPr>
          <p:nvPr>
            <p:ph idx="1"/>
          </p:nvPr>
        </p:nvSpPr>
        <p:spPr/>
        <p:txBody>
          <a:bodyPr>
            <a:normAutofit/>
          </a:bodyPr>
          <a:lstStyle/>
          <a:p>
            <a:r>
              <a:rPr lang="en-US" sz="2000" dirty="0"/>
              <a:t>Differentiate and integrate a polynomial</a:t>
            </a:r>
          </a:p>
          <a:p>
            <a:r>
              <a:rPr lang="en-US" sz="2000" dirty="0"/>
              <a:t>The chain rule for simple problems </a:t>
            </a:r>
          </a:p>
          <a:p>
            <a:r>
              <a:rPr lang="en-US" sz="2000" dirty="0"/>
              <a:t>Integration by parts</a:t>
            </a:r>
          </a:p>
          <a:p>
            <a:r>
              <a:rPr lang="en-US" sz="2000" dirty="0"/>
              <a:t>Basic summation, integration and differentiation notation</a:t>
            </a:r>
          </a:p>
          <a:p>
            <a:r>
              <a:rPr lang="en-US" sz="2000" dirty="0"/>
              <a:t>Derivatives and integrals </a:t>
            </a:r>
          </a:p>
          <a:p>
            <a:r>
              <a:rPr lang="en-US" sz="2000" dirty="0"/>
              <a:t>Differentiate and integrate exponential functions</a:t>
            </a:r>
          </a:p>
          <a:p>
            <a:r>
              <a:rPr lang="en-US" sz="2000" dirty="0"/>
              <a:t>Basic rules for powers and logs</a:t>
            </a:r>
          </a:p>
          <a:p>
            <a:r>
              <a:rPr lang="en-US" sz="2000" dirty="0"/>
              <a:t>Find the maximum of a function via differentiation</a:t>
            </a:r>
          </a:p>
          <a:p>
            <a:r>
              <a:rPr lang="en-US" sz="2000" dirty="0"/>
              <a:t>Basic matrix arithmetic</a:t>
            </a:r>
          </a:p>
          <a:p>
            <a:r>
              <a:rPr lang="en-US" sz="2000" dirty="0"/>
              <a:t>Matrix inverse and determinant</a:t>
            </a:r>
          </a:p>
          <a:p>
            <a:r>
              <a:rPr lang="en-US" sz="2000" dirty="0"/>
              <a:t>Write linear equations as matrix equations</a:t>
            </a:r>
          </a:p>
          <a:p>
            <a:pPr>
              <a:buNone/>
            </a:pPr>
            <a:endParaRPr lang="en-US" dirty="0"/>
          </a:p>
          <a:p>
            <a:pPr>
              <a:buNone/>
            </a:pPr>
            <a:r>
              <a:rPr lang="en-US" dirty="0"/>
              <a:t>You should be able to do all of these. </a:t>
            </a:r>
          </a:p>
        </p:txBody>
      </p:sp>
      <p:sp>
        <p:nvSpPr>
          <p:cNvPr id="4" name="Slide Number Placeholder 3"/>
          <p:cNvSpPr>
            <a:spLocks noGrp="1"/>
          </p:cNvSpPr>
          <p:nvPr>
            <p:ph type="sldNum" sz="quarter" idx="12"/>
          </p:nvPr>
        </p:nvSpPr>
        <p:spPr/>
        <p:txBody>
          <a:bodyPr/>
          <a:lstStyle/>
          <a:p>
            <a:fld id="{35E835D3-CDD5-664E-A95E-47F1C4FEE662}" type="slidenum">
              <a:rPr lang="en-US" smtClean="0"/>
              <a:pPr/>
              <a:t>8</a:t>
            </a:fld>
            <a:endParaRPr lang="en-US"/>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don’t have the appropriate math background; what are my options?</a:t>
            </a:r>
          </a:p>
        </p:txBody>
      </p:sp>
      <p:sp>
        <p:nvSpPr>
          <p:cNvPr id="3" name="Content Placeholder 2"/>
          <p:cNvSpPr>
            <a:spLocks noGrp="1"/>
          </p:cNvSpPr>
          <p:nvPr>
            <p:ph idx="1"/>
          </p:nvPr>
        </p:nvSpPr>
        <p:spPr/>
        <p:txBody>
          <a:bodyPr/>
          <a:lstStyle/>
          <a:p>
            <a:endParaRPr lang="en-US" dirty="0"/>
          </a:p>
          <a:p>
            <a:r>
              <a:rPr lang="en-US" dirty="0"/>
              <a:t>Don’t take the class; take the 620 series instead, or if you’ve already had the 620 series, take statistical electives</a:t>
            </a:r>
          </a:p>
          <a:p>
            <a:endParaRPr lang="en-US" dirty="0"/>
          </a:p>
          <a:p>
            <a:r>
              <a:rPr lang="en-US" dirty="0"/>
              <a:t>Take some math refresher courses and then take it next year </a:t>
            </a:r>
          </a:p>
          <a:p>
            <a:endParaRPr lang="en-US" dirty="0"/>
          </a:p>
          <a:p>
            <a:r>
              <a:rPr lang="en-US" dirty="0"/>
              <a:t>Take the course along with a light other course load and try to refresh the math as you go along (not recommended)</a:t>
            </a:r>
          </a:p>
          <a:p>
            <a:endParaRPr lang="en-US" dirty="0"/>
          </a:p>
          <a:p>
            <a:r>
              <a:rPr lang="en-US" dirty="0"/>
              <a:t>Take the course, do poorly and wonder what everyone else is talking about (really not recommended)</a:t>
            </a:r>
          </a:p>
          <a:p>
            <a:endParaRPr lang="en-US" dirty="0"/>
          </a:p>
          <a:p>
            <a:pPr>
              <a:buNone/>
            </a:pPr>
            <a:endParaRPr lang="en-US" dirty="0"/>
          </a:p>
          <a:p>
            <a:pPr>
              <a:buNone/>
            </a:pPr>
            <a:endParaRPr lang="en-US" dirty="0"/>
          </a:p>
          <a:p>
            <a:endParaRPr lang="en-US" dirty="0"/>
          </a:p>
        </p:txBody>
      </p:sp>
      <p:sp>
        <p:nvSpPr>
          <p:cNvPr id="4" name="Slide Number Placeholder 3"/>
          <p:cNvSpPr>
            <a:spLocks noGrp="1"/>
          </p:cNvSpPr>
          <p:nvPr>
            <p:ph type="sldNum" sz="quarter" idx="12"/>
          </p:nvPr>
        </p:nvSpPr>
        <p:spPr/>
        <p:txBody>
          <a:bodyPr/>
          <a:lstStyle/>
          <a:p>
            <a:fld id="{35E835D3-CDD5-664E-A95E-47F1C4FEE662}" type="slidenum">
              <a:rPr lang="en-US" smtClean="0"/>
              <a:pPr/>
              <a:t>9</a:t>
            </a:fld>
            <a:endParaRPr lang="en-US"/>
          </a:p>
        </p:txBody>
      </p:sp>
    </p:spTree>
  </p:cSld>
  <p:clrMapOvr>
    <a:masterClrMapping/>
  </p:clrMapOvr>
  <p:transition>
    <p:fade/>
  </p:transition>
</p:sld>
</file>

<file path=ppt/theme/theme1.xml><?xml version="1.0" encoding="utf-8"?>
<a:theme xmlns:a="http://schemas.openxmlformats.org/drawingml/2006/main" name="Office Theme">
  <a:themeElements>
    <a:clrScheme name="Custom 4">
      <a:dk1>
        <a:sysClr val="windowText" lastClr="000000"/>
      </a:dk1>
      <a:lt1>
        <a:sysClr val="window" lastClr="FFFFFF"/>
      </a:lt1>
      <a:dk2>
        <a:srgbClr val="1F497D"/>
      </a:dk2>
      <a:lt2>
        <a:srgbClr val="EEECE1"/>
      </a:lt2>
      <a:accent1>
        <a:srgbClr val="15366E"/>
      </a:accent1>
      <a:accent2>
        <a:srgbClr val="725E12"/>
      </a:accent2>
      <a:accent3>
        <a:srgbClr val="58759F"/>
      </a:accent3>
      <a:accent4>
        <a:srgbClr val="C4CFD2"/>
      </a:accent4>
      <a:accent5>
        <a:srgbClr val="7F7F7F"/>
      </a:accent5>
      <a:accent6>
        <a:srgbClr val="12446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bg1"/>
            </a:gs>
            <a:gs pos="99000">
              <a:schemeClr val="bg2">
                <a:lumMod val="90000"/>
              </a:schemeClr>
            </a:gs>
          </a:gsLst>
          <a:lin ang="3540000" scaled="0"/>
          <a:tileRect/>
        </a:gradFill>
        <a:ln w="19050" cap="flat" cmpd="sng" algn="ctr">
          <a:solidFill>
            <a:schemeClr val="accent2"/>
          </a:solidFill>
          <a:prstDash val="solid"/>
          <a:round/>
          <a:headEnd type="none" w="med" len="med"/>
          <a:tailEnd type="none" w="med" len="med"/>
        </a:ln>
        <a:effectLst/>
      </a:spPr>
      <a:bodyPr rtlCol="0" anchor="t" anchorCtr="0"/>
      <a:lstStyle>
        <a:defPPr>
          <a:defRPr dirty="0" err="1" smtClean="0">
            <a:solidFill>
              <a:schemeClr val="tx1">
                <a:lumMod val="85000"/>
                <a:lumOff val="15000"/>
              </a:schemeClr>
            </a:solidFill>
            <a:latin typeface="Arial"/>
            <a:cs typeface="Arial"/>
          </a:defRPr>
        </a:defPPr>
      </a:lstStyle>
      <a:style>
        <a:lnRef idx="1">
          <a:schemeClr val="accent1"/>
        </a:lnRef>
        <a:fillRef idx="3">
          <a:schemeClr val="accent1"/>
        </a:fillRef>
        <a:effectRef idx="2">
          <a:schemeClr val="accent1"/>
        </a:effectRef>
        <a:fontRef idx="minor">
          <a:schemeClr val="lt1"/>
        </a:fontRef>
      </a:style>
    </a:spDef>
    <a:lnDef>
      <a:spPr>
        <a:ln w="31750" cap="flat" cmpd="sng" algn="ctr">
          <a:solidFill>
            <a:schemeClr val="accent5">
              <a:lumMod val="75000"/>
            </a:schemeClr>
          </a:solidFill>
          <a:prstDash val="solid"/>
          <a:round/>
          <a:headEnd type="none" w="med" len="med"/>
          <a:tailEnd type="none"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600" dirty="0" err="1" smtClean="0">
            <a:latin typeface="Arial"/>
            <a:cs typeface="Aria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4A145F7D1E0524D97A27BF7B928F430" ma:contentTypeVersion="1" ma:contentTypeDescription="Create a new document." ma:contentTypeScope="" ma:versionID="745ad0c4a5af382f5c4a5bd28efdc81d">
  <xsd:schema xmlns:xsd="http://www.w3.org/2001/XMLSchema" xmlns:p="http://schemas.microsoft.com/office/2006/metadata/properties" xmlns:ns1="http://schemas.microsoft.com/sharepoint/v3" targetNamespace="http://schemas.microsoft.com/office/2006/metadata/properties" ma:root="true" ma:fieldsID="ddb0c952b897a810c8a4e377cff6bff8"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CDDDE78-62D8-4F10-AC5F-89CC995B3B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532BCD4F-77D5-42B6-B911-6551807CC085}">
  <ds:schemaRefs>
    <ds:schemaRef ds:uri="http://schemas.microsoft.com/office/2006/metadata/properties"/>
    <ds:schemaRef ds:uri="http://schemas.microsoft.com/sharepoint/v3"/>
  </ds:schemaRefs>
</ds:datastoreItem>
</file>

<file path=customXml/itemProps3.xml><?xml version="1.0" encoding="utf-8"?>
<ds:datastoreItem xmlns:ds="http://schemas.openxmlformats.org/officeDocument/2006/customXml" ds:itemID="{C932F37A-AF91-4636-A8E5-C04986AF56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14508</TotalTime>
  <Words>1583</Words>
  <Application>Microsoft Macintosh PowerPoint</Application>
  <PresentationFormat>On-screen Show (4:3)</PresentationFormat>
  <Paragraphs>183</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Arial Black</vt:lpstr>
      <vt:lpstr>Calibri</vt:lpstr>
      <vt:lpstr>Office Theme</vt:lpstr>
      <vt:lpstr>Biostatistics 140.651</vt:lpstr>
      <vt:lpstr>Your instructor</vt:lpstr>
      <vt:lpstr>Biostat 651-2 FAQ</vt:lpstr>
      <vt:lpstr>Should I take the whole series?</vt:lpstr>
      <vt:lpstr>Can I switch between the 650 and 620 series at some point in the middle?</vt:lpstr>
      <vt:lpstr>I have recently took the 620 series, should I now take the 650 series?</vt:lpstr>
      <vt:lpstr>What math background should I have?</vt:lpstr>
      <vt:lpstr>Examples of what I need to know?</vt:lpstr>
      <vt:lpstr>I don’t have the appropriate math background; what are my options?</vt:lpstr>
      <vt:lpstr>I intend to take the course, despite not having the prerequisites; what are some resources for me?</vt:lpstr>
      <vt:lpstr>The labs?</vt:lpstr>
      <vt:lpstr>Office hours</vt:lpstr>
      <vt:lpstr>What software will we use? Why R?</vt:lpstr>
      <vt:lpstr>R resources</vt:lpstr>
      <vt:lpstr>What about the expensive book that just released another edition?</vt:lpstr>
      <vt:lpstr>Will you be on my preliminary exam, GBO, K grant or other grant submission? Can you help me with the analysis for my research project? Can I ask you questions about my other stats classes?</vt:lpstr>
      <vt:lpstr>Will I receive any hands on data analysis training?</vt:lpstr>
      <vt:lpstr>You post old exams; will you post solutions to them?</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Johns Hopkins University Template</dc:title>
  <dc:creator>Davvi Chrzastek</dc:creator>
  <cp:lastModifiedBy>Ciprian Crainiceanu</cp:lastModifiedBy>
  <cp:revision>164</cp:revision>
  <dcterms:created xsi:type="dcterms:W3CDTF">2009-02-25T23:02:42Z</dcterms:created>
  <dcterms:modified xsi:type="dcterms:W3CDTF">2021-09-01T17:36:48Z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0x01010074A145F7D1E0524D97A27BF7B928F430</vt:lpwstr>
  </property>
</Properties>
</file>