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979E-1DDC-4F7E-87FD-8CE75681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0450D-652A-475F-A436-CA9BF5DE7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BBE1-9D9E-49EF-87D3-FEE2E93F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80C8-6E0A-4AED-A338-C649D888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521B-48EE-4E42-8712-354793C1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3340-3547-4339-8030-F2080F03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B532D-419E-42F1-8DBB-A5107A02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DC5E2-4E44-4FFE-A053-117DA918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10BD-E87B-4CB6-99E4-289E9BDE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5A5F0-688B-431E-92EC-9AADF59A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0418A-F710-484A-BEDD-EEF9A463D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80ED2-F90E-427C-99E1-A3E1FC90D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E74B-532B-4FCA-9C09-0B73F131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CBA2-78A2-41DC-BED4-A6F03363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D0E0-A3E5-46E1-8F05-31F95E4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7BE4-0A6D-4574-998D-A3A811AE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2D12-D685-4F74-96C9-86FC0EE2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C7F6-316D-436E-95B0-5DB82AB5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BBC9-228D-4A7C-89C0-51C38AA0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9EB7-98AC-46E8-B344-FCBE1980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FD53-05CD-4AA4-A637-37D88F30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47E8-9F24-4D6B-A17D-CEDA362E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26DF-DC43-4EEC-9BF7-94E131CA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A27E6-02D0-46E7-B08F-F085562F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77FF-E5AD-4AE5-BBA4-8392AFE6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3FF4-0713-4084-8F71-44E67C50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D16F-9D61-4B66-BF0F-AB9CD5206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761AB-2CC3-4553-B263-818919B5E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FC5F-A1AE-4580-917C-8172EC24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2ADAB-9854-4C45-BEEB-0C8935B0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D9843-7F38-495A-8476-BDA5DF1A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63B7-D703-4E34-A6E6-D1539DF5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E86C5-8A9D-4D60-A6B6-CA60B8276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31CB6-A2FA-43E8-A644-D9F539F54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A6845-7556-4129-9D65-856881D5A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854AD-D1B9-477A-AC0F-6F02A81C4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D2E7-1104-4E75-9A9B-4A7CB062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CA684-47BA-44CB-92EA-BE03BF0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6DF37-D192-4E65-BB70-74EF776B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C96-7724-45BE-A3E2-673495C9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56311-5E1D-4E5E-B739-87BB11F1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6F634-4617-4061-8B3B-84B14B19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3FB12-37AE-4695-9F3A-4C7B4E42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2C4B8-F905-4724-9DB0-9A9E653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B2DB-BC42-4A78-B69A-416A8B79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4D3A-3731-4FAA-8A8E-EAEAE49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B7C6-E2F3-4F1B-BE12-729DABF0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2DF9-FCB4-4FCE-9F1A-551522CE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7355B-EB54-4C3A-9F1B-CBFFB0DA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A3707-FBA3-4FD6-939B-6C20D802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489D-F0B0-4F99-B068-3FD4F361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E917-FC17-4D92-8D11-94B8B21B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1F12-75F3-428D-8DBA-ED509AFD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9B2E8-EBA4-4669-BAC8-FEF3C7684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02576-236F-4363-A875-9560220B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EE42C-FFAD-432F-8716-5CF9F1C1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D8D45-10EF-4DE1-9AF4-3DCA5271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6CA83-2256-4E12-81D1-41B403AD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B9E7-C630-40E5-ADD2-65587AC0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94F-1C8C-4D43-84CF-6093DE6A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8661-11E7-43BE-AB7A-A8BB6D617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7AB3-E267-4601-BB7F-42DF1003170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1A4E-4EFB-4F9C-A2B1-0455107E2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4EC6-CD71-4358-92F2-CC39939F3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8B2E-B4A7-4B34-B0BB-01F43DCD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4769-C996-4ABA-A843-8B0261FE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209" y="78236"/>
            <a:ext cx="6849033" cy="66941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b="1" dirty="0"/>
              <a:t>Question 1</a:t>
            </a:r>
          </a:p>
          <a:p>
            <a:r>
              <a:rPr lang="en-US" sz="1400" dirty="0"/>
              <a:t>B0 = Average medical spending of a 65-year-old male</a:t>
            </a:r>
          </a:p>
          <a:p>
            <a:r>
              <a:rPr lang="en-US" sz="1400" dirty="0"/>
              <a:t>B1 = Average increase per year in medical spending for males between the ages 65-75</a:t>
            </a:r>
          </a:p>
          <a:p>
            <a:r>
              <a:rPr lang="en-US" sz="1400" dirty="0"/>
              <a:t>B2 = Additional average increase per year in medical spending for males between the ages 75-85, compared to males 65-75. Instead of additional it’s better to go with difference.</a:t>
            </a:r>
          </a:p>
          <a:p>
            <a:r>
              <a:rPr lang="en-US" sz="1400" dirty="0"/>
              <a:t>B3 = Additional average increase per year in medical spending for males above age 85, compared to males 75-85</a:t>
            </a:r>
          </a:p>
          <a:p>
            <a:r>
              <a:rPr lang="en-US" sz="1400" dirty="0"/>
              <a:t>B4 = Average difference in medical spending between females and males aged 65</a:t>
            </a:r>
          </a:p>
          <a:p>
            <a:r>
              <a:rPr lang="en-US" sz="1400" dirty="0"/>
              <a:t>B5 = compares the average increase per year in medical spending for females between the ages 65-75 to males between the ages 65-75 </a:t>
            </a:r>
          </a:p>
          <a:p>
            <a:r>
              <a:rPr lang="en-US" sz="1400" dirty="0"/>
              <a:t>B6 = compares a) the difference in the annual change in $ (medical expenditure) for females 75 to 85 years of age to females 65 to 75 years of age to b) difference in the annual change in $ (medical expenditure) for males 75 to 85 years of age to males 65 to 75 years of age</a:t>
            </a:r>
          </a:p>
          <a:p>
            <a:r>
              <a:rPr lang="en-US" sz="1400" dirty="0"/>
              <a:t>B7 =compares a) the difference in the annual change in $ (medical expenditure) for females 85 years of age to females 75 to 85 years of age to b) difference in the annual change in $ (medical expenditure) for males 85 above of age to males 75 to 85 years of age</a:t>
            </a:r>
          </a:p>
          <a:p>
            <a:pPr marL="0" indent="0">
              <a:buNone/>
            </a:pPr>
            <a:r>
              <a:rPr lang="en-US" sz="1400" b="1" dirty="0"/>
              <a:t>Question 5</a:t>
            </a:r>
          </a:p>
          <a:p>
            <a:r>
              <a:rPr lang="en-US" sz="1400" dirty="0"/>
              <a:t>Estimated Difference Between Females and Males</a:t>
            </a:r>
          </a:p>
          <a:p>
            <a:pPr lvl="1"/>
            <a:r>
              <a:rPr lang="en-US" sz="1000" dirty="0"/>
              <a:t>Age 65 = B4,</a:t>
            </a:r>
          </a:p>
          <a:p>
            <a:pPr lvl="1"/>
            <a:r>
              <a:rPr lang="en-US" sz="1000" dirty="0"/>
              <a:t>Age 75 = B4 + 10*B5,	Var(B4) + Var(B5) – 2*</a:t>
            </a:r>
            <a:r>
              <a:rPr lang="en-US" sz="1000" dirty="0" err="1"/>
              <a:t>Cov</a:t>
            </a:r>
            <a:r>
              <a:rPr lang="en-US" sz="1000" dirty="0"/>
              <a:t>(B4, B5)</a:t>
            </a:r>
          </a:p>
          <a:p>
            <a:pPr lvl="1"/>
            <a:r>
              <a:rPr lang="en-US" sz="1000" dirty="0"/>
              <a:t>Age 85 = B4 + 20*B5 + 10*B6	A=[0, 0, 0, 0, 1, 20, 10, 0, 0]</a:t>
            </a:r>
            <a:r>
              <a:rPr lang="fr-FR" sz="1000" dirty="0"/>
              <a:t> A %*% reg2.vc %*% t(A)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 b="1" dirty="0"/>
              <a:t>Question 6</a:t>
            </a:r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</a:pPr>
            <a:r>
              <a:rPr lang="en-US" sz="1400" dirty="0" err="1"/>
              <a:t>Y_females</a:t>
            </a:r>
            <a:r>
              <a:rPr lang="en-US" sz="1400" dirty="0"/>
              <a:t> / </a:t>
            </a:r>
            <a:r>
              <a:rPr lang="en-US" sz="1400" dirty="0" err="1"/>
              <a:t>Y_males</a:t>
            </a:r>
            <a:r>
              <a:rPr lang="en-US" sz="1400" dirty="0"/>
              <a:t> = (B0 + B4) / B0</a:t>
            </a:r>
            <a:endParaRPr lang="en-US" sz="1000" dirty="0"/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</a:pPr>
            <a:r>
              <a:rPr lang="en-US" sz="1400" dirty="0"/>
              <a:t>Standard Error = </a:t>
            </a:r>
            <a:r>
              <a:rPr lang="en-US" sz="1400" dirty="0" err="1"/>
              <a:t>varcov</a:t>
            </a:r>
            <a:r>
              <a:rPr lang="en-US" sz="1400" dirty="0"/>
              <a:t> matrix and </a:t>
            </a:r>
            <a:r>
              <a:rPr lang="en-US" sz="1400" dirty="0" err="1"/>
              <a:t>dbo</a:t>
            </a:r>
            <a:r>
              <a:rPr lang="en-US" sz="1400" dirty="0"/>
              <a:t> and db4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6BE43-0A12-4118-8472-01BC66DFA50F}"/>
              </a:ext>
            </a:extLst>
          </p:cNvPr>
          <p:cNvCxnSpPr/>
          <p:nvPr/>
        </p:nvCxnSpPr>
        <p:spPr>
          <a:xfrm>
            <a:off x="838200" y="2991383"/>
            <a:ext cx="0" cy="3383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755A3-148B-4974-9DF5-64406CAEE250}"/>
              </a:ext>
            </a:extLst>
          </p:cNvPr>
          <p:cNvCxnSpPr>
            <a:cxnSpLocks/>
          </p:cNvCxnSpPr>
          <p:nvPr/>
        </p:nvCxnSpPr>
        <p:spPr>
          <a:xfrm rot="5400000">
            <a:off x="2941320" y="4271543"/>
            <a:ext cx="0" cy="4206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4A1263-8080-4CB4-A88B-DE555EEB5BD3}"/>
              </a:ext>
            </a:extLst>
          </p:cNvPr>
          <p:cNvCxnSpPr>
            <a:cxnSpLocks/>
          </p:cNvCxnSpPr>
          <p:nvPr/>
        </p:nvCxnSpPr>
        <p:spPr>
          <a:xfrm flipV="1">
            <a:off x="838200" y="5559746"/>
            <a:ext cx="1279101" cy="1955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767EC2-0BAC-4BEE-957B-26E3FAA8B56E}"/>
              </a:ext>
            </a:extLst>
          </p:cNvPr>
          <p:cNvCxnSpPr>
            <a:cxnSpLocks/>
          </p:cNvCxnSpPr>
          <p:nvPr/>
        </p:nvCxnSpPr>
        <p:spPr>
          <a:xfrm flipV="1">
            <a:off x="2117301" y="5104991"/>
            <a:ext cx="1315366" cy="454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A7062D-2501-477E-B853-F926416EB524}"/>
              </a:ext>
            </a:extLst>
          </p:cNvPr>
          <p:cNvCxnSpPr>
            <a:cxnSpLocks/>
          </p:cNvCxnSpPr>
          <p:nvPr/>
        </p:nvCxnSpPr>
        <p:spPr>
          <a:xfrm flipV="1">
            <a:off x="3432667" y="4498651"/>
            <a:ext cx="924180" cy="606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6CB8E0-CE76-4AA9-A289-D95291443200}"/>
              </a:ext>
            </a:extLst>
          </p:cNvPr>
          <p:cNvCxnSpPr>
            <a:cxnSpLocks/>
          </p:cNvCxnSpPr>
          <p:nvPr/>
        </p:nvCxnSpPr>
        <p:spPr>
          <a:xfrm flipV="1">
            <a:off x="838200" y="4647032"/>
            <a:ext cx="1275028" cy="65355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6A9F58-9C22-4981-969C-B9F0620EA9FF}"/>
              </a:ext>
            </a:extLst>
          </p:cNvPr>
          <p:cNvCxnSpPr>
            <a:cxnSpLocks/>
          </p:cNvCxnSpPr>
          <p:nvPr/>
        </p:nvCxnSpPr>
        <p:spPr>
          <a:xfrm flipV="1">
            <a:off x="2121375" y="3805136"/>
            <a:ext cx="1303144" cy="84189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BC359A-F544-495B-9EEE-5857D53CBB1B}"/>
              </a:ext>
            </a:extLst>
          </p:cNvPr>
          <p:cNvCxnSpPr>
            <a:cxnSpLocks/>
          </p:cNvCxnSpPr>
          <p:nvPr/>
        </p:nvCxnSpPr>
        <p:spPr>
          <a:xfrm flipV="1">
            <a:off x="3432667" y="2868735"/>
            <a:ext cx="591671" cy="9339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33FC02-60C1-44A4-9EB0-5A5DCCBA6789}"/>
              </a:ext>
            </a:extLst>
          </p:cNvPr>
          <p:cNvCxnSpPr/>
          <p:nvPr/>
        </p:nvCxnSpPr>
        <p:spPr>
          <a:xfrm>
            <a:off x="2117301" y="2991383"/>
            <a:ext cx="0" cy="33832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99C2B0-1A1F-44E3-AB0C-E0611BF9A1AA}"/>
              </a:ext>
            </a:extLst>
          </p:cNvPr>
          <p:cNvCxnSpPr/>
          <p:nvPr/>
        </p:nvCxnSpPr>
        <p:spPr>
          <a:xfrm>
            <a:off x="3428593" y="2991383"/>
            <a:ext cx="0" cy="33832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759FEB-6522-4045-AA1F-CD5E0B8AD474}"/>
              </a:ext>
            </a:extLst>
          </p:cNvPr>
          <p:cNvSpPr txBox="1"/>
          <p:nvPr/>
        </p:nvSpPr>
        <p:spPr>
          <a:xfrm>
            <a:off x="4063457" y="2645402"/>
            <a:ext cx="88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CBDA53-72A4-41EB-9E54-E2D9D304AB0E}"/>
              </a:ext>
            </a:extLst>
          </p:cNvPr>
          <p:cNvSpPr txBox="1"/>
          <p:nvPr/>
        </p:nvSpPr>
        <p:spPr>
          <a:xfrm>
            <a:off x="4334030" y="4284406"/>
            <a:ext cx="88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Females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8546A4-5747-49AD-B5D3-C71E85825371}"/>
              </a:ext>
            </a:extLst>
          </p:cNvPr>
          <p:cNvSpPr txBox="1"/>
          <p:nvPr/>
        </p:nvSpPr>
        <p:spPr>
          <a:xfrm>
            <a:off x="249178" y="5380544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47D60-A6CE-4BDC-B836-FF386F27CD57}"/>
              </a:ext>
            </a:extLst>
          </p:cNvPr>
          <p:cNvSpPr txBox="1"/>
          <p:nvPr/>
        </p:nvSpPr>
        <p:spPr>
          <a:xfrm>
            <a:off x="723126" y="5066825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E4F380-D4A9-4033-902D-29E3A2C3290E}"/>
              </a:ext>
            </a:extLst>
          </p:cNvPr>
          <p:cNvSpPr txBox="1"/>
          <p:nvPr/>
        </p:nvSpPr>
        <p:spPr>
          <a:xfrm>
            <a:off x="1362921" y="4647911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F1BC1-C5B9-4C6B-9A86-5ADB57E1B9BE}"/>
              </a:ext>
            </a:extLst>
          </p:cNvPr>
          <p:cNvSpPr txBox="1"/>
          <p:nvPr/>
        </p:nvSpPr>
        <p:spPr>
          <a:xfrm>
            <a:off x="2308494" y="3906514"/>
            <a:ext cx="82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B1+ B2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712C3E-CB83-40DC-913F-53A413A0A71B}"/>
              </a:ext>
            </a:extLst>
          </p:cNvPr>
          <p:cNvSpPr txBox="1"/>
          <p:nvPr/>
        </p:nvSpPr>
        <p:spPr>
          <a:xfrm>
            <a:off x="838198" y="5380545"/>
            <a:ext cx="1275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B1+B5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8652F7-44FE-44D6-BCBC-64C83FA8ECFF}"/>
              </a:ext>
            </a:extLst>
          </p:cNvPr>
          <p:cNvSpPr txBox="1"/>
          <p:nvPr/>
        </p:nvSpPr>
        <p:spPr>
          <a:xfrm>
            <a:off x="2141341" y="5094404"/>
            <a:ext cx="1267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B1+B2+B5+B6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0F2983-E03E-4D4F-89E8-9E2E1B5E21C2}"/>
              </a:ext>
            </a:extLst>
          </p:cNvPr>
          <p:cNvSpPr txBox="1"/>
          <p:nvPr/>
        </p:nvSpPr>
        <p:spPr>
          <a:xfrm>
            <a:off x="3354432" y="4588476"/>
            <a:ext cx="1690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B1+B2+B3+B5+B6+B7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D32EF9-5409-4595-884D-3E4D6A61490E}"/>
              </a:ext>
            </a:extLst>
          </p:cNvPr>
          <p:cNvSpPr txBox="1"/>
          <p:nvPr/>
        </p:nvSpPr>
        <p:spPr>
          <a:xfrm>
            <a:off x="4510388" y="6389335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2501A1-9350-4EF1-B345-D623B79A4D0A}"/>
              </a:ext>
            </a:extLst>
          </p:cNvPr>
          <p:cNvSpPr txBox="1"/>
          <p:nvPr/>
        </p:nvSpPr>
        <p:spPr>
          <a:xfrm>
            <a:off x="395670" y="29696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$$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FFC5C6-258A-46C8-850E-88BA0B796930}"/>
              </a:ext>
            </a:extLst>
          </p:cNvPr>
          <p:cNvSpPr txBox="1"/>
          <p:nvPr/>
        </p:nvSpPr>
        <p:spPr>
          <a:xfrm>
            <a:off x="181739" y="759936"/>
            <a:ext cx="54758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	B0 + </a:t>
            </a:r>
          </a:p>
          <a:p>
            <a:r>
              <a:rPr lang="en-US" sz="1400" dirty="0"/>
              <a:t>	B1*(age-65)</a:t>
            </a:r>
            <a:r>
              <a:rPr lang="en-US" sz="1400" baseline="30000" dirty="0"/>
              <a:t>+</a:t>
            </a:r>
            <a:r>
              <a:rPr lang="en-US" sz="1400" dirty="0"/>
              <a:t> + </a:t>
            </a:r>
          </a:p>
          <a:p>
            <a:r>
              <a:rPr lang="en-US" sz="1400" dirty="0"/>
              <a:t>	B2*(age-75)</a:t>
            </a:r>
            <a:r>
              <a:rPr lang="en-US" sz="1400" baseline="30000" dirty="0"/>
              <a:t>+</a:t>
            </a:r>
            <a:r>
              <a:rPr lang="en-US" sz="1400" dirty="0"/>
              <a:t> + </a:t>
            </a:r>
          </a:p>
          <a:p>
            <a:r>
              <a:rPr lang="en-US" sz="1400" dirty="0"/>
              <a:t>	B3*(age-85)</a:t>
            </a:r>
            <a:r>
              <a:rPr lang="en-US" sz="1400" baseline="30000" dirty="0"/>
              <a:t>+</a:t>
            </a:r>
            <a:r>
              <a:rPr lang="en-US" sz="1400" dirty="0"/>
              <a:t> + </a:t>
            </a:r>
          </a:p>
          <a:p>
            <a:r>
              <a:rPr lang="en-US" sz="1400" dirty="0"/>
              <a:t>	B4*female + </a:t>
            </a:r>
          </a:p>
          <a:p>
            <a:r>
              <a:rPr lang="en-US" sz="1400" dirty="0"/>
              <a:t>	B5*female*(age-65)</a:t>
            </a:r>
            <a:r>
              <a:rPr lang="en-US" sz="1400" baseline="30000" dirty="0"/>
              <a:t>+</a:t>
            </a:r>
            <a:r>
              <a:rPr lang="en-US" sz="1400" dirty="0"/>
              <a:t> + </a:t>
            </a:r>
          </a:p>
          <a:p>
            <a:r>
              <a:rPr lang="en-US" sz="1400" dirty="0"/>
              <a:t>	B6 *female*(age-75)</a:t>
            </a:r>
            <a:r>
              <a:rPr lang="en-US" sz="1400" baseline="30000" dirty="0"/>
              <a:t>+</a:t>
            </a:r>
            <a:r>
              <a:rPr lang="en-US" sz="1400" dirty="0"/>
              <a:t> + </a:t>
            </a:r>
          </a:p>
          <a:p>
            <a:r>
              <a:rPr lang="en-US" sz="1400" dirty="0"/>
              <a:t>	B7*female*(age-85)</a:t>
            </a:r>
            <a:r>
              <a:rPr lang="en-US" sz="1400" baseline="30000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E77FA6-3F0E-43F7-994F-2D5250F1D7BF}"/>
              </a:ext>
            </a:extLst>
          </p:cNvPr>
          <p:cNvSpPr txBox="1"/>
          <p:nvPr/>
        </p:nvSpPr>
        <p:spPr>
          <a:xfrm>
            <a:off x="1892775" y="638089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58AAA5-F590-4E8B-BD19-C2A2DF9DAADB}"/>
              </a:ext>
            </a:extLst>
          </p:cNvPr>
          <p:cNvSpPr txBox="1"/>
          <p:nvPr/>
        </p:nvSpPr>
        <p:spPr>
          <a:xfrm>
            <a:off x="3195919" y="640472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B9EA36-BCE0-498F-90BC-6B96C7B69BB2}"/>
              </a:ext>
            </a:extLst>
          </p:cNvPr>
          <p:cNvSpPr txBox="1"/>
          <p:nvPr/>
        </p:nvSpPr>
        <p:spPr>
          <a:xfrm>
            <a:off x="609600" y="638908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65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A43D8589-8633-4B4B-8A89-27371D1F5C0A}"/>
              </a:ext>
            </a:extLst>
          </p:cNvPr>
          <p:cNvSpPr/>
          <p:nvPr/>
        </p:nvSpPr>
        <p:spPr>
          <a:xfrm flipH="1">
            <a:off x="635761" y="5300587"/>
            <a:ext cx="182880" cy="439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68F18F-78E1-43D9-BBBC-5AC0D4845E13}"/>
              </a:ext>
            </a:extLst>
          </p:cNvPr>
          <p:cNvSpPr txBox="1"/>
          <p:nvPr/>
        </p:nvSpPr>
        <p:spPr>
          <a:xfrm>
            <a:off x="3432667" y="2945139"/>
            <a:ext cx="1626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B1+B2+B3</a:t>
            </a:r>
          </a:p>
        </p:txBody>
      </p:sp>
    </p:spTree>
    <p:extLst>
      <p:ext uri="{BB962C8B-B14F-4D97-AF65-F5344CB8AC3E}">
        <p14:creationId xmlns:p14="http://schemas.microsoft.com/office/powerpoint/2010/main" val="76091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436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Cardona Cabrera</dc:creator>
  <cp:lastModifiedBy>Carolina Cardona Cabrera</cp:lastModifiedBy>
  <cp:revision>30</cp:revision>
  <dcterms:created xsi:type="dcterms:W3CDTF">2021-02-24T15:32:44Z</dcterms:created>
  <dcterms:modified xsi:type="dcterms:W3CDTF">2021-02-25T17:09:32Z</dcterms:modified>
</cp:coreProperties>
</file>