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418" r:id="rId4"/>
    <p:sldId id="395" r:id="rId5"/>
    <p:sldId id="396" r:id="rId6"/>
    <p:sldId id="397" r:id="rId7"/>
    <p:sldId id="398" r:id="rId8"/>
    <p:sldId id="399" r:id="rId9"/>
    <p:sldId id="400" r:id="rId10"/>
    <p:sldId id="258" r:id="rId11"/>
    <p:sldId id="401" r:id="rId12"/>
    <p:sldId id="402" r:id="rId13"/>
    <p:sldId id="403" r:id="rId14"/>
    <p:sldId id="404" r:id="rId15"/>
    <p:sldId id="405" r:id="rId16"/>
    <p:sldId id="406" r:id="rId17"/>
    <p:sldId id="408" r:id="rId18"/>
    <p:sldId id="407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2"/>
    <p:restoredTop sz="94592"/>
  </p:normalViewPr>
  <p:slideViewPr>
    <p:cSldViewPr snapToGrid="0" snapToObjects="1">
      <p:cViewPr>
        <p:scale>
          <a:sx n="88" d="100"/>
          <a:sy n="88" d="100"/>
        </p:scale>
        <p:origin x="5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2AFC2-3445-B541-A492-2CE4D5C9A60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17304-C03A-C549-97AA-15021A44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1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course/gwas-catalog-exploring-snp-trait-associations-2019/what-gwas-catalog/what-are-genome-wid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pb-us-w2.wpmucdn.com/blog.nus.edu.sg/dist/0/3425/files/2018/10/Understanding-Benjamini-Hochberg-method-2ijolq0.pdf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lf6wYJrwKY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17304-C03A-C549-97AA-15021A444B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E36B6-BEC3-A94C-8C84-C8A937E662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https://www.ebi.ac.uk/training/online/course/gwas-catalog-exploring-snp-trait-associations-2019/what-gwas-catalog/what-are-genome-wide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E36B6-BEC3-A94C-8C84-C8A937E662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17304-C03A-C549-97AA-15021A444B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1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17304-C03A-C549-97AA-15021A444B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6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https://cpb-us-w2.wpmucdn.com/blog.nus.edu.sg/dist/0/3425/files/2018/10/Understanding-Benjamini-Hochberg-method-2ijolq0.pdf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17304-C03A-C549-97AA-15021A444B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06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Statquest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https://www.youtube.com/watch?v=tlf6wYJrwKY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17304-C03A-C549-97AA-15021A444B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37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17304-C03A-C549-97AA-15021A444B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415A-20A4-D845-9F94-2D688A75A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ADC87-7AE8-4548-A1B6-BE34AACE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51DFF-D83C-7C4D-838D-892A2379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7730-DE07-EB4B-A1DC-766BCC5AFCE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C122-6C47-AC48-B272-194B24B4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9822-09AC-3849-B184-97341BB0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000-E355-2245-B9A2-D4BB7646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6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AF13-AD55-124B-8C0D-BCBA7D09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3422E-5C23-7641-9913-F63C42A1D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A330-B263-EE47-8A23-2C1E2E9E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7730-DE07-EB4B-A1DC-766BCC5AFCE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0F67-3780-F64C-971D-4AEB5C0A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9007-EBAA-664C-87CC-7D7E68F6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000-E355-2245-B9A2-D4BB7646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61533-E1EC-B04B-8B42-E6AC229B4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254FA-2485-0641-B8B5-01580C5B4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8DDC-1198-C64B-A512-2CAC83CA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7730-DE07-EB4B-A1DC-766BCC5AFCE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AE594-9BFB-724E-AAF0-3F04F723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9B1C-7261-3546-87B2-3D4EF29E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000-E355-2245-B9A2-D4BB7646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2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7CCB-902C-8746-A800-D93849FD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E7B2-1821-DB4D-A6E0-A17AF779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994B7-D633-3040-A478-42184506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7730-DE07-EB4B-A1DC-766BCC5AFCE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9E56-6F3E-8E41-8091-BB9974D9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7C63E-8560-F743-B21E-6742ECD5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000-E355-2245-B9A2-D4BB7646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9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E17F-A30C-C24E-A793-F9273D54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69A6D-5904-814A-AEDD-4294082C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245B1-0E2F-CF48-B41A-975CC933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7730-DE07-EB4B-A1DC-766BCC5AFCE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823C-F208-F34F-BCFC-AB373F7D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CA173-2B70-CC4F-9768-88A416DA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000-E355-2245-B9A2-D4BB7646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5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1575-2DB4-2548-94BD-112B7CE8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4C09-C990-C345-8A77-6EFCFF4D3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2960C-9989-C946-9653-9D9DD104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D7F9-5D75-624A-A34C-9FFAB88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7730-DE07-EB4B-A1DC-766BCC5AFCE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B5D5-EB03-1446-98E2-693A5AD7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95995-FB61-754C-A484-D4403AD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000-E355-2245-B9A2-D4BB7646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3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C16C-C4CD-C94F-89AC-01777A10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E96C8-2E30-494D-8191-7BE969D16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F2A4F-3D87-FD4E-AED9-5A3792D5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DDB99-32C1-1A42-B475-CABC2EF41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321FA-708D-9644-83C4-422C7F6EE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A461D-1ACC-6F40-A31D-45EED733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7730-DE07-EB4B-A1DC-766BCC5AFCE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9F600-424A-DB48-BF76-329B6989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8764A-5BAE-FC4A-A16B-AC69EBCE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000-E355-2245-B9A2-D4BB7646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A18C-E3F8-2246-B921-33AD5DF3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2252C-1A30-C642-AEF7-D4E272D8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7730-DE07-EB4B-A1DC-766BCC5AFCE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9318D-949D-204B-8639-9A52C474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79A83-4E4F-0D4A-9269-5563C883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000-E355-2245-B9A2-D4BB7646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826DE-C410-6C47-A244-8287357F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7730-DE07-EB4B-A1DC-766BCC5AFCE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F8EDF-6863-F040-B91A-E95B8E1E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9C317-9614-934B-8568-52F3AF33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000-E355-2245-B9A2-D4BB7646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0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87B0-8835-FB47-A717-3162AD84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3349-2700-DB49-BB17-C4C568CB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89B57-825F-6C4A-A9F5-12798A22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940B-61AB-7C4B-9251-D83E72B3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7730-DE07-EB4B-A1DC-766BCC5AFCE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382A0-C949-244A-93B4-FEE397D1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E5C8E-BFB9-A141-96AB-7D4A83B9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000-E355-2245-B9A2-D4BB7646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57E-2DE5-3649-AAD9-DB465946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CC76F-94F2-0C43-B05B-A8EC4B303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415B0-2347-DE47-80CF-D37B8CA5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6C78E-D2DB-AD4D-B35A-A25F19E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7730-DE07-EB4B-A1DC-766BCC5AFCE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29EFA-0ED2-9844-BBE9-BDF84C31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6889D-0488-A04A-B77F-DDE59C5C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000-E355-2245-B9A2-D4BB7646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24EDD-242C-A644-8E01-353967A6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133C-BB78-C94D-A95D-D026ACD2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ED877-9068-B64B-896C-47FAA1ACF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7730-DE07-EB4B-A1DC-766BCC5AFCE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BB4F8-ECA9-224F-B13B-9D175BF8F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162C-454F-6742-A604-CF278D204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F0000-E355-2245-B9A2-D4BB7646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pb-us-w2.wpmucdn.com/blog.nus.edu.sg/dist/0/3425/files/2018/10/Understanding-Benjamini-Hochberg-method-2ijolq0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lf6wYJrwK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school.com/science/biology_place/biocoach/transcription/overview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photo.com/media/1010514/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course/gwas-catalog-exploring-snp-trait-associations-2019/what-gwas-catalog/what-are-genome-wi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5B83-F778-FE4C-B0B9-A96602F59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Comparisons in Genetic and Genomic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4BE34-C004-B747-A1C0-FF102BA6D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Guanghao Qi, PhD</a:t>
            </a:r>
          </a:p>
          <a:p>
            <a:r>
              <a:rPr lang="en-US" dirty="0"/>
              <a:t>Department of Biostatistics</a:t>
            </a:r>
          </a:p>
          <a:p>
            <a:r>
              <a:rPr lang="en-US" dirty="0"/>
              <a:t>Johns Hopkins Bloomberg School of Public Health</a:t>
            </a:r>
          </a:p>
        </p:txBody>
      </p:sp>
    </p:spTree>
    <p:extLst>
      <p:ext uri="{BB962C8B-B14F-4D97-AF65-F5344CB8AC3E}">
        <p14:creationId xmlns:p14="http://schemas.microsoft.com/office/powerpoint/2010/main" val="93890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9439-6E27-A042-B48F-D30F3AAF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Bonferroni correction in GWAS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571D1-52CF-724E-A0CE-6BF476C2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9" y="2005962"/>
            <a:ext cx="11920151" cy="4852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544C7-2F09-AC44-82AF-3A91A84E2E8D}"/>
              </a:ext>
            </a:extLst>
          </p:cNvPr>
          <p:cNvSpPr txBox="1"/>
          <p:nvPr/>
        </p:nvSpPr>
        <p:spPr>
          <a:xfrm>
            <a:off x="1594021" y="2125362"/>
            <a:ext cx="70720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Accounting for 1 million variants: P &lt; 0.05/1e6 = </a:t>
            </a:r>
            <a:r>
              <a:rPr lang="en-US" sz="2500" b="1" dirty="0"/>
              <a:t>5e-8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C8A36-2038-E541-8182-77D8B36E721D}"/>
              </a:ext>
            </a:extLst>
          </p:cNvPr>
          <p:cNvSpPr txBox="1"/>
          <p:nvPr/>
        </p:nvSpPr>
        <p:spPr>
          <a:xfrm>
            <a:off x="360670" y="1743711"/>
            <a:ext cx="246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GWAS of female vs 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47460-D153-0E42-B6F4-6148747C8E35}"/>
              </a:ext>
            </a:extLst>
          </p:cNvPr>
          <p:cNvSpPr txBox="1"/>
          <p:nvPr/>
        </p:nvSpPr>
        <p:spPr>
          <a:xfrm>
            <a:off x="10759535" y="6401806"/>
            <a:ext cx="118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Neale et al</a:t>
            </a:r>
          </a:p>
        </p:txBody>
      </p:sp>
    </p:spTree>
    <p:extLst>
      <p:ext uri="{BB962C8B-B14F-4D97-AF65-F5344CB8AC3E}">
        <p14:creationId xmlns:p14="http://schemas.microsoft.com/office/powerpoint/2010/main" val="147186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AC8C-4376-C64E-9EE6-190E7980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Bonferroni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61AA-022F-8845-A9C6-E1C6EEA9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Bonferroni correction is the main method for multiple comparison adjustment in GWAS</a:t>
            </a:r>
          </a:p>
          <a:p>
            <a:endParaRPr lang="en-US" dirty="0"/>
          </a:p>
          <a:p>
            <a:r>
              <a:rPr lang="en-US" dirty="0"/>
              <a:t>Bonferroni correction is highly conservative</a:t>
            </a:r>
          </a:p>
          <a:p>
            <a:pPr lvl="1"/>
            <a:r>
              <a:rPr lang="en-US" dirty="0"/>
              <a:t>Likely to miss true associations due to low power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2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1A72-CC50-2C42-AEB6-8FCAD86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28368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False discovery rate</a:t>
            </a:r>
          </a:p>
        </p:txBody>
      </p:sp>
    </p:spTree>
    <p:extLst>
      <p:ext uri="{BB962C8B-B14F-4D97-AF65-F5344CB8AC3E}">
        <p14:creationId xmlns:p14="http://schemas.microsoft.com/office/powerpoint/2010/main" val="384997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155F-2CB5-DE42-A4C0-39A3175C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discovery rate (FDR)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0162-F717-404F-A3FC-EF725888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Bonferroni correction controls FWER</a:t>
            </a:r>
          </a:p>
          <a:p>
            <a:pPr lvl="1"/>
            <a:r>
              <a:rPr lang="en-US" dirty="0"/>
              <a:t>Probability of having at least one false positive</a:t>
            </a:r>
          </a:p>
          <a:p>
            <a:pPr lvl="1"/>
            <a:endParaRPr lang="en-US" dirty="0"/>
          </a:p>
          <a:p>
            <a:r>
              <a:rPr lang="en-US" dirty="0"/>
              <a:t>However, have one or a few false positives may not be too bad if the majority of the discoveries are true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5 false positives out of 200 discoveries</a:t>
            </a:r>
          </a:p>
          <a:p>
            <a:pPr lvl="1"/>
            <a:endParaRPr lang="en-US" dirty="0"/>
          </a:p>
          <a:p>
            <a:r>
              <a:rPr lang="en-US" dirty="0"/>
              <a:t>Controlling the false discovery rate (FDR) is less conservative and more powerful </a:t>
            </a:r>
          </a:p>
        </p:txBody>
      </p:sp>
    </p:spTree>
    <p:extLst>
      <p:ext uri="{BB962C8B-B14F-4D97-AF65-F5344CB8AC3E}">
        <p14:creationId xmlns:p14="http://schemas.microsoft.com/office/powerpoint/2010/main" val="418490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FA9C-EB7A-3049-BC7A-9D3B6477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FDR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23B1B-FAED-C843-94EC-B9C3E6C64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FDR is the proportion of the rejected null hypotheses which are erroneously rejected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𝐹𝐷𝑅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23B1B-FAED-C843-94EC-B9C3E6C64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9D102E-FEAA-1F48-BE3F-8F101449A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35" y="3623843"/>
            <a:ext cx="11806144" cy="29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3F48-AF4F-D341-A188-36C4183F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Benjamini</a:t>
            </a:r>
            <a:r>
              <a:rPr lang="en-US" dirty="0"/>
              <a:t>-Hochberg procedure for controlling FDR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8548-2A4B-CA4A-96CA-A5030C82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arrange the p-values in ascending order</a:t>
            </a:r>
          </a:p>
          <a:p>
            <a:r>
              <a:rPr lang="en-US" dirty="0"/>
              <a:t>Then: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FCC6D-8515-4B46-8C75-3E1C5B07C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43" y="2951925"/>
            <a:ext cx="7634455" cy="2994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7D9ED9-4AF5-E44F-9E94-E12EE029C1BE}"/>
              </a:ext>
            </a:extLst>
          </p:cNvPr>
          <p:cNvSpPr txBox="1"/>
          <p:nvPr/>
        </p:nvSpPr>
        <p:spPr>
          <a:xfrm>
            <a:off x="0" y="6145807"/>
            <a:ext cx="12791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Benjamini</a:t>
            </a:r>
            <a:r>
              <a:rPr lang="en-US" dirty="0"/>
              <a:t> and Hochberg, 1995</a:t>
            </a:r>
          </a:p>
          <a:p>
            <a:r>
              <a:rPr lang="en-US" dirty="0">
                <a:hlinkClick r:id="rId4"/>
              </a:rPr>
              <a:t>https://cpb-us-w2.wpmucdn.com/blog.nus.edu.sg/dist/0/3425/files/2018/10/Understanding-Benjamini-Hochberg-method-2ijolq0.pdf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4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18E6-B05A-3342-9A60-7A72E9E9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Differential expression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CD1BD8-5D16-6A45-8996-17B945CF9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0477" y="1467070"/>
            <a:ext cx="9121942" cy="463994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E67F63-5029-0842-845B-2A566011D6AB}"/>
              </a:ext>
            </a:extLst>
          </p:cNvPr>
          <p:cNvSpPr txBox="1"/>
          <p:nvPr/>
        </p:nvSpPr>
        <p:spPr>
          <a:xfrm>
            <a:off x="420915" y="6342744"/>
            <a:ext cx="5797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Statquest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https://www.youtube.com/watch?v=tlf6wYJrwKY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1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951A8-0BA0-564F-A176-FA71BC77B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025" y="57277"/>
            <a:ext cx="5706980" cy="66160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BC3E47-29FB-8349-9502-E6DE3D2946E1}"/>
              </a:ext>
            </a:extLst>
          </p:cNvPr>
          <p:cNvSpPr txBox="1"/>
          <p:nvPr/>
        </p:nvSpPr>
        <p:spPr>
          <a:xfrm>
            <a:off x="7489740" y="6027003"/>
            <a:ext cx="441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http://www.phschool.com/science/biology_place/biocoach/transcription/overview.html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8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71E4-53A4-AD49-8B69-00292CDE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 expression: RNA sequencing (RNA </a:t>
            </a:r>
            <a:r>
              <a:rPr lang="en-US" dirty="0" err="1"/>
              <a:t>seq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80F7-8785-7046-866E-AB14BD50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EAB95-8396-CF4E-8948-E557EE58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4" y="1690688"/>
            <a:ext cx="11173432" cy="46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0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2882-4C23-0340-A3DB-7BCEC805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64C8-E0E8-1F4E-8849-DB708709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level of &gt;20,000 genes in multiple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34025-C52E-1F4E-9642-E80CD474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0" y="2307654"/>
            <a:ext cx="11036620" cy="38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6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EF60-9A29-8A49-840B-B51B6FB3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C7CE-DD42-F84E-AD37-29CE26EF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Genome-wide association studies (GWAS) and family-wise error rate</a:t>
            </a:r>
          </a:p>
          <a:p>
            <a:endParaRPr lang="en-US" dirty="0"/>
          </a:p>
          <a:p>
            <a:r>
              <a:rPr lang="en-US" dirty="0"/>
              <a:t>Differential expression analysis and false discovery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5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E404-55B9-CB41-81B1-1532AD86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B29281-0EC8-4E4E-934A-1CECE9B65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Comparing the expression of genes between normal cells and mutated cells</a:t>
                </a:r>
              </a:p>
              <a:p>
                <a:endParaRPr lang="en-US" dirty="0"/>
              </a:p>
              <a:p>
                <a:r>
                  <a:rPr lang="en-US" dirty="0"/>
                  <a:t>The most simple method is two-sample t-test</a:t>
                </a:r>
              </a:p>
              <a:p>
                <a:pPr lvl="1"/>
                <a:r>
                  <a:rPr lang="en-US" dirty="0"/>
                  <a:t>More advanced methods exist, but let’s assume we are using two-sample t-test in this lecture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~20,000 tests: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 for some of the genes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is true for the others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B29281-0EC8-4E4E-934A-1CECE9B65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75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E9F8-187C-F54A-A2ED-91E2A770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p-value among genes with and without differential expression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67263-4505-4941-8DD7-53D10B588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834" y="2121041"/>
            <a:ext cx="9916331" cy="4207569"/>
          </a:xfrm>
        </p:spPr>
      </p:pic>
    </p:spTree>
    <p:extLst>
      <p:ext uri="{BB962C8B-B14F-4D97-AF65-F5344CB8AC3E}">
        <p14:creationId xmlns:p14="http://schemas.microsoft.com/office/powerpoint/2010/main" val="30227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BC1C-574C-F64A-A98D-A66F3A03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A2D19-7F28-4646-8F94-AF28D0F48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473" y="221220"/>
            <a:ext cx="7483642" cy="6426792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6AD2B9-8DF8-D343-B92B-6AA010D2D177}"/>
              </a:ext>
            </a:extLst>
          </p:cNvPr>
          <p:cNvCxnSpPr/>
          <p:nvPr/>
        </p:nvCxnSpPr>
        <p:spPr>
          <a:xfrm>
            <a:off x="4235116" y="3356811"/>
            <a:ext cx="4704347" cy="0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045F-2669-5D4F-B901-95982CD8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Benjamini</a:t>
            </a:r>
            <a:r>
              <a:rPr lang="en-US" dirty="0"/>
              <a:t>-Hochberg revisited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BA1D03-2BE0-1E4B-B126-1F3B2330A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006" y="1690688"/>
            <a:ext cx="5111194" cy="451981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3DC3F0-22A2-5740-9B6A-8B2F33FBF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6" y="1531938"/>
            <a:ext cx="5125301" cy="5167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3D3A95-26F5-AD4E-8C92-FC7B6FB28E4B}"/>
                  </a:ext>
                </a:extLst>
              </p:cNvPr>
              <p:cNvSpPr txBox="1"/>
              <p:nvPr/>
            </p:nvSpPr>
            <p:spPr>
              <a:xfrm>
                <a:off x="3712385" y="4500562"/>
                <a:ext cx="156106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3D3A95-26F5-AD4E-8C92-FC7B6FB28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85" y="4500562"/>
                <a:ext cx="1561068" cy="446276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A4AE95-B973-E84F-813B-9851C4C35F5D}"/>
                  </a:ext>
                </a:extLst>
              </p:cNvPr>
              <p:cNvSpPr txBox="1"/>
              <p:nvPr/>
            </p:nvSpPr>
            <p:spPr>
              <a:xfrm>
                <a:off x="10543993" y="3950596"/>
                <a:ext cx="156106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A4AE95-B973-E84F-813B-9851C4C35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993" y="3950596"/>
                <a:ext cx="1561068" cy="44627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08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1F32-5883-8543-AC27-5B33C056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</a:t>
            </a:r>
            <a:r>
              <a:rPr lang="en-US" dirty="0" err="1"/>
              <a:t>Benjamini</a:t>
            </a:r>
            <a:r>
              <a:rPr lang="en-US" dirty="0"/>
              <a:t>-Hochberg control the FDR?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8C82E-CDEF-3B4A-B61E-38AE955B9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Intuitively,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hypotheses are rejected. </a:t>
                </a:r>
              </a:p>
              <a:p>
                <a:r>
                  <a:rPr lang="en-US" b="0" dirty="0"/>
                  <a:t>Since the p-value is uniformly distributed when the null hypothesis is true,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hypotheses are falsely rejected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8C82E-CDEF-3B4A-B61E-38AE955B9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585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780ECF2-D213-AE47-A403-FFD7B3FA7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88" y="4001294"/>
            <a:ext cx="6841159" cy="26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51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5DFC-EE16-5845-B878-188012EE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7E41-CAFC-2249-B058-4C6FA56C4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Benjamini</a:t>
            </a:r>
            <a:r>
              <a:rPr lang="en-US" dirty="0"/>
              <a:t>-Hochberg procedure controls the FDR if the tests are independent</a:t>
            </a:r>
          </a:p>
          <a:p>
            <a:pPr lvl="1"/>
            <a:r>
              <a:rPr lang="en-US" dirty="0"/>
              <a:t>Can also control the FDR under certain positive dependence</a:t>
            </a:r>
          </a:p>
          <a:p>
            <a:pPr lvl="1"/>
            <a:endParaRPr lang="en-US" dirty="0"/>
          </a:p>
          <a:p>
            <a:r>
              <a:rPr lang="en-US" dirty="0"/>
              <a:t>Does not guarantee FDR control under arbitrary dependence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Benjamini</a:t>
            </a:r>
            <a:r>
              <a:rPr lang="en-US" dirty="0"/>
              <a:t>–</a:t>
            </a:r>
            <a:r>
              <a:rPr lang="en-US" dirty="0" err="1"/>
              <a:t>Yekutieli</a:t>
            </a:r>
            <a:r>
              <a:rPr lang="en-US" dirty="0"/>
              <a:t> procedure controls FDR under arbitrary dependence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48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F76D-4027-4644-893F-DED49BA5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Benjamini</a:t>
            </a:r>
            <a:r>
              <a:rPr lang="en-US" dirty="0"/>
              <a:t>–</a:t>
            </a:r>
            <a:r>
              <a:rPr lang="en-US" dirty="0" err="1"/>
              <a:t>Yekutieli</a:t>
            </a:r>
            <a:r>
              <a:rPr lang="en-US" dirty="0"/>
              <a:t> procedure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16DB8-67E9-7C4E-BB28-3B7C5F79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Rank the p-values from smallest to largest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that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Reject the hypothesis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More </a:t>
                </a:r>
                <a:r>
                  <a:rPr lang="en-US" dirty="0" err="1"/>
                  <a:t>convervative</a:t>
                </a:r>
                <a:r>
                  <a:rPr lang="en-US" dirty="0"/>
                  <a:t> than Benjamin-Hochberg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16DB8-67E9-7C4E-BB28-3B7C5F79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78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variants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98" y="1825625"/>
            <a:ext cx="732680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F2C7C3-658F-DC41-B6B8-E29AE9086333}"/>
              </a:ext>
            </a:extLst>
          </p:cNvPr>
          <p:cNvSpPr txBox="1"/>
          <p:nvPr/>
        </p:nvSpPr>
        <p:spPr>
          <a:xfrm>
            <a:off x="6166953" y="6488668"/>
            <a:ext cx="602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https://www.sciencephoto.com/media/1010514/view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46370"/>
            <a:ext cx="10515600" cy="983778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Arial" charset="0"/>
                <a:ea typeface="Arial" charset="0"/>
                <a:cs typeface="Arial" charset="0"/>
              </a:rPr>
              <a:t>Genome-Wide Association Studies (GWAS)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70770" y="5342498"/>
            <a:ext cx="2621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Manhattan plot:</a:t>
            </a: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-log10(P) vs </a:t>
            </a: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chromosome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44545" y="636660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Source: </a:t>
            </a:r>
            <a:r>
              <a:rPr lang="en-US" dirty="0">
                <a:latin typeface="Arial" charset="0"/>
                <a:ea typeface="Arial" charset="0"/>
                <a:cs typeface="Arial" charset="0"/>
                <a:hlinkClick r:id="rId3"/>
              </a:rPr>
              <a:t>EMBI-EBI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49" y="843681"/>
            <a:ext cx="5625300" cy="30243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63" y="3868036"/>
            <a:ext cx="7418251" cy="29489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5096" y="2120622"/>
            <a:ext cx="450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Most common type of variant in GWAS:</a:t>
            </a: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Single nucleotide polymorphism (SNP)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45CAD-2FCE-AE49-820D-55D0522D8B8A}"/>
              </a:ext>
            </a:extLst>
          </p:cNvPr>
          <p:cNvSpPr txBox="1"/>
          <p:nvPr/>
        </p:nvSpPr>
        <p:spPr>
          <a:xfrm>
            <a:off x="3469956" y="1390719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E.g. type 2 diabetes</a:t>
            </a:r>
          </a:p>
        </p:txBody>
      </p:sp>
    </p:spTree>
    <p:extLst>
      <p:ext uri="{BB962C8B-B14F-4D97-AF65-F5344CB8AC3E}">
        <p14:creationId xmlns:p14="http://schemas.microsoft.com/office/powerpoint/2010/main" val="171648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E721-5D1E-124A-B4CE-32105E54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of genome-wide association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2B42-A991-A34D-8FBF-71708EAD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Millions of genetic variants</a:t>
            </a:r>
          </a:p>
          <a:p>
            <a:pPr lvl="1"/>
            <a:r>
              <a:rPr lang="en-US" dirty="0"/>
              <a:t>Testing millions of hypotheses at the same time</a:t>
            </a:r>
          </a:p>
          <a:p>
            <a:pPr lvl="1"/>
            <a:endParaRPr lang="en-US" dirty="0"/>
          </a:p>
          <a:p>
            <a:r>
              <a:rPr lang="en-US" dirty="0"/>
              <a:t>Most genetic variants are NOT associated with the phenotype</a:t>
            </a:r>
          </a:p>
        </p:txBody>
      </p:sp>
    </p:spTree>
    <p:extLst>
      <p:ext uri="{BB962C8B-B14F-4D97-AF65-F5344CB8AC3E}">
        <p14:creationId xmlns:p14="http://schemas.microsoft.com/office/powerpoint/2010/main" val="332952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617C-F7DA-7A48-9093-63E28DD4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GWAS of female vs. male in UK Biobank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99971-9156-4C44-AEA8-64B68286F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78" y="2136964"/>
            <a:ext cx="11394220" cy="46341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76EFCE-1E73-3E46-B132-5AB6530C0A6A}"/>
              </a:ext>
            </a:extLst>
          </p:cNvPr>
          <p:cNvSpPr txBox="1"/>
          <p:nvPr/>
        </p:nvSpPr>
        <p:spPr>
          <a:xfrm>
            <a:off x="3581496" y="1690688"/>
            <a:ext cx="566334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1.07 million genetic variants (SNPs) are tested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86882-6A98-224A-BC17-7DB1F031D9FF}"/>
              </a:ext>
            </a:extLst>
          </p:cNvPr>
          <p:cNvSpPr txBox="1"/>
          <p:nvPr/>
        </p:nvSpPr>
        <p:spPr>
          <a:xfrm>
            <a:off x="11186597" y="4540913"/>
            <a:ext cx="10054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P=0.05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52352-7209-3148-A78C-D679DC6FBB1F}"/>
              </a:ext>
            </a:extLst>
          </p:cNvPr>
          <p:cNvSpPr txBox="1"/>
          <p:nvPr/>
        </p:nvSpPr>
        <p:spPr>
          <a:xfrm>
            <a:off x="3457928" y="2322222"/>
            <a:ext cx="621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64,845 variants are significant at p&lt;0.05!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2EC00-E1B7-2141-B193-50A7CF5D34F9}"/>
              </a:ext>
            </a:extLst>
          </p:cNvPr>
          <p:cNvSpPr txBox="1"/>
          <p:nvPr/>
        </p:nvSpPr>
        <p:spPr>
          <a:xfrm>
            <a:off x="10759535" y="6401806"/>
            <a:ext cx="118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Neale et al</a:t>
            </a:r>
          </a:p>
        </p:txBody>
      </p:sp>
    </p:spTree>
    <p:extLst>
      <p:ext uri="{BB962C8B-B14F-4D97-AF65-F5344CB8AC3E}">
        <p14:creationId xmlns:p14="http://schemas.microsoft.com/office/powerpoint/2010/main" val="112053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1A58-B71D-664F-A9E5-129F9087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Family-wise error rate (FWER)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AD77D-D00F-144D-B749-9C73ED46D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dirty="0"/>
                  <a:t>Family-wise error rate is the probability of making at least one type I error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𝐹𝑊𝐸𝑅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AD77D-D00F-144D-B749-9C73ED46D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965" t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B27F30-611D-AC4D-9460-21E3F7704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35" y="3623843"/>
            <a:ext cx="11806144" cy="29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4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1BBA-C428-5F40-9C03-B619133E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Bonferroni correction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A3FD6-B1E6-0944-976B-8134AC110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M hypotheses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with p-values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hypotheses are null</a:t>
                </a:r>
              </a:p>
              <a:p>
                <a:endParaRPr lang="en-US" dirty="0"/>
              </a:p>
              <a:p>
                <a:r>
                  <a:rPr lang="en-US" dirty="0"/>
                  <a:t>To control the FWER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Bonferroni correction rejects each null hypothesis 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A3FD6-B1E6-0944-976B-8134AC110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33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6E65-2897-3E4B-AAAB-36725C10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Bonferroni correction controls FWER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B9777-B981-294F-ACDB-35AD4103F6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𝐹𝑊𝐸𝑅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500" dirty="0"/>
              </a:p>
              <a:p>
                <a:pPr marL="0" indent="0">
                  <a:buNone/>
                </a:pPr>
                <a:endParaRPr lang="en-US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</m:nary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500" dirty="0"/>
              </a:p>
              <a:p>
                <a:pPr marL="0" indent="0">
                  <a:buNone/>
                </a:pPr>
                <a:endParaRPr lang="en-US" sz="25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500" dirty="0"/>
                  <a:t> is the total number of tests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500" dirty="0"/>
                  <a:t> is the number of true null hypotheses</a:t>
                </a:r>
              </a:p>
              <a:p>
                <a:pPr marL="0" indent="0">
                  <a:buNone/>
                </a:pPr>
                <a:endParaRPr lang="en-US" sz="2500" dirty="0"/>
              </a:p>
              <a:p>
                <a:pPr marL="0" indent="0">
                  <a:buNone/>
                </a:pPr>
                <a:endParaRPr lang="en-US" sz="2500" dirty="0"/>
              </a:p>
              <a:p>
                <a:pPr marL="0" indent="0">
                  <a:buNone/>
                </a:pPr>
                <a:endParaRPr lang="en-US" sz="2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B9777-B981-294F-ACDB-35AD4103F6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409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1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773</Words>
  <Application>Microsoft Macintosh PowerPoint</Application>
  <PresentationFormat>Widescreen</PresentationFormat>
  <Paragraphs>120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Multiple Comparisons in Genetic and Genomic Studies</vt:lpstr>
      <vt:lpstr>Outline</vt:lpstr>
      <vt:lpstr>Genetic variants</vt:lpstr>
      <vt:lpstr>Genome-Wide Association Studies (GWAS)</vt:lpstr>
      <vt:lpstr>Logistics of genome-wide association studies</vt:lpstr>
      <vt:lpstr>GWAS of female vs. male in UK Biobank</vt:lpstr>
      <vt:lpstr>Family-wise error rate (FWER)</vt:lpstr>
      <vt:lpstr>Bonferroni correction</vt:lpstr>
      <vt:lpstr>Proof: Bonferroni correction controls FWER</vt:lpstr>
      <vt:lpstr>Bonferroni correction in GWAS</vt:lpstr>
      <vt:lpstr>Summary: Bonferroni correction</vt:lpstr>
      <vt:lpstr>False discovery rate</vt:lpstr>
      <vt:lpstr>False discovery rate (FDR)</vt:lpstr>
      <vt:lpstr>Definition of FDR</vt:lpstr>
      <vt:lpstr>The Benjamini-Hochberg procedure for controlling FDR</vt:lpstr>
      <vt:lpstr>Example: Differential expression analysis</vt:lpstr>
      <vt:lpstr>PowerPoint Presentation</vt:lpstr>
      <vt:lpstr>Measuring gene expression: RNA sequencing (RNA seq)</vt:lpstr>
      <vt:lpstr>RNA-seq data</vt:lpstr>
      <vt:lpstr>Differential expression analysis</vt:lpstr>
      <vt:lpstr>Distribution of p-value among genes with and without differential expression</vt:lpstr>
      <vt:lpstr>PowerPoint Presentation</vt:lpstr>
      <vt:lpstr>Benjamini-Hochberg revisited</vt:lpstr>
      <vt:lpstr>Why does Benjamini-Hochberg control the FDR?</vt:lpstr>
      <vt:lpstr>Summary of FDR</vt:lpstr>
      <vt:lpstr>Benjamini–Yekutieli procedure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Comparisons in Genetic and Genomic Studies</dc:title>
  <dc:creator>Guanghao Qi</dc:creator>
  <cp:lastModifiedBy>Guanghao Qi</cp:lastModifiedBy>
  <cp:revision>57</cp:revision>
  <dcterms:created xsi:type="dcterms:W3CDTF">2020-05-08T22:14:33Z</dcterms:created>
  <dcterms:modified xsi:type="dcterms:W3CDTF">2020-05-12T03:33:51Z</dcterms:modified>
</cp:coreProperties>
</file>