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354" r:id="rId2"/>
    <p:sldId id="355" r:id="rId3"/>
    <p:sldId id="356" r:id="rId4"/>
    <p:sldId id="357" r:id="rId5"/>
    <p:sldId id="364" r:id="rId6"/>
    <p:sldId id="358" r:id="rId7"/>
    <p:sldId id="360" r:id="rId8"/>
    <p:sldId id="361" r:id="rId9"/>
    <p:sldId id="362" r:id="rId10"/>
    <p:sldId id="363" r:id="rId11"/>
  </p:sldIdLst>
  <p:sldSz cx="6858000" cy="9906000" type="A4"/>
  <p:notesSz cx="7105650" cy="102393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 uri="{2D200454-40CA-4A62-9FC3-DE9A4176ACB9}">
      <p15:notesGuideLst xmlns:p15="http://schemas.microsoft.com/office/powerpoint/2012/main">
        <p15:guide id="1" orient="horz" pos="3226">
          <p15:clr>
            <a:srgbClr val="A4A3A4"/>
          </p15:clr>
        </p15:guide>
        <p15:guide id="2" pos="223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BBE0E3"/>
    <a:srgbClr val="FF0000"/>
    <a:srgbClr val="336699"/>
    <a:srgbClr val="666699"/>
    <a:srgbClr val="6600FF"/>
    <a:srgbClr val="75BAFF"/>
    <a:srgbClr val="85C2FF"/>
    <a:srgbClr val="2F97FF"/>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384" y="-2416"/>
      </p:cViewPr>
      <p:guideLst>
        <p:guide orient="horz" pos="3120"/>
        <p:guide pos="216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366" y="-72"/>
      </p:cViewPr>
      <p:guideLst>
        <p:guide orient="horz" pos="3226"/>
        <p:guide pos="223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70" name="Rectangle 6"/>
          <p:cNvSpPr>
            <a:spLocks noChangeArrowheads="1"/>
          </p:cNvSpPr>
          <p:nvPr/>
        </p:nvSpPr>
        <p:spPr bwMode="auto">
          <a:xfrm>
            <a:off x="2611985" y="547522"/>
            <a:ext cx="3901528" cy="440863"/>
          </a:xfrm>
          <a:prstGeom prst="rect">
            <a:avLst/>
          </a:prstGeom>
          <a:noFill/>
          <a:ln w="9525">
            <a:noFill/>
            <a:miter lim="800000"/>
            <a:headEnd/>
            <a:tailEnd/>
          </a:ln>
          <a:effectLst/>
        </p:spPr>
        <p:txBody>
          <a:bodyPr lIns="108446" tIns="54222" rIns="108446" bIns="54222"/>
          <a:lstStyle/>
          <a:p>
            <a:pPr algn="r" defTabSz="1084975" eaLnBrk="0" hangingPunct="0">
              <a:defRPr/>
            </a:pPr>
            <a:r>
              <a:rPr lang="en-US" sz="1100" b="1"/>
              <a:t>M-02-01C SMK3 untuk Para Manajer</a:t>
            </a:r>
          </a:p>
        </p:txBody>
      </p:sp>
      <p:pic>
        <p:nvPicPr>
          <p:cNvPr id="54275" name="Picture 7" descr="logo"/>
          <p:cNvPicPr>
            <a:picLocks noChangeAspect="1" noChangeArrowheads="1"/>
          </p:cNvPicPr>
          <p:nvPr/>
        </p:nvPicPr>
        <p:blipFill>
          <a:blip r:embed="rId2"/>
          <a:srcRect/>
          <a:stretch>
            <a:fillRect/>
          </a:stretch>
        </p:blipFill>
        <p:spPr bwMode="auto">
          <a:xfrm>
            <a:off x="631615" y="248874"/>
            <a:ext cx="871759" cy="581299"/>
          </a:xfrm>
          <a:prstGeom prst="rect">
            <a:avLst/>
          </a:prstGeom>
          <a:solidFill>
            <a:srgbClr val="3366FF"/>
          </a:solidFill>
          <a:ln w="9525">
            <a:noFill/>
            <a:miter lim="800000"/>
            <a:headEnd/>
            <a:tailEnd/>
          </a:ln>
        </p:spPr>
      </p:pic>
      <p:sp>
        <p:nvSpPr>
          <p:cNvPr id="216072" name="Line 8"/>
          <p:cNvSpPr>
            <a:spLocks noChangeShapeType="1"/>
          </p:cNvSpPr>
          <p:nvPr/>
        </p:nvSpPr>
        <p:spPr bwMode="auto">
          <a:xfrm>
            <a:off x="475354" y="860392"/>
            <a:ext cx="6156585" cy="0"/>
          </a:xfrm>
          <a:prstGeom prst="line">
            <a:avLst/>
          </a:prstGeom>
          <a:noFill/>
          <a:ln w="9525">
            <a:solidFill>
              <a:schemeClr val="tx1"/>
            </a:solidFill>
            <a:round/>
            <a:headEnd/>
            <a:tailEnd/>
          </a:ln>
          <a:effectLst/>
        </p:spPr>
        <p:txBody>
          <a:bodyPr lIns="94689" tIns="47344" rIns="94689" bIns="47344"/>
          <a:lstStyle/>
          <a:p>
            <a:pPr>
              <a:defRPr/>
            </a:pPr>
            <a:endParaRPr lang="id-ID"/>
          </a:p>
        </p:txBody>
      </p:sp>
      <p:sp>
        <p:nvSpPr>
          <p:cNvPr id="216074" name="Rectangle 10"/>
          <p:cNvSpPr>
            <a:spLocks noGrp="1" noChangeArrowheads="1"/>
          </p:cNvSpPr>
          <p:nvPr>
            <p:ph type="ftr" sz="quarter" idx="2"/>
          </p:nvPr>
        </p:nvSpPr>
        <p:spPr bwMode="auto">
          <a:xfrm>
            <a:off x="503320" y="9378982"/>
            <a:ext cx="2970556" cy="399976"/>
          </a:xfrm>
          <a:prstGeom prst="rect">
            <a:avLst/>
          </a:prstGeom>
          <a:noFill/>
          <a:ln w="9525">
            <a:noFill/>
            <a:miter lim="800000"/>
            <a:headEnd/>
            <a:tailEnd/>
          </a:ln>
          <a:effectLst/>
        </p:spPr>
        <p:txBody>
          <a:bodyPr vert="horz" wrap="square" lIns="108437" tIns="54218" rIns="108437" bIns="54218" numCol="1" anchor="b" anchorCtr="0" compatLnSpc="1">
            <a:prstTxWarp prst="textNoShape">
              <a:avLst/>
            </a:prstTxWarp>
          </a:bodyPr>
          <a:lstStyle>
            <a:lvl1pPr defTabSz="1084975" eaLnBrk="0" hangingPunct="0">
              <a:defRPr sz="900" i="1" smtClean="0"/>
            </a:lvl1pPr>
          </a:lstStyle>
          <a:p>
            <a:pPr>
              <a:defRPr/>
            </a:pPr>
            <a:r>
              <a:rPr lang="en-US"/>
              <a:t>2009 Sucofindo – OSH Services/Rev.05</a:t>
            </a:r>
          </a:p>
        </p:txBody>
      </p:sp>
      <p:sp>
        <p:nvSpPr>
          <p:cNvPr id="216075" name="Rectangle 11"/>
          <p:cNvSpPr>
            <a:spLocks noGrp="1" noChangeArrowheads="1"/>
          </p:cNvSpPr>
          <p:nvPr>
            <p:ph type="sldNum" sz="quarter" idx="3"/>
          </p:nvPr>
        </p:nvSpPr>
        <p:spPr bwMode="auto">
          <a:xfrm>
            <a:off x="4184441" y="9386095"/>
            <a:ext cx="2240254" cy="392865"/>
          </a:xfrm>
          <a:prstGeom prst="rect">
            <a:avLst/>
          </a:prstGeom>
          <a:noFill/>
          <a:ln w="9525">
            <a:noFill/>
            <a:miter lim="800000"/>
            <a:headEnd/>
            <a:tailEnd/>
          </a:ln>
          <a:effectLst/>
        </p:spPr>
        <p:txBody>
          <a:bodyPr vert="horz" wrap="square" lIns="108437" tIns="54218" rIns="108437" bIns="54218" numCol="1" anchor="b" anchorCtr="0" compatLnSpc="1">
            <a:prstTxWarp prst="textNoShape">
              <a:avLst/>
            </a:prstTxWarp>
          </a:bodyPr>
          <a:lstStyle>
            <a:lvl1pPr algn="r" defTabSz="1084975" eaLnBrk="0" hangingPunct="0">
              <a:defRPr sz="900" i="1" smtClean="0"/>
            </a:lvl1pPr>
          </a:lstStyle>
          <a:p>
            <a:pPr>
              <a:defRPr/>
            </a:pPr>
            <a:fld id="{21D4ECA7-A865-48DE-B23E-6D161968AACE}" type="slidenum">
              <a:rPr lang="en-US"/>
              <a:pPr>
                <a:defRPr/>
              </a:pPr>
              <a:t>‹#›</a:t>
            </a:fld>
            <a:endParaRPr lang="en-US"/>
          </a:p>
        </p:txBody>
      </p:sp>
      <p:sp>
        <p:nvSpPr>
          <p:cNvPr id="216076" name="Line 12"/>
          <p:cNvSpPr>
            <a:spLocks noChangeShapeType="1"/>
          </p:cNvSpPr>
          <p:nvPr/>
        </p:nvSpPr>
        <p:spPr bwMode="auto">
          <a:xfrm>
            <a:off x="473712" y="9450090"/>
            <a:ext cx="6156586" cy="0"/>
          </a:xfrm>
          <a:prstGeom prst="line">
            <a:avLst/>
          </a:prstGeom>
          <a:noFill/>
          <a:ln w="9525">
            <a:solidFill>
              <a:schemeClr val="tx1"/>
            </a:solidFill>
            <a:round/>
            <a:headEnd/>
            <a:tailEnd/>
          </a:ln>
          <a:effectLst/>
        </p:spPr>
        <p:txBody>
          <a:bodyPr lIns="94689" tIns="47344" rIns="94689" bIns="47344"/>
          <a:lstStyle/>
          <a:p>
            <a:pPr>
              <a:defRPr/>
            </a:pPr>
            <a:endParaRPr lang="id-ID"/>
          </a:p>
        </p:txBody>
      </p:sp>
    </p:spTree>
    <p:extLst>
      <p:ext uri="{BB962C8B-B14F-4D97-AF65-F5344CB8AC3E}">
        <p14:creationId xmlns:p14="http://schemas.microsoft.com/office/powerpoint/2010/main" val="3896117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2" y="1"/>
            <a:ext cx="3079115" cy="511969"/>
          </a:xfrm>
          <a:prstGeom prst="rect">
            <a:avLst/>
          </a:prstGeom>
          <a:noFill/>
          <a:ln w="9525">
            <a:noFill/>
            <a:miter lim="800000"/>
            <a:headEnd/>
            <a:tailEnd/>
          </a:ln>
          <a:effectLst/>
        </p:spPr>
        <p:txBody>
          <a:bodyPr vert="horz" wrap="square" lIns="94689" tIns="47344" rIns="94689" bIns="47344" numCol="1" anchor="t" anchorCtr="0" compatLnSpc="1">
            <a:prstTxWarp prst="textNoShape">
              <a:avLst/>
            </a:prstTxWarp>
          </a:bodyPr>
          <a:lstStyle>
            <a:lvl1pPr>
              <a:defRPr sz="1200" smtClean="0"/>
            </a:lvl1pPr>
          </a:lstStyle>
          <a:p>
            <a:pPr>
              <a:defRPr/>
            </a:pPr>
            <a:endParaRPr lang="en-US"/>
          </a:p>
        </p:txBody>
      </p:sp>
      <p:sp>
        <p:nvSpPr>
          <p:cNvPr id="12291" name="Rectangle 3"/>
          <p:cNvSpPr>
            <a:spLocks noGrp="1" noChangeArrowheads="1"/>
          </p:cNvSpPr>
          <p:nvPr>
            <p:ph type="dt" idx="1"/>
          </p:nvPr>
        </p:nvSpPr>
        <p:spPr bwMode="auto">
          <a:xfrm>
            <a:off x="4024893" y="1"/>
            <a:ext cx="3079115" cy="511969"/>
          </a:xfrm>
          <a:prstGeom prst="rect">
            <a:avLst/>
          </a:prstGeom>
          <a:noFill/>
          <a:ln w="9525">
            <a:noFill/>
            <a:miter lim="800000"/>
            <a:headEnd/>
            <a:tailEnd/>
          </a:ln>
          <a:effectLst/>
        </p:spPr>
        <p:txBody>
          <a:bodyPr vert="horz" wrap="square" lIns="94689" tIns="47344" rIns="94689" bIns="47344" numCol="1" anchor="t" anchorCtr="0" compatLnSpc="1">
            <a:prstTxWarp prst="textNoShape">
              <a:avLst/>
            </a:prstTxWarp>
          </a:bodyPr>
          <a:lstStyle>
            <a:lvl1pPr algn="r">
              <a:defRPr sz="1200" smtClean="0"/>
            </a:lvl1pPr>
          </a:lstStyle>
          <a:p>
            <a:pPr>
              <a:defRPr/>
            </a:pPr>
            <a:endParaRPr lang="en-US"/>
          </a:p>
        </p:txBody>
      </p:sp>
      <p:sp>
        <p:nvSpPr>
          <p:cNvPr id="33796" name="Rectangle 4"/>
          <p:cNvSpPr>
            <a:spLocks noGrp="1" noRot="1" noChangeAspect="1" noChangeArrowheads="1" noTextEdit="1"/>
          </p:cNvSpPr>
          <p:nvPr>
            <p:ph type="sldImg" idx="2"/>
          </p:nvPr>
        </p:nvSpPr>
        <p:spPr bwMode="auto">
          <a:xfrm>
            <a:off x="2224088" y="768350"/>
            <a:ext cx="2657475" cy="3838575"/>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710565" y="4863705"/>
            <a:ext cx="5684520" cy="4607718"/>
          </a:xfrm>
          <a:prstGeom prst="rect">
            <a:avLst/>
          </a:prstGeom>
          <a:noFill/>
          <a:ln w="9525">
            <a:noFill/>
            <a:miter lim="800000"/>
            <a:headEnd/>
            <a:tailEnd/>
          </a:ln>
          <a:effectLst/>
        </p:spPr>
        <p:txBody>
          <a:bodyPr vert="horz" wrap="square" lIns="94689" tIns="47344" rIns="94689" bIns="4734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2" y="9725630"/>
            <a:ext cx="3079115" cy="511969"/>
          </a:xfrm>
          <a:prstGeom prst="rect">
            <a:avLst/>
          </a:prstGeom>
          <a:noFill/>
          <a:ln w="9525">
            <a:noFill/>
            <a:miter lim="800000"/>
            <a:headEnd/>
            <a:tailEnd/>
          </a:ln>
          <a:effectLst/>
        </p:spPr>
        <p:txBody>
          <a:bodyPr vert="horz" wrap="square" lIns="94689" tIns="47344" rIns="94689" bIns="47344" numCol="1" anchor="b" anchorCtr="0" compatLnSpc="1">
            <a:prstTxWarp prst="textNoShape">
              <a:avLst/>
            </a:prstTxWarp>
          </a:bodyPr>
          <a:lstStyle>
            <a:lvl1pPr>
              <a:defRPr sz="1200" smtClean="0"/>
            </a:lvl1pPr>
          </a:lstStyle>
          <a:p>
            <a:pPr>
              <a:defRPr/>
            </a:pPr>
            <a:endParaRPr lang="en-US"/>
          </a:p>
        </p:txBody>
      </p:sp>
      <p:sp>
        <p:nvSpPr>
          <p:cNvPr id="12295" name="Rectangle 7"/>
          <p:cNvSpPr>
            <a:spLocks noGrp="1" noChangeArrowheads="1"/>
          </p:cNvSpPr>
          <p:nvPr>
            <p:ph type="sldNum" sz="quarter" idx="5"/>
          </p:nvPr>
        </p:nvSpPr>
        <p:spPr bwMode="auto">
          <a:xfrm>
            <a:off x="4024893" y="9725630"/>
            <a:ext cx="3079115" cy="511969"/>
          </a:xfrm>
          <a:prstGeom prst="rect">
            <a:avLst/>
          </a:prstGeom>
          <a:noFill/>
          <a:ln w="9525">
            <a:noFill/>
            <a:miter lim="800000"/>
            <a:headEnd/>
            <a:tailEnd/>
          </a:ln>
          <a:effectLst/>
        </p:spPr>
        <p:txBody>
          <a:bodyPr vert="horz" wrap="square" lIns="94689" tIns="47344" rIns="94689" bIns="47344" numCol="1" anchor="b" anchorCtr="0" compatLnSpc="1">
            <a:prstTxWarp prst="textNoShape">
              <a:avLst/>
            </a:prstTxWarp>
          </a:bodyPr>
          <a:lstStyle>
            <a:lvl1pPr algn="r">
              <a:defRPr sz="1200" smtClean="0"/>
            </a:lvl1pPr>
          </a:lstStyle>
          <a:p>
            <a:pPr>
              <a:defRPr/>
            </a:pPr>
            <a:fld id="{41C6777E-8BC5-4ADF-AD50-06527B091C6F}" type="slidenum">
              <a:rPr lang="en-US"/>
              <a:pPr>
                <a:defRPr/>
              </a:pPr>
              <a:t>‹#›</a:t>
            </a:fld>
            <a:endParaRPr lang="en-US"/>
          </a:p>
        </p:txBody>
      </p:sp>
    </p:spTree>
    <p:extLst>
      <p:ext uri="{BB962C8B-B14F-4D97-AF65-F5344CB8AC3E}">
        <p14:creationId xmlns:p14="http://schemas.microsoft.com/office/powerpoint/2010/main" val="4195120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a:prstGeom prst="rect">
            <a:avLst/>
          </a:prstGeom>
        </p:spPr>
        <p:txBody>
          <a:bodyPr/>
          <a:lstStyle/>
          <a:p>
            <a:r>
              <a:rPr lang="en-US"/>
              <a:t>Click to edit Master title style</a:t>
            </a:r>
            <a:endParaRPr lang="id-ID"/>
          </a:p>
        </p:txBody>
      </p:sp>
      <p:sp>
        <p:nvSpPr>
          <p:cNvPr id="3" name="Subtitle 2"/>
          <p:cNvSpPr>
            <a:spLocks noGrp="1"/>
          </p:cNvSpPr>
          <p:nvPr>
            <p:ph type="subTitle" idx="1"/>
          </p:nvPr>
        </p:nvSpPr>
        <p:spPr>
          <a:xfrm>
            <a:off x="1028700" y="5613400"/>
            <a:ext cx="4800600" cy="2531533"/>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a:prstGeom prst="rect">
            <a:avLst/>
          </a:prstGeom>
        </p:spPr>
        <p:txBody>
          <a:bodyPr/>
          <a:lstStyle/>
          <a:p>
            <a:r>
              <a:rPr lang="en-US"/>
              <a:t>Click to edit Master title style</a:t>
            </a:r>
            <a:endParaRPr lang="id-ID"/>
          </a:p>
        </p:txBody>
      </p:sp>
      <p:sp>
        <p:nvSpPr>
          <p:cNvPr id="3" name="Vertical Text Placeholder 2"/>
          <p:cNvSpPr>
            <a:spLocks noGrp="1"/>
          </p:cNvSpPr>
          <p:nvPr>
            <p:ph type="body" orient="vert" idx="1"/>
          </p:nvPr>
        </p:nvSpPr>
        <p:spPr>
          <a:xfrm>
            <a:off x="342900" y="2311402"/>
            <a:ext cx="6172200" cy="653750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1"/>
            <a:ext cx="1543050" cy="8452202"/>
          </a:xfrm>
          <a:prstGeom prst="rect">
            <a:avLst/>
          </a:prstGeo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342900" y="396701"/>
            <a:ext cx="4514850" cy="845220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42900" y="396701"/>
            <a:ext cx="6172200" cy="845220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a:prstGeom prst="rect">
            <a:avLst/>
          </a:prstGeom>
        </p:spPr>
        <p:txBody>
          <a:bodyPr/>
          <a:lstStyle/>
          <a:p>
            <a:r>
              <a:rPr lang="en-US"/>
              <a:t>Click to edit Master title style</a:t>
            </a:r>
            <a:endParaRPr lang="id-ID"/>
          </a:p>
        </p:txBody>
      </p:sp>
      <p:sp>
        <p:nvSpPr>
          <p:cNvPr id="3" name="Text Placeholder 2"/>
          <p:cNvSpPr>
            <a:spLocks noGrp="1"/>
          </p:cNvSpPr>
          <p:nvPr>
            <p:ph type="body" sz="half" idx="1"/>
          </p:nvPr>
        </p:nvSpPr>
        <p:spPr>
          <a:xfrm>
            <a:off x="342900" y="2311402"/>
            <a:ext cx="3028950" cy="653750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quarter" idx="2"/>
          </p:nvPr>
        </p:nvSpPr>
        <p:spPr>
          <a:xfrm>
            <a:off x="3486150" y="2311400"/>
            <a:ext cx="3028950" cy="31575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Content Placeholder 4"/>
          <p:cNvSpPr>
            <a:spLocks noGrp="1"/>
          </p:cNvSpPr>
          <p:nvPr>
            <p:ph sz="quarter" idx="3"/>
          </p:nvPr>
        </p:nvSpPr>
        <p:spPr>
          <a:xfrm>
            <a:off x="3486150" y="5689072"/>
            <a:ext cx="3028950" cy="315983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a:prstGeom prst="rect">
            <a:avLst/>
          </a:prstGeom>
        </p:spPr>
        <p:txBody>
          <a:bodyPr/>
          <a:lstStyle/>
          <a:p>
            <a:r>
              <a:rPr lang="en-US"/>
              <a:t>Click to edit Master title style</a:t>
            </a:r>
            <a:endParaRPr lang="id-ID"/>
          </a:p>
        </p:txBody>
      </p:sp>
      <p:sp>
        <p:nvSpPr>
          <p:cNvPr id="3" name="Content Placeholder 2"/>
          <p:cNvSpPr>
            <a:spLocks noGrp="1"/>
          </p:cNvSpPr>
          <p:nvPr>
            <p:ph sz="half" idx="1"/>
          </p:nvPr>
        </p:nvSpPr>
        <p:spPr>
          <a:xfrm>
            <a:off x="342900" y="2311402"/>
            <a:ext cx="3028950" cy="653750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quarter" idx="2"/>
          </p:nvPr>
        </p:nvSpPr>
        <p:spPr>
          <a:xfrm>
            <a:off x="3486150" y="2311400"/>
            <a:ext cx="3028950" cy="31575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Content Placeholder 4"/>
          <p:cNvSpPr>
            <a:spLocks noGrp="1"/>
          </p:cNvSpPr>
          <p:nvPr>
            <p:ph sz="quarter" idx="3"/>
          </p:nvPr>
        </p:nvSpPr>
        <p:spPr>
          <a:xfrm>
            <a:off x="3486150" y="5689072"/>
            <a:ext cx="3028950" cy="315983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a:prstGeom prst="rect">
            <a:avLst/>
          </a:prstGeom>
        </p:spPr>
        <p:txBody>
          <a:bodyPr/>
          <a:lstStyle/>
          <a:p>
            <a:r>
              <a:rPr lang="en-US"/>
              <a:t>Click to edit Master title style</a:t>
            </a:r>
            <a:endParaRPr lang="id-ID"/>
          </a:p>
        </p:txBody>
      </p:sp>
      <p:sp>
        <p:nvSpPr>
          <p:cNvPr id="3" name="Content Placeholder 2"/>
          <p:cNvSpPr>
            <a:spLocks noGrp="1"/>
          </p:cNvSpPr>
          <p:nvPr>
            <p:ph idx="1"/>
          </p:nvPr>
        </p:nvSpPr>
        <p:spPr>
          <a:xfrm>
            <a:off x="342900" y="2311402"/>
            <a:ext cx="6172200" cy="653750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pic>
        <p:nvPicPr>
          <p:cNvPr id="4" name="Picture 129" descr="E:\DINAMIS\Logo Dinamis\Logo dinamis keci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500" y="8585199"/>
            <a:ext cx="809625" cy="710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2"/>
            <a:ext cx="5829300" cy="1967442"/>
          </a:xfrm>
          <a:prstGeom prst="rect">
            <a:avLst/>
          </a:prstGeo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541735" y="4198587"/>
            <a:ext cx="5829300" cy="2166936"/>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a:prstGeom prst="rect">
            <a:avLst/>
          </a:prstGeom>
        </p:spPr>
        <p:txBody>
          <a:bodyPr/>
          <a:lstStyle/>
          <a:p>
            <a:r>
              <a:rPr lang="en-US"/>
              <a:t>Click to edit Master title style</a:t>
            </a:r>
            <a:endParaRPr lang="id-ID"/>
          </a:p>
        </p:txBody>
      </p:sp>
      <p:sp>
        <p:nvSpPr>
          <p:cNvPr id="3" name="Content Placeholder 2"/>
          <p:cNvSpPr>
            <a:spLocks noGrp="1"/>
          </p:cNvSpPr>
          <p:nvPr>
            <p:ph sz="half" idx="1"/>
          </p:nvPr>
        </p:nvSpPr>
        <p:spPr>
          <a:xfrm>
            <a:off x="342900" y="2311402"/>
            <a:ext cx="3028950" cy="653750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3486150" y="2311402"/>
            <a:ext cx="3028950" cy="653750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a:prstGeom prst="rect">
            <a:avLst/>
          </a:prstGeo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342900" y="2217385"/>
            <a:ext cx="3030141" cy="92410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3141486"/>
            <a:ext cx="3030141" cy="570741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3483770" y="2217385"/>
            <a:ext cx="3031331" cy="92410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70" y="3141486"/>
            <a:ext cx="3031331" cy="570741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a:prstGeom prst="rect">
            <a:avLst/>
          </a:prstGeom>
        </p:spPr>
        <p:txBody>
          <a:bodyPr/>
          <a:lstStyle/>
          <a:p>
            <a:r>
              <a:rPr lang="en-US"/>
              <a:t>Click to edit Master title style</a:t>
            </a:r>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4406"/>
            <a:ext cx="2256235" cy="1678517"/>
          </a:xfrm>
          <a:prstGeom prst="rect">
            <a:avLst/>
          </a:prstGeo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2681288" y="394406"/>
            <a:ext cx="3833813" cy="845449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342901" y="2072923"/>
            <a:ext cx="2256235" cy="677598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1"/>
            <a:ext cx="4114800" cy="818622"/>
          </a:xfrm>
          <a:prstGeom prst="rect">
            <a:avLst/>
          </a:prstGeo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344216" y="885119"/>
            <a:ext cx="4114800" cy="59436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a:p>
        </p:txBody>
      </p:sp>
      <p:sp>
        <p:nvSpPr>
          <p:cNvPr id="4" name="Text Placeholder 3"/>
          <p:cNvSpPr>
            <a:spLocks noGrp="1"/>
          </p:cNvSpPr>
          <p:nvPr>
            <p:ph type="body" sz="half" idx="2"/>
          </p:nvPr>
        </p:nvSpPr>
        <p:spPr>
          <a:xfrm>
            <a:off x="1344216" y="7752823"/>
            <a:ext cx="4114800" cy="116257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3" name="Rectangle 429"/>
          <p:cNvSpPr>
            <a:spLocks noChangeArrowheads="1"/>
          </p:cNvSpPr>
          <p:nvPr userDrawn="1"/>
        </p:nvSpPr>
        <p:spPr bwMode="auto">
          <a:xfrm rot="16200000">
            <a:off x="-1146973" y="8606392"/>
            <a:ext cx="2531533" cy="105966"/>
          </a:xfrm>
          <a:prstGeom prst="rect">
            <a:avLst/>
          </a:prstGeom>
          <a:noFill/>
          <a:ln w="9525">
            <a:noFill/>
            <a:miter lim="800000"/>
            <a:headEnd/>
            <a:tailEnd/>
          </a:ln>
          <a:effectLst/>
        </p:spPr>
        <p:txBody>
          <a:bodyPr/>
          <a:lstStyle/>
          <a:p>
            <a:pPr algn="l">
              <a:defRPr/>
            </a:pPr>
            <a:r>
              <a:rPr lang="en-GB" sz="700" b="0" i="1" dirty="0"/>
              <a:t>© </a:t>
            </a:r>
            <a:r>
              <a:rPr lang="id-ID" sz="700" b="0" i="1" dirty="0"/>
              <a:t>20</a:t>
            </a:r>
            <a:r>
              <a:rPr lang="en-US" sz="700" b="0" i="1" dirty="0"/>
              <a:t>20</a:t>
            </a:r>
            <a:r>
              <a:rPr lang="id-ID" sz="700" b="0" i="1" dirty="0"/>
              <a:t> Dinamis Consulting</a:t>
            </a:r>
            <a:endParaRPr lang="en-US" sz="700" b="0" i="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8.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Image result for background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0915"/>
            <a:ext cx="6857999" cy="4832085"/>
          </a:xfrm>
          <a:prstGeom prst="rect">
            <a:avLst/>
          </a:prstGeom>
          <a:noFill/>
          <a:extLst>
            <a:ext uri="{909E8E84-426E-40DD-AFC4-6F175D3DCCD1}">
              <a14:hiddenFill xmlns:a14="http://schemas.microsoft.com/office/drawing/2010/main">
                <a:solidFill>
                  <a:srgbClr val="FFFFFF"/>
                </a:solidFill>
              </a14:hiddenFill>
            </a:ext>
          </a:extLst>
        </p:spPr>
      </p:pic>
      <p:sp>
        <p:nvSpPr>
          <p:cNvPr id="15" name="Pie 14"/>
          <p:cNvSpPr/>
          <p:nvPr/>
        </p:nvSpPr>
        <p:spPr>
          <a:xfrm rot="10800000" flipH="1" flipV="1">
            <a:off x="2285999" y="5715000"/>
            <a:ext cx="9529287" cy="8523070"/>
          </a:xfrm>
          <a:prstGeom prst="pie">
            <a:avLst>
              <a:gd name="adj1" fmla="val 10769534"/>
              <a:gd name="adj2" fmla="val 16200000"/>
            </a:avLst>
          </a:prstGeom>
          <a:solidFill>
            <a:schemeClr val="accent5">
              <a:lumMod val="75000"/>
              <a:alpha val="1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9" name="Oval 8"/>
          <p:cNvSpPr/>
          <p:nvPr/>
        </p:nvSpPr>
        <p:spPr>
          <a:xfrm>
            <a:off x="-457200" y="2514600"/>
            <a:ext cx="4572000" cy="4572000"/>
          </a:xfrm>
          <a:prstGeom prst="ellipse">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2971800" y="4267200"/>
            <a:ext cx="3657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itle 4"/>
          <p:cNvSpPr>
            <a:spLocks noGrp="1"/>
          </p:cNvSpPr>
          <p:nvPr>
            <p:ph type="ctrTitle"/>
          </p:nvPr>
        </p:nvSpPr>
        <p:spPr>
          <a:xfrm>
            <a:off x="447675" y="381000"/>
            <a:ext cx="3676650" cy="1113717"/>
          </a:xfrm>
        </p:spPr>
        <p:txBody>
          <a:bodyPr/>
          <a:lstStyle/>
          <a:p>
            <a:pPr algn="l"/>
            <a:r>
              <a:rPr lang="id-ID" sz="3200" dirty="0">
                <a:solidFill>
                  <a:schemeClr val="bg2">
                    <a:lumMod val="75000"/>
                  </a:schemeClr>
                </a:solidFill>
              </a:rPr>
              <a:t>Company</a:t>
            </a:r>
          </a:p>
        </p:txBody>
      </p:sp>
      <p:pic>
        <p:nvPicPr>
          <p:cNvPr id="7" name="Picture 2" descr="E:\DINAMIS\Logo Dinamis\Logo dinamis keci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502" y="7969652"/>
            <a:ext cx="1280960" cy="8137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628736" y="8859560"/>
            <a:ext cx="4076864" cy="1046440"/>
          </a:xfrm>
          <a:prstGeom prst="rect">
            <a:avLst/>
          </a:prstGeom>
          <a:noFill/>
        </p:spPr>
        <p:txBody>
          <a:bodyPr wrap="square" rtlCol="0">
            <a:spAutoFit/>
          </a:bodyPr>
          <a:lstStyle/>
          <a:p>
            <a:pPr algn="r"/>
            <a:r>
              <a:rPr lang="en-US" sz="1200" b="1" dirty="0"/>
              <a:t>PT </a:t>
            </a:r>
            <a:r>
              <a:rPr lang="id-ID" sz="1200" b="1" dirty="0"/>
              <a:t>DINAMIS TRACONS</a:t>
            </a:r>
          </a:p>
          <a:p>
            <a:pPr algn="r"/>
            <a:r>
              <a:rPr lang="id-ID" sz="1000" dirty="0"/>
              <a:t>Metro Trade Center Kav. B36</a:t>
            </a:r>
          </a:p>
          <a:p>
            <a:pPr algn="r"/>
            <a:r>
              <a:rPr lang="id-ID" sz="1000" dirty="0"/>
              <a:t>Jl. Soekarno Hatta 590 Bandung 40286</a:t>
            </a:r>
            <a:r>
              <a:rPr lang="en-US" sz="1000" dirty="0"/>
              <a:t>  </a:t>
            </a:r>
            <a:endParaRPr lang="id-ID" sz="1000" dirty="0"/>
          </a:p>
          <a:p>
            <a:pPr algn="r"/>
            <a:r>
              <a:rPr lang="en-US" sz="1000" dirty="0"/>
              <a:t>Phone: (02</a:t>
            </a:r>
            <a:r>
              <a:rPr lang="id-ID" sz="1000" dirty="0"/>
              <a:t>2</a:t>
            </a:r>
            <a:r>
              <a:rPr lang="en-US" sz="1000" dirty="0"/>
              <a:t>) </a:t>
            </a:r>
            <a:r>
              <a:rPr lang="id-ID" sz="1000" dirty="0"/>
              <a:t>753 6433</a:t>
            </a:r>
            <a:r>
              <a:rPr lang="en-US" sz="1000" dirty="0"/>
              <a:t>, Fax: (02</a:t>
            </a:r>
            <a:r>
              <a:rPr lang="id-ID" sz="1000" dirty="0"/>
              <a:t>2</a:t>
            </a:r>
            <a:r>
              <a:rPr lang="en-US" sz="1000" dirty="0"/>
              <a:t>) </a:t>
            </a:r>
            <a:r>
              <a:rPr lang="id-ID" sz="1000" dirty="0"/>
              <a:t>753 7560</a:t>
            </a:r>
          </a:p>
          <a:p>
            <a:pPr algn="r"/>
            <a:r>
              <a:rPr lang="en-US" sz="1000" dirty="0"/>
              <a:t>Email: traconsdinamis@gmail.com</a:t>
            </a:r>
            <a:endParaRPr lang="id-ID" sz="1000" dirty="0"/>
          </a:p>
          <a:p>
            <a:pPr algn="r"/>
            <a:endParaRPr lang="id-ID" sz="1000" dirty="0"/>
          </a:p>
        </p:txBody>
      </p:sp>
      <p:pic>
        <p:nvPicPr>
          <p:cNvPr id="17" name="Picture 2" descr="Image result for design profile consultant"/>
          <p:cNvPicPr>
            <a:picLocks noChangeAspect="1" noChangeArrowheads="1"/>
          </p:cNvPicPr>
          <p:nvPr/>
        </p:nvPicPr>
        <p:blipFill rotWithShape="1">
          <a:blip r:embed="rId4">
            <a:extLst>
              <a:ext uri="{28A0092B-C50C-407E-A947-70E740481C1C}">
                <a14:useLocalDpi xmlns:a14="http://schemas.microsoft.com/office/drawing/2010/main" val="0"/>
              </a:ext>
            </a:extLst>
          </a:blip>
          <a:srcRect l="8758" r="17152"/>
          <a:stretch/>
        </p:blipFill>
        <p:spPr bwMode="auto">
          <a:xfrm>
            <a:off x="383628" y="3429000"/>
            <a:ext cx="2892972" cy="2789191"/>
          </a:xfrm>
          <a:prstGeom prst="ellipse">
            <a:avLst/>
          </a:prstGeom>
          <a:ln w="127000">
            <a:solidFill>
              <a:schemeClr val="bg1"/>
            </a:solidFill>
          </a:ln>
          <a:effectLst/>
          <a:extLst>
            <a:ext uri="{909E8E84-426E-40DD-AFC4-6F175D3DCCD1}">
              <a14:hiddenFill xmlns:a14="http://schemas.microsoft.com/office/drawing/2010/main">
                <a:solidFill>
                  <a:srgbClr val="FFFFFF"/>
                </a:solidFill>
              </a14:hiddenFill>
            </a:ext>
          </a:extLst>
        </p:spPr>
      </p:pic>
      <p:sp>
        <p:nvSpPr>
          <p:cNvPr id="16" name="Title 4"/>
          <p:cNvSpPr txBox="1">
            <a:spLocks/>
          </p:cNvSpPr>
          <p:nvPr/>
        </p:nvSpPr>
        <p:spPr>
          <a:xfrm>
            <a:off x="3257550" y="4372302"/>
            <a:ext cx="3676650" cy="75111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a:r>
              <a:rPr lang="id-ID" sz="2000" b="1" kern="0" dirty="0">
                <a:solidFill>
                  <a:schemeClr val="accent1">
                    <a:lumMod val="50000"/>
                  </a:schemeClr>
                </a:solidFill>
              </a:rPr>
              <a:t>CONSULTING &amp; TRAINING</a:t>
            </a:r>
          </a:p>
          <a:p>
            <a:pPr algn="l"/>
            <a:r>
              <a:rPr lang="id-ID" sz="2000" b="1" kern="0" dirty="0">
                <a:solidFill>
                  <a:schemeClr val="accent1">
                    <a:lumMod val="50000"/>
                  </a:schemeClr>
                </a:solidFill>
              </a:rPr>
              <a:t>SERVICES</a:t>
            </a:r>
          </a:p>
        </p:txBody>
      </p:sp>
      <p:sp>
        <p:nvSpPr>
          <p:cNvPr id="18" name="Title 4"/>
          <p:cNvSpPr txBox="1">
            <a:spLocks/>
          </p:cNvSpPr>
          <p:nvPr/>
        </p:nvSpPr>
        <p:spPr>
          <a:xfrm>
            <a:off x="1660634" y="701566"/>
            <a:ext cx="2053951" cy="85998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a:r>
              <a:rPr lang="id-ID" kern="0" dirty="0">
                <a:solidFill>
                  <a:schemeClr val="bg2">
                    <a:lumMod val="75000"/>
                  </a:schemeClr>
                </a:solidFill>
              </a:rPr>
              <a:t>Profile</a:t>
            </a:r>
          </a:p>
        </p:txBody>
      </p:sp>
      <p:sp>
        <p:nvSpPr>
          <p:cNvPr id="20" name="Donut 19"/>
          <p:cNvSpPr/>
          <p:nvPr/>
        </p:nvSpPr>
        <p:spPr>
          <a:xfrm>
            <a:off x="2687607" y="5947660"/>
            <a:ext cx="2112993" cy="2112993"/>
          </a:xfrm>
          <a:prstGeom prst="donut">
            <a:avLst>
              <a:gd name="adj" fmla="val 26038"/>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Tree>
    <p:extLst>
      <p:ext uri="{BB962C8B-B14F-4D97-AF65-F5344CB8AC3E}">
        <p14:creationId xmlns:p14="http://schemas.microsoft.com/office/powerpoint/2010/main" val="347049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Image result for background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0915"/>
            <a:ext cx="6857999" cy="483208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971800" y="4267200"/>
            <a:ext cx="3657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7" name="Picture 2" descr="E:\DINAMIS\Logo Dinamis\Logo dinamis keci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6901388"/>
            <a:ext cx="1280960" cy="8137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90600" y="7791297"/>
            <a:ext cx="4953000" cy="1046440"/>
          </a:xfrm>
          <a:prstGeom prst="rect">
            <a:avLst/>
          </a:prstGeom>
          <a:noFill/>
        </p:spPr>
        <p:txBody>
          <a:bodyPr wrap="square" rtlCol="0">
            <a:spAutoFit/>
          </a:bodyPr>
          <a:lstStyle/>
          <a:p>
            <a:pPr algn="ctr"/>
            <a:r>
              <a:rPr lang="en-US" sz="1200" b="1" dirty="0"/>
              <a:t>PT </a:t>
            </a:r>
            <a:r>
              <a:rPr lang="id-ID" sz="1200" b="1" dirty="0"/>
              <a:t>DINAMIS TRACONS</a:t>
            </a:r>
          </a:p>
          <a:p>
            <a:pPr algn="ctr"/>
            <a:r>
              <a:rPr lang="id-ID" sz="1000" dirty="0"/>
              <a:t>Metro Trade Center Kav. B36</a:t>
            </a:r>
          </a:p>
          <a:p>
            <a:pPr algn="ctr"/>
            <a:r>
              <a:rPr lang="id-ID" sz="1000" dirty="0"/>
              <a:t>Jl. Soekarno Hatta 590 Bandung 40286</a:t>
            </a:r>
            <a:r>
              <a:rPr lang="en-US" sz="1000" dirty="0"/>
              <a:t>  </a:t>
            </a:r>
            <a:endParaRPr lang="id-ID" sz="1000" dirty="0"/>
          </a:p>
          <a:p>
            <a:pPr algn="ctr"/>
            <a:r>
              <a:rPr lang="en-US" sz="1000" dirty="0"/>
              <a:t>Phone: (02</a:t>
            </a:r>
            <a:r>
              <a:rPr lang="id-ID" sz="1000" dirty="0"/>
              <a:t>2</a:t>
            </a:r>
            <a:r>
              <a:rPr lang="en-US" sz="1000" dirty="0"/>
              <a:t>) </a:t>
            </a:r>
            <a:r>
              <a:rPr lang="id-ID" sz="1000" dirty="0"/>
              <a:t>753 6433</a:t>
            </a:r>
            <a:r>
              <a:rPr lang="en-US" sz="1000" dirty="0"/>
              <a:t>, Fax: (02</a:t>
            </a:r>
            <a:r>
              <a:rPr lang="id-ID" sz="1000" dirty="0"/>
              <a:t>2</a:t>
            </a:r>
            <a:r>
              <a:rPr lang="en-US" sz="1000" dirty="0"/>
              <a:t>) </a:t>
            </a:r>
            <a:r>
              <a:rPr lang="id-ID" sz="1000" dirty="0"/>
              <a:t>753 7560</a:t>
            </a:r>
            <a:endParaRPr lang="en-US" sz="1000" dirty="0"/>
          </a:p>
          <a:p>
            <a:pPr algn="ctr"/>
            <a:r>
              <a:rPr lang="en-US" sz="1000" dirty="0"/>
              <a:t>Email: traconsdinamis@gmail.com</a:t>
            </a:r>
            <a:endParaRPr lang="id-ID" sz="1000" dirty="0"/>
          </a:p>
          <a:p>
            <a:pPr algn="ctr"/>
            <a:endParaRPr lang="id-ID" sz="1000" dirty="0"/>
          </a:p>
        </p:txBody>
      </p:sp>
      <p:sp>
        <p:nvSpPr>
          <p:cNvPr id="14" name="Title 3"/>
          <p:cNvSpPr txBox="1">
            <a:spLocks/>
          </p:cNvSpPr>
          <p:nvPr/>
        </p:nvSpPr>
        <p:spPr>
          <a:xfrm>
            <a:off x="228600" y="6324600"/>
            <a:ext cx="6457950" cy="486507"/>
          </a:xfrm>
          <a:prstGeom prst="rect">
            <a:avLst/>
          </a:prstGeom>
        </p:spPr>
        <p:txBody>
          <a:bodyPr>
            <a:norm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id-ID" sz="1200" b="1" dirty="0">
                <a:solidFill>
                  <a:schemeClr val="bg2">
                    <a:lumMod val="75000"/>
                  </a:schemeClr>
                </a:solidFill>
                <a:latin typeface="Arial" charset="0"/>
                <a:ea typeface="+mn-ea"/>
                <a:cs typeface="+mn-cs"/>
              </a:rPr>
              <a:t>Contact Us:</a:t>
            </a:r>
          </a:p>
        </p:txBody>
      </p:sp>
    </p:spTree>
    <p:extLst>
      <p:ext uri="{BB962C8B-B14F-4D97-AF65-F5344CB8AC3E}">
        <p14:creationId xmlns:p14="http://schemas.microsoft.com/office/powerpoint/2010/main" val="212908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cNvPicPr/>
          <p:nvPr/>
        </p:nvPicPr>
        <p:blipFill>
          <a:blip r:embed="rId2"/>
          <a:stretch>
            <a:fillRect/>
          </a:stretch>
        </p:blipFill>
        <p:spPr>
          <a:xfrm>
            <a:off x="2286000" y="4380230"/>
            <a:ext cx="4572000" cy="5525770"/>
          </a:xfrm>
          <a:prstGeom prst="rect">
            <a:avLst/>
          </a:prstGeom>
        </p:spPr>
      </p:pic>
      <p:sp>
        <p:nvSpPr>
          <p:cNvPr id="3" name="Content Placeholder 2"/>
          <p:cNvSpPr>
            <a:spLocks noGrp="1"/>
          </p:cNvSpPr>
          <p:nvPr>
            <p:ph idx="1"/>
          </p:nvPr>
        </p:nvSpPr>
        <p:spPr>
          <a:xfrm>
            <a:off x="666750" y="1295400"/>
            <a:ext cx="2609850" cy="5175883"/>
          </a:xfrm>
        </p:spPr>
        <p:txBody>
          <a:bodyPr/>
          <a:lstStyle/>
          <a:p>
            <a:pPr marL="0" indent="0">
              <a:spcBef>
                <a:spcPts val="0"/>
              </a:spcBef>
              <a:spcAft>
                <a:spcPts val="1200"/>
              </a:spcAft>
              <a:buNone/>
            </a:pPr>
            <a:r>
              <a:rPr lang="id-ID" sz="1000" dirty="0">
                <a:solidFill>
                  <a:schemeClr val="tx1">
                    <a:lumMod val="50000"/>
                    <a:lumOff val="50000"/>
                  </a:schemeClr>
                </a:solidFill>
              </a:rPr>
              <a:t>Dinamis </a:t>
            </a:r>
            <a:r>
              <a:rPr lang="en-US" sz="1000" dirty="0">
                <a:solidFill>
                  <a:schemeClr val="tx1">
                    <a:lumMod val="50000"/>
                    <a:lumOff val="50000"/>
                  </a:schemeClr>
                </a:solidFill>
              </a:rPr>
              <a:t>Consulting is a leading business process improvement and management consulting firm, helping organizations to be significantly more efficient, effective and financially profitable.</a:t>
            </a:r>
            <a:endParaRPr lang="id-ID" sz="1000" dirty="0">
              <a:solidFill>
                <a:schemeClr val="tx1">
                  <a:lumMod val="50000"/>
                  <a:lumOff val="50000"/>
                </a:schemeClr>
              </a:solidFill>
            </a:endParaRPr>
          </a:p>
          <a:p>
            <a:pPr marL="0" indent="0">
              <a:spcBef>
                <a:spcPts val="0"/>
              </a:spcBef>
              <a:spcAft>
                <a:spcPts val="1200"/>
              </a:spcAft>
              <a:buNone/>
            </a:pPr>
            <a:r>
              <a:rPr lang="en-US" sz="1000" dirty="0">
                <a:solidFill>
                  <a:schemeClr val="tx1">
                    <a:lumMod val="50000"/>
                    <a:lumOff val="50000"/>
                  </a:schemeClr>
                </a:solidFill>
              </a:rPr>
              <a:t>We provide best practices business optimization solutions to implement address process, technology &amp; organizational improvements.</a:t>
            </a:r>
            <a:endParaRPr lang="id-ID" sz="1000" dirty="0">
              <a:solidFill>
                <a:schemeClr val="tx1">
                  <a:lumMod val="50000"/>
                  <a:lumOff val="50000"/>
                </a:schemeClr>
              </a:solidFill>
            </a:endParaRPr>
          </a:p>
          <a:p>
            <a:pPr marL="0" indent="0">
              <a:spcBef>
                <a:spcPts val="0"/>
              </a:spcBef>
              <a:spcAft>
                <a:spcPts val="1200"/>
              </a:spcAft>
              <a:buNone/>
            </a:pPr>
            <a:r>
              <a:rPr lang="id-ID" sz="1000" dirty="0">
                <a:solidFill>
                  <a:schemeClr val="tx1">
                    <a:lumMod val="50000"/>
                    <a:lumOff val="50000"/>
                  </a:schemeClr>
                </a:solidFill>
              </a:rPr>
              <a:t>Dinamis </a:t>
            </a:r>
            <a:r>
              <a:rPr lang="en-US" sz="1000" dirty="0">
                <a:solidFill>
                  <a:schemeClr val="tx1">
                    <a:lumMod val="50000"/>
                    <a:lumOff val="50000"/>
                  </a:schemeClr>
                </a:solidFill>
              </a:rPr>
              <a:t>Consulting</a:t>
            </a:r>
            <a:r>
              <a:rPr lang="id-ID" sz="1000" dirty="0">
                <a:solidFill>
                  <a:schemeClr val="tx1">
                    <a:lumMod val="50000"/>
                    <a:lumOff val="50000"/>
                  </a:schemeClr>
                </a:solidFill>
              </a:rPr>
              <a:t> </a:t>
            </a:r>
            <a:r>
              <a:rPr lang="en-US" sz="1000" dirty="0">
                <a:solidFill>
                  <a:schemeClr val="tx1">
                    <a:lumMod val="50000"/>
                    <a:lumOff val="50000"/>
                  </a:schemeClr>
                </a:solidFill>
              </a:rPr>
              <a:t>facilitates, enhanced competitiveness through multi-faceted interventions leading to Business Improvement through consulting, people, process and operational assessments, benchmarking and resource provisioning through Quality Outsourcing.</a:t>
            </a:r>
            <a:endParaRPr lang="id-ID" sz="1000" dirty="0">
              <a:solidFill>
                <a:schemeClr val="tx1">
                  <a:lumMod val="50000"/>
                  <a:lumOff val="50000"/>
                </a:schemeClr>
              </a:solidFill>
            </a:endParaRPr>
          </a:p>
          <a:p>
            <a:pPr marL="0" indent="0">
              <a:spcBef>
                <a:spcPts val="0"/>
              </a:spcBef>
              <a:spcAft>
                <a:spcPts val="1200"/>
              </a:spcAft>
              <a:buNone/>
            </a:pPr>
            <a:r>
              <a:rPr lang="en-US" sz="1000" dirty="0">
                <a:solidFill>
                  <a:schemeClr val="tx1">
                    <a:lumMod val="50000"/>
                    <a:lumOff val="50000"/>
                  </a:schemeClr>
                </a:solidFill>
              </a:rPr>
              <a:t>We carefully select our consultants in order to offer our customers foremost quality of expertise together with extensive experience of industry practices. Our consultants have substantial track record of executing major consulting assignments involving organization wide deployment, multi geography, and on the advisory mode for continuous process improvement.</a:t>
            </a:r>
            <a:endParaRPr lang="id-ID" sz="1000" dirty="0">
              <a:solidFill>
                <a:schemeClr val="tx1">
                  <a:lumMod val="50000"/>
                  <a:lumOff val="50000"/>
                </a:schemeClr>
              </a:solidFill>
            </a:endParaRPr>
          </a:p>
        </p:txBody>
      </p:sp>
      <p:sp>
        <p:nvSpPr>
          <p:cNvPr id="6" name="Title 1"/>
          <p:cNvSpPr txBox="1">
            <a:spLocks/>
          </p:cNvSpPr>
          <p:nvPr/>
        </p:nvSpPr>
        <p:spPr>
          <a:xfrm>
            <a:off x="533400" y="685799"/>
            <a:ext cx="2457450" cy="524933"/>
          </a:xfrm>
          <a:prstGeom prst="rect">
            <a:avLst/>
          </a:prstGeom>
        </p:spPr>
        <p:txBody>
          <a:bodyPr/>
          <a:lstStyle>
            <a:defPPr>
              <a:defRPr lang="en-US"/>
            </a:defPPr>
            <a:lvl1pPr algn="ctr" eaLnBrk="0" hangingPunct="0">
              <a:defRPr sz="2800" b="1">
                <a:solidFill>
                  <a:srgbClr val="0092C3"/>
                </a:solidFill>
                <a:latin typeface="Tahoma"/>
                <a:ea typeface="Tahoma"/>
                <a:cs typeface="Times New Roman"/>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n-US" dirty="0"/>
              <a:t>Who we are</a:t>
            </a:r>
            <a:endParaRPr lang="id-ID" dirty="0"/>
          </a:p>
        </p:txBody>
      </p:sp>
      <p:sp>
        <p:nvSpPr>
          <p:cNvPr id="7" name="Parallelogram 6"/>
          <p:cNvSpPr/>
          <p:nvPr/>
        </p:nvSpPr>
        <p:spPr>
          <a:xfrm>
            <a:off x="3962400" y="0"/>
            <a:ext cx="4191000" cy="4191000"/>
          </a:xfrm>
          <a:prstGeom prst="parallelogram">
            <a:avLst>
              <a:gd name="adj" fmla="val 28989"/>
            </a:avLst>
          </a:prstGeom>
          <a:solidFill>
            <a:srgbClr val="BBE0E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48807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flipV="1">
            <a:off x="0" y="0"/>
            <a:ext cx="2014855" cy="1869559"/>
          </a:xfrm>
          <a:prstGeom prst="rtTriangle">
            <a:avLst/>
          </a:prstGeom>
          <a:solidFill>
            <a:srgbClr val="BBE0E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1"/>
          <p:cNvSpPr txBox="1">
            <a:spLocks/>
          </p:cNvSpPr>
          <p:nvPr/>
        </p:nvSpPr>
        <p:spPr>
          <a:xfrm>
            <a:off x="1752600" y="409846"/>
            <a:ext cx="2457450" cy="52493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b="1" dirty="0">
                <a:solidFill>
                  <a:srgbClr val="0092C3"/>
                </a:solidFill>
                <a:latin typeface="Tahoma"/>
                <a:ea typeface="Tahoma"/>
                <a:cs typeface="Times New Roman"/>
              </a:rPr>
              <a:t>Our Services</a:t>
            </a:r>
            <a:endParaRPr lang="id-ID" sz="2800" kern="0" dirty="0">
              <a:solidFill>
                <a:srgbClr val="75BAFF"/>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4500350" y="2552701"/>
            <a:ext cx="2209800" cy="457199"/>
          </a:xfrm>
        </p:spPr>
        <p:txBody>
          <a:bodyPr/>
          <a:lstStyle/>
          <a:p>
            <a:pPr marL="0" indent="0" algn="r">
              <a:lnSpc>
                <a:spcPts val="1075"/>
              </a:lnSpc>
              <a:spcBef>
                <a:spcPts val="0"/>
              </a:spcBef>
              <a:spcAft>
                <a:spcPts val="0"/>
              </a:spcAft>
              <a:buNone/>
            </a:pPr>
            <a:r>
              <a:rPr lang="en-US" sz="1000" dirty="0">
                <a:solidFill>
                  <a:srgbClr val="57585B"/>
                </a:solidFill>
                <a:latin typeface="Tahoma"/>
                <a:ea typeface="Tahoma"/>
                <a:cs typeface="Times New Roman"/>
              </a:rPr>
              <a:t>Focused on Business Optimizations and Improvement Principles</a:t>
            </a:r>
            <a:endParaRPr lang="id-ID" sz="1400" dirty="0">
              <a:latin typeface="Times New Roman"/>
              <a:ea typeface="PMingLiU"/>
            </a:endParaRPr>
          </a:p>
        </p:txBody>
      </p:sp>
      <p:sp>
        <p:nvSpPr>
          <p:cNvPr id="10" name="Content Placeholder 2"/>
          <p:cNvSpPr txBox="1">
            <a:spLocks/>
          </p:cNvSpPr>
          <p:nvPr/>
        </p:nvSpPr>
        <p:spPr>
          <a:xfrm>
            <a:off x="4582940" y="2237267"/>
            <a:ext cx="2023714" cy="2286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nSpc>
                <a:spcPts val="1075"/>
              </a:lnSpc>
              <a:spcBef>
                <a:spcPts val="0"/>
              </a:spcBef>
              <a:spcAft>
                <a:spcPts val="0"/>
              </a:spcAft>
              <a:buFontTx/>
              <a:buNone/>
            </a:pPr>
            <a:r>
              <a:rPr lang="id-ID" sz="1200" kern="0" dirty="0">
                <a:solidFill>
                  <a:srgbClr val="57585B"/>
                </a:solidFill>
                <a:latin typeface="Tahoma"/>
                <a:ea typeface="Tahoma"/>
                <a:cs typeface="Times New Roman"/>
              </a:rPr>
              <a:t>TRAINING</a:t>
            </a:r>
            <a:endParaRPr lang="id-ID" sz="2000" kern="0" dirty="0">
              <a:latin typeface="Times New Roman"/>
              <a:ea typeface="PMingLiU"/>
            </a:endParaRPr>
          </a:p>
        </p:txBody>
      </p:sp>
      <p:pic>
        <p:nvPicPr>
          <p:cNvPr id="5122"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19048" r="19850"/>
          <a:stretch/>
        </p:blipFill>
        <p:spPr bwMode="auto">
          <a:xfrm>
            <a:off x="2019404" y="1333500"/>
            <a:ext cx="2330637" cy="2289877"/>
          </a:xfrm>
          <a:prstGeom prst="ellipse">
            <a:avLst/>
          </a:prstGeom>
          <a:ln>
            <a:noFill/>
          </a:ln>
          <a:effectLst/>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4542882" y="2465867"/>
            <a:ext cx="2300175" cy="0"/>
          </a:xfrm>
          <a:prstGeom prst="straightConnector1">
            <a:avLst/>
          </a:prstGeom>
          <a:ln w="19050">
            <a:solidFill>
              <a:schemeClr val="accent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4536057" y="4963634"/>
            <a:ext cx="2209800" cy="67516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r">
              <a:lnSpc>
                <a:spcPts val="1075"/>
              </a:lnSpc>
              <a:spcBef>
                <a:spcPts val="0"/>
              </a:spcBef>
              <a:spcAft>
                <a:spcPts val="0"/>
              </a:spcAft>
              <a:buNone/>
            </a:pPr>
            <a:r>
              <a:rPr lang="en-US" sz="1000" spc="30" dirty="0">
                <a:solidFill>
                  <a:srgbClr val="57585B"/>
                </a:solidFill>
                <a:latin typeface="Tahoma"/>
                <a:ea typeface="Tahoma"/>
                <a:cs typeface="Times New Roman"/>
              </a:rPr>
              <a:t>Focused on helping Organizations towards their journey of deploying Best Practices for Business Excellence</a:t>
            </a:r>
            <a:endParaRPr lang="id-ID" sz="1400" dirty="0">
              <a:effectLst/>
              <a:latin typeface="Times New Roman"/>
              <a:ea typeface="PMingLiU"/>
            </a:endParaRPr>
          </a:p>
        </p:txBody>
      </p:sp>
      <p:sp>
        <p:nvSpPr>
          <p:cNvPr id="16" name="Content Placeholder 2"/>
          <p:cNvSpPr txBox="1">
            <a:spLocks/>
          </p:cNvSpPr>
          <p:nvPr/>
        </p:nvSpPr>
        <p:spPr>
          <a:xfrm>
            <a:off x="4724399" y="4525204"/>
            <a:ext cx="1917961" cy="35159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nSpc>
                <a:spcPts val="1075"/>
              </a:lnSpc>
              <a:spcBef>
                <a:spcPts val="0"/>
              </a:spcBef>
              <a:spcAft>
                <a:spcPts val="0"/>
              </a:spcAft>
              <a:buFontTx/>
              <a:buNone/>
            </a:pPr>
            <a:r>
              <a:rPr lang="id-ID" sz="1200" kern="0" dirty="0">
                <a:solidFill>
                  <a:srgbClr val="57585B"/>
                </a:solidFill>
                <a:latin typeface="Tahoma"/>
                <a:ea typeface="Tahoma"/>
                <a:cs typeface="Times New Roman"/>
              </a:rPr>
              <a:t>CONSULTING</a:t>
            </a:r>
            <a:r>
              <a:rPr lang="en-US" sz="1200" kern="0" dirty="0">
                <a:solidFill>
                  <a:srgbClr val="57585B"/>
                </a:solidFill>
                <a:latin typeface="Tahoma"/>
                <a:ea typeface="Tahoma"/>
                <a:cs typeface="Times New Roman"/>
              </a:rPr>
              <a:t>, SURVEYS, CERTIFICATION</a:t>
            </a:r>
            <a:endParaRPr lang="id-ID" sz="2000" kern="0" dirty="0">
              <a:latin typeface="Times New Roman"/>
              <a:ea typeface="PMingLiU"/>
            </a:endParaRPr>
          </a:p>
        </p:txBody>
      </p:sp>
      <p:cxnSp>
        <p:nvCxnSpPr>
          <p:cNvPr id="17" name="Straight Arrow Connector 16"/>
          <p:cNvCxnSpPr/>
          <p:nvPr/>
        </p:nvCxnSpPr>
        <p:spPr>
          <a:xfrm flipH="1">
            <a:off x="4578589" y="4876800"/>
            <a:ext cx="2300175" cy="0"/>
          </a:xfrm>
          <a:prstGeom prst="straightConnector1">
            <a:avLst/>
          </a:prstGeom>
          <a:ln w="19050">
            <a:solidFill>
              <a:schemeClr val="accent1">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8" name="Picture 3" descr="E:\Photo\Kerja\Kualakapuas 170214\DSC_0579.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14088" r="5884"/>
          <a:stretch/>
        </p:blipFill>
        <p:spPr bwMode="auto">
          <a:xfrm>
            <a:off x="2024663" y="6324600"/>
            <a:ext cx="2330637" cy="2289876"/>
          </a:xfrm>
          <a:prstGeom prst="ellipse">
            <a:avLst/>
          </a:prstGeom>
          <a:ln>
            <a:noFill/>
          </a:ln>
          <a:effectLst/>
          <a:extLst>
            <a:ext uri="{909E8E84-426E-40DD-AFC4-6F175D3DCCD1}">
              <a14:hiddenFill xmlns:a14="http://schemas.microsoft.com/office/drawing/2010/main">
                <a:solidFill>
                  <a:srgbClr val="FFFFFF"/>
                </a:solidFill>
              </a14:hiddenFill>
            </a:ext>
          </a:extLst>
        </p:spPr>
      </p:pic>
      <p:sp>
        <p:nvSpPr>
          <p:cNvPr id="19" name="Content Placeholder 2"/>
          <p:cNvSpPr txBox="1">
            <a:spLocks/>
          </p:cNvSpPr>
          <p:nvPr/>
        </p:nvSpPr>
        <p:spPr>
          <a:xfrm>
            <a:off x="4538576" y="7469538"/>
            <a:ext cx="2209800" cy="67516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r">
              <a:lnSpc>
                <a:spcPts val="1075"/>
              </a:lnSpc>
              <a:spcBef>
                <a:spcPts val="0"/>
              </a:spcBef>
              <a:spcAft>
                <a:spcPts val="0"/>
              </a:spcAft>
              <a:buNone/>
            </a:pPr>
            <a:r>
              <a:rPr lang="en-US" sz="1000" spc="30" dirty="0">
                <a:solidFill>
                  <a:srgbClr val="57585B"/>
                </a:solidFill>
                <a:latin typeface="Tahoma"/>
                <a:ea typeface="Tahoma"/>
                <a:cs typeface="Times New Roman"/>
              </a:rPr>
              <a:t>Focused on helping Organizations towards </a:t>
            </a:r>
            <a:r>
              <a:rPr lang="id-ID" sz="1000" spc="30" dirty="0">
                <a:solidFill>
                  <a:srgbClr val="57585B"/>
                </a:solidFill>
                <a:latin typeface="Tahoma"/>
                <a:ea typeface="Tahoma"/>
                <a:cs typeface="Times New Roman"/>
              </a:rPr>
              <a:t>improvement gap according to standards and regulation</a:t>
            </a:r>
            <a:endParaRPr lang="id-ID" sz="1400" dirty="0">
              <a:effectLst/>
              <a:latin typeface="Times New Roman"/>
              <a:ea typeface="PMingLiU"/>
            </a:endParaRPr>
          </a:p>
        </p:txBody>
      </p:sp>
      <p:sp>
        <p:nvSpPr>
          <p:cNvPr id="20" name="Content Placeholder 2"/>
          <p:cNvSpPr txBox="1">
            <a:spLocks/>
          </p:cNvSpPr>
          <p:nvPr/>
        </p:nvSpPr>
        <p:spPr>
          <a:xfrm>
            <a:off x="4621166" y="7154104"/>
            <a:ext cx="2023714" cy="2286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nSpc>
                <a:spcPts val="1075"/>
              </a:lnSpc>
              <a:spcBef>
                <a:spcPts val="0"/>
              </a:spcBef>
              <a:spcAft>
                <a:spcPts val="0"/>
              </a:spcAft>
              <a:buFontTx/>
              <a:buNone/>
            </a:pPr>
            <a:r>
              <a:rPr lang="id-ID" sz="1200" kern="0" dirty="0">
                <a:solidFill>
                  <a:srgbClr val="57585B"/>
                </a:solidFill>
                <a:latin typeface="Tahoma"/>
                <a:ea typeface="Tahoma"/>
                <a:cs typeface="Times New Roman"/>
              </a:rPr>
              <a:t>AUDITING</a:t>
            </a:r>
            <a:endParaRPr lang="id-ID" sz="2000" kern="0" dirty="0">
              <a:latin typeface="Times New Roman"/>
              <a:ea typeface="PMingLiU"/>
            </a:endParaRPr>
          </a:p>
        </p:txBody>
      </p:sp>
      <p:cxnSp>
        <p:nvCxnSpPr>
          <p:cNvPr id="21" name="Straight Arrow Connector 20"/>
          <p:cNvCxnSpPr/>
          <p:nvPr/>
        </p:nvCxnSpPr>
        <p:spPr>
          <a:xfrm flipH="1">
            <a:off x="4581108" y="7382704"/>
            <a:ext cx="2300175" cy="0"/>
          </a:xfrm>
          <a:prstGeom prst="straightConnector1">
            <a:avLst/>
          </a:prstGeom>
          <a:ln w="19050">
            <a:solidFill>
              <a:schemeClr val="accent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2" name="Right Triangle 21"/>
          <p:cNvSpPr/>
          <p:nvPr/>
        </p:nvSpPr>
        <p:spPr>
          <a:xfrm flipH="1">
            <a:off x="4843145" y="8020234"/>
            <a:ext cx="2014855" cy="1869559"/>
          </a:xfrm>
          <a:prstGeom prst="rtTriangle">
            <a:avLst/>
          </a:prstGeom>
          <a:solidFill>
            <a:srgbClr val="BBE0E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3" name="Picture 2" descr="D:\2. KLIEN\3. MIGAS\PERTAMINA EP REGION JAWA\LAPORAN\2. Laporan Kegiatan2\Simulasi WOWS Pagaden\Foto_WOWS\100_5465.JP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057400" y="3818696"/>
            <a:ext cx="2342902" cy="228987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98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p:cNvSpPr/>
          <p:nvPr/>
        </p:nvSpPr>
        <p:spPr>
          <a:xfrm>
            <a:off x="4797136" y="1099897"/>
            <a:ext cx="3792682" cy="3699092"/>
          </a:xfrm>
          <a:prstGeom prst="parallelogram">
            <a:avLst>
              <a:gd name="adj" fmla="val 28989"/>
            </a:avLst>
          </a:prstGeom>
          <a:solidFill>
            <a:srgbClr val="BBE0E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Content Placeholder 2"/>
          <p:cNvSpPr>
            <a:spLocks noGrp="1"/>
          </p:cNvSpPr>
          <p:nvPr>
            <p:ph idx="1"/>
          </p:nvPr>
        </p:nvSpPr>
        <p:spPr>
          <a:xfrm>
            <a:off x="609600" y="1530927"/>
            <a:ext cx="4343400" cy="3581400"/>
          </a:xfrm>
        </p:spPr>
        <p:txBody>
          <a:bodyPr/>
          <a:lstStyle/>
          <a:p>
            <a:pPr marL="95250" indent="-95250">
              <a:spcBef>
                <a:spcPts val="0"/>
              </a:spcBef>
              <a:spcAft>
                <a:spcPts val="600"/>
              </a:spcAft>
            </a:pPr>
            <a:r>
              <a:rPr lang="en-US" sz="1000" dirty="0">
                <a:solidFill>
                  <a:srgbClr val="57585B"/>
                </a:solidFill>
                <a:latin typeface="Tahoma"/>
                <a:ea typeface="Tahoma"/>
                <a:cs typeface="Times New Roman"/>
              </a:rPr>
              <a:t>ISO 9001 – Quality Management System</a:t>
            </a:r>
          </a:p>
          <a:p>
            <a:pPr marL="95250" indent="-95250">
              <a:spcBef>
                <a:spcPts val="0"/>
              </a:spcBef>
              <a:spcAft>
                <a:spcPts val="600"/>
              </a:spcAft>
            </a:pPr>
            <a:r>
              <a:rPr lang="en-US" sz="1000" dirty="0">
                <a:solidFill>
                  <a:srgbClr val="57585B"/>
                </a:solidFill>
                <a:latin typeface="Tahoma"/>
                <a:ea typeface="Tahoma"/>
                <a:cs typeface="Times New Roman"/>
              </a:rPr>
              <a:t>ISO 14001 – Environment Management System</a:t>
            </a:r>
          </a:p>
          <a:p>
            <a:pPr marL="95250" indent="-95250">
              <a:spcBef>
                <a:spcPts val="0"/>
              </a:spcBef>
              <a:spcAft>
                <a:spcPts val="600"/>
              </a:spcAft>
            </a:pPr>
            <a:r>
              <a:rPr lang="id-ID" sz="1000" dirty="0">
                <a:solidFill>
                  <a:srgbClr val="57585B"/>
                </a:solidFill>
                <a:latin typeface="Tahoma"/>
                <a:ea typeface="Tahoma"/>
                <a:cs typeface="Times New Roman"/>
              </a:rPr>
              <a:t>ISO 50001</a:t>
            </a:r>
            <a:r>
              <a:rPr lang="en-US" sz="1000" dirty="0">
                <a:solidFill>
                  <a:srgbClr val="57585B"/>
                </a:solidFill>
                <a:latin typeface="Tahoma"/>
                <a:ea typeface="Tahoma"/>
                <a:cs typeface="Times New Roman"/>
              </a:rPr>
              <a:t> – </a:t>
            </a:r>
            <a:r>
              <a:rPr lang="id-ID" sz="1000" dirty="0">
                <a:solidFill>
                  <a:srgbClr val="57585B"/>
                </a:solidFill>
                <a:latin typeface="Tahoma"/>
                <a:ea typeface="Tahoma"/>
                <a:cs typeface="Times New Roman"/>
              </a:rPr>
              <a:t>Energy </a:t>
            </a:r>
            <a:r>
              <a:rPr lang="en-US" sz="1000" dirty="0">
                <a:solidFill>
                  <a:srgbClr val="57585B"/>
                </a:solidFill>
                <a:latin typeface="Tahoma"/>
                <a:ea typeface="Tahoma"/>
                <a:cs typeface="Times New Roman"/>
              </a:rPr>
              <a:t>Management System</a:t>
            </a:r>
          </a:p>
          <a:p>
            <a:pPr marL="95250" indent="-95250">
              <a:spcBef>
                <a:spcPts val="0"/>
              </a:spcBef>
              <a:spcAft>
                <a:spcPts val="600"/>
              </a:spcAft>
            </a:pPr>
            <a:r>
              <a:rPr lang="en-US" sz="1000" dirty="0">
                <a:solidFill>
                  <a:srgbClr val="57585B"/>
                </a:solidFill>
                <a:latin typeface="Tahoma"/>
                <a:ea typeface="Tahoma"/>
                <a:cs typeface="Times New Roman"/>
              </a:rPr>
              <a:t>ISO 22000 – Food Safety Management System</a:t>
            </a:r>
          </a:p>
          <a:p>
            <a:pPr marL="95250" indent="-95250">
              <a:spcBef>
                <a:spcPts val="0"/>
              </a:spcBef>
              <a:spcAft>
                <a:spcPts val="600"/>
              </a:spcAft>
            </a:pPr>
            <a:r>
              <a:rPr lang="en-US" sz="1000" dirty="0">
                <a:solidFill>
                  <a:srgbClr val="57585B"/>
                </a:solidFill>
                <a:latin typeface="Tahoma"/>
                <a:ea typeface="Tahoma"/>
                <a:cs typeface="Times New Roman"/>
              </a:rPr>
              <a:t>ISO 17025 – Laboratory Management System</a:t>
            </a:r>
          </a:p>
          <a:p>
            <a:pPr marL="95250" indent="-95250">
              <a:spcBef>
                <a:spcPts val="0"/>
              </a:spcBef>
              <a:spcAft>
                <a:spcPts val="600"/>
              </a:spcAft>
            </a:pPr>
            <a:r>
              <a:rPr lang="en-US" sz="1000" dirty="0">
                <a:solidFill>
                  <a:srgbClr val="57585B"/>
                </a:solidFill>
                <a:latin typeface="Tahoma"/>
                <a:ea typeface="Tahoma"/>
                <a:cs typeface="Times New Roman"/>
              </a:rPr>
              <a:t>ISO 22301 – Business Continuity Management System</a:t>
            </a:r>
          </a:p>
          <a:p>
            <a:pPr marL="95250" indent="-95250">
              <a:spcBef>
                <a:spcPts val="0"/>
              </a:spcBef>
              <a:spcAft>
                <a:spcPts val="600"/>
              </a:spcAft>
            </a:pPr>
            <a:r>
              <a:rPr lang="en-US" sz="1000" dirty="0">
                <a:solidFill>
                  <a:srgbClr val="57585B"/>
                </a:solidFill>
                <a:latin typeface="Tahoma"/>
                <a:ea typeface="Tahoma"/>
                <a:cs typeface="Times New Roman"/>
              </a:rPr>
              <a:t>ISO 31000 – Enterprise Risk Management System</a:t>
            </a:r>
          </a:p>
          <a:p>
            <a:pPr marL="95250" indent="-95250">
              <a:spcBef>
                <a:spcPts val="0"/>
              </a:spcBef>
              <a:spcAft>
                <a:spcPts val="600"/>
              </a:spcAft>
            </a:pPr>
            <a:r>
              <a:rPr lang="en-US" sz="1000" dirty="0">
                <a:solidFill>
                  <a:srgbClr val="57585B"/>
                </a:solidFill>
                <a:latin typeface="Tahoma"/>
                <a:ea typeface="Tahoma"/>
                <a:cs typeface="Times New Roman"/>
              </a:rPr>
              <a:t>ISO 20000 – IT Service Management</a:t>
            </a:r>
          </a:p>
          <a:p>
            <a:pPr marL="95250" indent="-95250">
              <a:spcBef>
                <a:spcPts val="0"/>
              </a:spcBef>
              <a:spcAft>
                <a:spcPts val="600"/>
              </a:spcAft>
            </a:pPr>
            <a:r>
              <a:rPr lang="en-US" sz="1000" dirty="0">
                <a:solidFill>
                  <a:srgbClr val="57585B"/>
                </a:solidFill>
                <a:latin typeface="Tahoma"/>
                <a:ea typeface="Tahoma"/>
                <a:cs typeface="Times New Roman"/>
              </a:rPr>
              <a:t>ISO 37001 – Anti Bribery Management System</a:t>
            </a:r>
          </a:p>
          <a:p>
            <a:pPr marL="95250" indent="-95250">
              <a:spcBef>
                <a:spcPts val="0"/>
              </a:spcBef>
              <a:spcAft>
                <a:spcPts val="600"/>
              </a:spcAft>
            </a:pPr>
            <a:r>
              <a:rPr lang="en-US" sz="1000" dirty="0">
                <a:solidFill>
                  <a:srgbClr val="57585B"/>
                </a:solidFill>
                <a:latin typeface="Tahoma"/>
                <a:ea typeface="Tahoma"/>
                <a:cs typeface="Times New Roman"/>
              </a:rPr>
              <a:t>ISO 27001 – Information Security Management System</a:t>
            </a:r>
          </a:p>
          <a:p>
            <a:pPr marL="95250" indent="-95250">
              <a:spcBef>
                <a:spcPts val="0"/>
              </a:spcBef>
              <a:spcAft>
                <a:spcPts val="600"/>
              </a:spcAft>
            </a:pPr>
            <a:r>
              <a:rPr lang="en-US" sz="1000" dirty="0">
                <a:solidFill>
                  <a:srgbClr val="57585B"/>
                </a:solidFill>
                <a:latin typeface="Tahoma"/>
                <a:ea typeface="Tahoma"/>
                <a:cs typeface="Times New Roman"/>
              </a:rPr>
              <a:t>ISO 28000 – Supply Chain Security Management System</a:t>
            </a:r>
          </a:p>
          <a:p>
            <a:pPr marL="95250" indent="-95250">
              <a:spcBef>
                <a:spcPts val="0"/>
              </a:spcBef>
              <a:spcAft>
                <a:spcPts val="600"/>
              </a:spcAft>
            </a:pPr>
            <a:r>
              <a:rPr lang="en-US" sz="1000" dirty="0">
                <a:solidFill>
                  <a:srgbClr val="57585B"/>
                </a:solidFill>
                <a:latin typeface="Tahoma"/>
                <a:ea typeface="Tahoma"/>
                <a:cs typeface="Times New Roman"/>
              </a:rPr>
              <a:t>ISO 37301 – </a:t>
            </a:r>
            <a:r>
              <a:rPr lang="en-US" sz="1000" dirty="0" err="1">
                <a:solidFill>
                  <a:srgbClr val="57585B"/>
                </a:solidFill>
                <a:latin typeface="Tahoma"/>
                <a:ea typeface="Tahoma"/>
                <a:cs typeface="Times New Roman"/>
              </a:rPr>
              <a:t>Compiance</a:t>
            </a:r>
            <a:r>
              <a:rPr lang="en-US" sz="1000" dirty="0">
                <a:solidFill>
                  <a:srgbClr val="57585B"/>
                </a:solidFill>
                <a:latin typeface="Tahoma"/>
                <a:ea typeface="Tahoma"/>
                <a:cs typeface="Times New Roman"/>
              </a:rPr>
              <a:t> Management System</a:t>
            </a:r>
          </a:p>
          <a:p>
            <a:pPr marL="95250" indent="-95250">
              <a:spcBef>
                <a:spcPts val="0"/>
              </a:spcBef>
              <a:spcAft>
                <a:spcPts val="600"/>
              </a:spcAft>
            </a:pPr>
            <a:r>
              <a:rPr lang="en-US" sz="1000" dirty="0">
                <a:solidFill>
                  <a:srgbClr val="57585B"/>
                </a:solidFill>
                <a:latin typeface="Tahoma"/>
                <a:ea typeface="Tahoma"/>
                <a:cs typeface="Times New Roman"/>
              </a:rPr>
              <a:t>ISO 45001 – Safety and Health Management System </a:t>
            </a:r>
          </a:p>
          <a:p>
            <a:pPr marL="95250" indent="-95250">
              <a:spcBef>
                <a:spcPts val="0"/>
              </a:spcBef>
              <a:spcAft>
                <a:spcPts val="600"/>
              </a:spcAft>
            </a:pPr>
            <a:r>
              <a:rPr lang="en-US" sz="1000" dirty="0">
                <a:solidFill>
                  <a:srgbClr val="57585B"/>
                </a:solidFill>
                <a:latin typeface="Tahoma"/>
                <a:ea typeface="Tahoma"/>
                <a:cs typeface="Times New Roman"/>
              </a:rPr>
              <a:t>ISO 15489 – Records Management</a:t>
            </a:r>
          </a:p>
        </p:txBody>
      </p:sp>
      <p:sp>
        <p:nvSpPr>
          <p:cNvPr id="7" name="Text Box 2"/>
          <p:cNvSpPr txBox="1">
            <a:spLocks noChangeArrowheads="1"/>
          </p:cNvSpPr>
          <p:nvPr/>
        </p:nvSpPr>
        <p:spPr bwMode="auto">
          <a:xfrm>
            <a:off x="669925" y="1302327"/>
            <a:ext cx="17621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6000"/>
              </a:lnSpc>
              <a:spcBef>
                <a:spcPct val="0"/>
              </a:spcBef>
              <a:spcAft>
                <a:spcPts val="1000"/>
              </a:spcAft>
              <a:buClrTx/>
              <a:buSzTx/>
              <a:buFontTx/>
              <a:buNone/>
              <a:tabLst/>
            </a:pPr>
            <a:r>
              <a:rPr kumimoji="0" lang="en-US" altLang="id-ID" sz="1000" b="1" i="0" u="none" strike="noStrike" cap="none" normalizeH="0" baseline="0" dirty="0">
                <a:ln>
                  <a:noFill/>
                </a:ln>
                <a:solidFill>
                  <a:srgbClr val="00A1CC"/>
                </a:solidFill>
                <a:effectLst/>
                <a:latin typeface="Tahoma" pitchFamily="34" charset="0"/>
                <a:cs typeface="Arial" pitchFamily="34" charset="0"/>
              </a:rPr>
              <a:t>ISO Management Systems</a:t>
            </a:r>
            <a:endParaRPr kumimoji="0" lang="id-ID" altLang="id-ID" sz="1800" b="0" i="0" u="none" strike="noStrike" cap="none" normalizeH="0" baseline="0" dirty="0">
              <a:ln>
                <a:noFill/>
              </a:ln>
              <a:solidFill>
                <a:schemeClr val="tx1"/>
              </a:solidFill>
              <a:effectLst/>
              <a:latin typeface="Arial" pitchFamily="34" charset="0"/>
              <a:cs typeface="Arial" pitchFamily="34" charset="0"/>
            </a:endParaRPr>
          </a:p>
        </p:txBody>
      </p:sp>
      <p:sp>
        <p:nvSpPr>
          <p:cNvPr id="8" name="Parallelogram 7"/>
          <p:cNvSpPr/>
          <p:nvPr/>
        </p:nvSpPr>
        <p:spPr>
          <a:xfrm>
            <a:off x="-2292350" y="4798988"/>
            <a:ext cx="4724400" cy="2514600"/>
          </a:xfrm>
          <a:prstGeom prst="parallelogram">
            <a:avLst>
              <a:gd name="adj" fmla="val 28989"/>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2329294" y="5179987"/>
            <a:ext cx="4384965" cy="2209800"/>
          </a:xfrm>
          <a:prstGeom prst="rect">
            <a:avLst/>
          </a:prstGeom>
        </p:spPr>
        <p:txBody>
          <a:bodyPr/>
          <a:lstStyle/>
          <a:p>
            <a:pPr marL="95250" indent="-95250" eaLnBrk="0" hangingPunct="0">
              <a:spcBef>
                <a:spcPts val="0"/>
              </a:spcBef>
              <a:spcAft>
                <a:spcPts val="600"/>
              </a:spcAft>
              <a:buChar char="•"/>
            </a:pPr>
            <a:r>
              <a:rPr lang="id-ID" sz="1000" kern="0" dirty="0">
                <a:solidFill>
                  <a:srgbClr val="57585B"/>
                </a:solidFill>
                <a:latin typeface="Tahoma"/>
                <a:ea typeface="Tahoma"/>
                <a:cs typeface="Times New Roman"/>
              </a:rPr>
              <a:t>Safety and Health Management System </a:t>
            </a:r>
            <a:r>
              <a:rPr lang="en-US" sz="1000" kern="0" dirty="0">
                <a:solidFill>
                  <a:srgbClr val="57585B"/>
                </a:solidFill>
                <a:latin typeface="Tahoma"/>
                <a:ea typeface="Tahoma"/>
                <a:cs typeface="Times New Roman"/>
              </a:rPr>
              <a:t>based on OSA</a:t>
            </a:r>
            <a:endParaRPr lang="id-ID" sz="1000" kern="0" dirty="0">
              <a:solidFill>
                <a:srgbClr val="57585B"/>
              </a:solidFill>
              <a:latin typeface="Tahoma"/>
              <a:ea typeface="Tahoma"/>
              <a:cs typeface="Times New Roman"/>
            </a:endParaRPr>
          </a:p>
          <a:p>
            <a:pPr marL="95250" indent="-95250" eaLnBrk="0" hangingPunct="0">
              <a:spcBef>
                <a:spcPts val="0"/>
              </a:spcBef>
              <a:spcAft>
                <a:spcPts val="600"/>
              </a:spcAft>
              <a:buChar char="•"/>
            </a:pPr>
            <a:r>
              <a:rPr lang="id-ID" sz="1000" kern="0" dirty="0">
                <a:solidFill>
                  <a:srgbClr val="57585B"/>
                </a:solidFill>
                <a:latin typeface="Tahoma"/>
                <a:ea typeface="Tahoma"/>
                <a:cs typeface="Times New Roman"/>
              </a:rPr>
              <a:t>Sistem Manajemen Keselamatan &amp; Kesehatan Kerja PP No. 50 Tahun 2012</a:t>
            </a:r>
          </a:p>
          <a:p>
            <a:pPr marL="95250" indent="-95250" eaLnBrk="0" hangingPunct="0">
              <a:spcBef>
                <a:spcPts val="0"/>
              </a:spcBef>
              <a:spcAft>
                <a:spcPts val="600"/>
              </a:spcAft>
              <a:buChar char="•"/>
            </a:pPr>
            <a:r>
              <a:rPr lang="id-ID" sz="1000" kern="0" dirty="0">
                <a:solidFill>
                  <a:srgbClr val="57585B"/>
                </a:solidFill>
                <a:latin typeface="Tahoma"/>
                <a:ea typeface="Tahoma"/>
                <a:cs typeface="Times New Roman"/>
              </a:rPr>
              <a:t>Sistem Manajemen Pengamanan Perpolri No. </a:t>
            </a:r>
            <a:r>
              <a:rPr lang="en-US" sz="1000" kern="0" dirty="0">
                <a:solidFill>
                  <a:srgbClr val="57585B"/>
                </a:solidFill>
                <a:latin typeface="Tahoma"/>
                <a:ea typeface="Tahoma"/>
                <a:cs typeface="Times New Roman"/>
              </a:rPr>
              <a:t>07 / 2019</a:t>
            </a:r>
            <a:endParaRPr lang="id-ID" sz="1000" kern="0" dirty="0">
              <a:solidFill>
                <a:srgbClr val="57585B"/>
              </a:solidFill>
              <a:latin typeface="Tahoma"/>
              <a:ea typeface="Tahoma"/>
              <a:cs typeface="Times New Roman"/>
            </a:endParaRPr>
          </a:p>
          <a:p>
            <a:pPr marL="95250" indent="-95250" eaLnBrk="0" hangingPunct="0">
              <a:spcBef>
                <a:spcPts val="0"/>
              </a:spcBef>
              <a:spcAft>
                <a:spcPts val="600"/>
              </a:spcAft>
              <a:buChar char="•"/>
            </a:pPr>
            <a:r>
              <a:rPr lang="id-ID" sz="1000" kern="0" dirty="0">
                <a:solidFill>
                  <a:srgbClr val="57585B"/>
                </a:solidFill>
                <a:latin typeface="Tahoma"/>
                <a:ea typeface="Tahoma"/>
                <a:cs typeface="Times New Roman"/>
              </a:rPr>
              <a:t>Job Safety Analysis</a:t>
            </a:r>
          </a:p>
          <a:p>
            <a:pPr marL="95250" indent="-95250" eaLnBrk="0" hangingPunct="0">
              <a:spcBef>
                <a:spcPts val="0"/>
              </a:spcBef>
              <a:spcAft>
                <a:spcPts val="600"/>
              </a:spcAft>
              <a:buChar char="•"/>
            </a:pPr>
            <a:r>
              <a:rPr lang="id-ID" sz="1000" kern="0" dirty="0">
                <a:solidFill>
                  <a:srgbClr val="57585B"/>
                </a:solidFill>
                <a:latin typeface="Tahoma"/>
                <a:ea typeface="Tahoma"/>
                <a:cs typeface="Times New Roman"/>
              </a:rPr>
              <a:t>Hazard Identification Risk Assessment and Determined Risk Control</a:t>
            </a:r>
          </a:p>
          <a:p>
            <a:pPr marL="95250" lvl="0" indent="-95250" eaLnBrk="0" hangingPunct="0">
              <a:spcBef>
                <a:spcPts val="0"/>
              </a:spcBef>
              <a:spcAft>
                <a:spcPts val="600"/>
              </a:spcAft>
              <a:buChar char="•"/>
            </a:pPr>
            <a:r>
              <a:rPr lang="en-US" sz="1000" kern="0" dirty="0">
                <a:solidFill>
                  <a:srgbClr val="57585B"/>
                </a:solidFill>
                <a:latin typeface="Tahoma"/>
                <a:ea typeface="Tahoma"/>
                <a:cs typeface="Times New Roman"/>
              </a:rPr>
              <a:t>First Aid</a:t>
            </a:r>
            <a:endParaRPr lang="id-ID" sz="1000" kern="0" dirty="0">
              <a:solidFill>
                <a:srgbClr val="57585B"/>
              </a:solidFill>
              <a:latin typeface="Tahoma"/>
              <a:ea typeface="Tahoma"/>
              <a:cs typeface="Times New Roman"/>
            </a:endParaRPr>
          </a:p>
          <a:p>
            <a:pPr marL="95250" lvl="0" indent="-95250" eaLnBrk="0" hangingPunct="0">
              <a:spcBef>
                <a:spcPts val="0"/>
              </a:spcBef>
              <a:spcAft>
                <a:spcPts val="600"/>
              </a:spcAft>
              <a:buChar char="•"/>
            </a:pPr>
            <a:r>
              <a:rPr lang="en-US" sz="1000" kern="0" dirty="0">
                <a:solidFill>
                  <a:srgbClr val="57585B"/>
                </a:solidFill>
                <a:latin typeface="Tahoma"/>
                <a:ea typeface="Tahoma"/>
                <a:cs typeface="Times New Roman"/>
              </a:rPr>
              <a:t>Defensive Driving Courses</a:t>
            </a:r>
            <a:endParaRPr lang="id-ID" sz="1000" kern="0" dirty="0">
              <a:solidFill>
                <a:srgbClr val="57585B"/>
              </a:solidFill>
              <a:latin typeface="Tahoma"/>
              <a:ea typeface="Tahoma"/>
              <a:cs typeface="Times New Roman"/>
            </a:endParaRPr>
          </a:p>
          <a:p>
            <a:pPr marL="95250" lvl="0" indent="-95250" eaLnBrk="0" hangingPunct="0">
              <a:spcBef>
                <a:spcPts val="0"/>
              </a:spcBef>
              <a:spcAft>
                <a:spcPts val="600"/>
              </a:spcAft>
              <a:buChar char="•"/>
            </a:pPr>
            <a:r>
              <a:rPr lang="en-US" sz="1000" kern="0" dirty="0">
                <a:solidFill>
                  <a:srgbClr val="57585B"/>
                </a:solidFill>
                <a:latin typeface="Tahoma"/>
                <a:ea typeface="Tahoma"/>
                <a:cs typeface="Times New Roman"/>
              </a:rPr>
              <a:t>HAZOP-HAZID</a:t>
            </a:r>
            <a:endParaRPr lang="id-ID" sz="1000" kern="0" dirty="0">
              <a:solidFill>
                <a:srgbClr val="57585B"/>
              </a:solidFill>
              <a:latin typeface="Tahoma"/>
              <a:ea typeface="Tahoma"/>
              <a:cs typeface="Times New Roman"/>
            </a:endParaRPr>
          </a:p>
          <a:p>
            <a:pPr marL="95250" lvl="0" indent="-95250" eaLnBrk="0" hangingPunct="0">
              <a:spcBef>
                <a:spcPts val="0"/>
              </a:spcBef>
              <a:spcAft>
                <a:spcPts val="600"/>
              </a:spcAft>
              <a:buChar char="•"/>
            </a:pPr>
            <a:r>
              <a:rPr lang="en-US" sz="1000" kern="0" dirty="0">
                <a:solidFill>
                  <a:srgbClr val="57585B"/>
                </a:solidFill>
                <a:latin typeface="Tahoma"/>
                <a:ea typeface="Tahoma"/>
                <a:cs typeface="Times New Roman"/>
              </a:rPr>
              <a:t>Safety Officer Course</a:t>
            </a:r>
          </a:p>
          <a:p>
            <a:pPr marL="95250" lvl="0" indent="-95250" eaLnBrk="0" hangingPunct="0">
              <a:spcBef>
                <a:spcPts val="0"/>
              </a:spcBef>
              <a:spcAft>
                <a:spcPts val="600"/>
              </a:spcAft>
              <a:buChar char="•"/>
            </a:pPr>
            <a:r>
              <a:rPr lang="en-US" sz="1000" kern="0" dirty="0">
                <a:solidFill>
                  <a:srgbClr val="57585B"/>
                </a:solidFill>
                <a:latin typeface="Tahoma"/>
                <a:ea typeface="Tahoma"/>
                <a:cs typeface="Times New Roman"/>
              </a:rPr>
              <a:t>Evacuation Symbol and Map Provision</a:t>
            </a:r>
          </a:p>
          <a:p>
            <a:pPr marL="95250" lvl="0" indent="-95250" eaLnBrk="0" hangingPunct="0">
              <a:spcBef>
                <a:spcPts val="0"/>
              </a:spcBef>
              <a:spcAft>
                <a:spcPts val="600"/>
              </a:spcAft>
              <a:buChar char="•"/>
            </a:pPr>
            <a:r>
              <a:rPr lang="en-US" sz="1000" kern="0" dirty="0">
                <a:solidFill>
                  <a:srgbClr val="57585B"/>
                </a:solidFill>
                <a:latin typeface="Tahoma"/>
                <a:ea typeface="Tahoma"/>
                <a:cs typeface="Times New Roman"/>
              </a:rPr>
              <a:t>Industrial Hygiene</a:t>
            </a:r>
          </a:p>
          <a:p>
            <a:pPr marL="95250" lvl="0" indent="-95250" eaLnBrk="0" hangingPunct="0">
              <a:spcBef>
                <a:spcPts val="0"/>
              </a:spcBef>
              <a:spcAft>
                <a:spcPts val="600"/>
              </a:spcAft>
              <a:buChar char="•"/>
            </a:pPr>
            <a:r>
              <a:rPr lang="en-US" sz="1000" kern="0" dirty="0">
                <a:solidFill>
                  <a:srgbClr val="57585B"/>
                </a:solidFill>
                <a:latin typeface="Tahoma"/>
                <a:ea typeface="Tahoma"/>
                <a:cs typeface="Times New Roman"/>
              </a:rPr>
              <a:t>Safety and Risk Management assessment</a:t>
            </a:r>
          </a:p>
          <a:p>
            <a:pPr marL="95250" lvl="0" indent="-95250" eaLnBrk="0" hangingPunct="0">
              <a:spcBef>
                <a:spcPts val="0"/>
              </a:spcBef>
              <a:spcAft>
                <a:spcPts val="600"/>
              </a:spcAft>
              <a:buChar char="•"/>
            </a:pPr>
            <a:r>
              <a:rPr lang="en-US" sz="1000" kern="0" dirty="0">
                <a:solidFill>
                  <a:srgbClr val="57585B"/>
                </a:solidFill>
                <a:latin typeface="Tahoma"/>
                <a:ea typeface="Tahoma"/>
                <a:cs typeface="Times New Roman"/>
              </a:rPr>
              <a:t>Vendor QHE Audit</a:t>
            </a:r>
          </a:p>
          <a:p>
            <a:pPr marL="95250" lvl="0" indent="-95250" eaLnBrk="0" hangingPunct="0">
              <a:spcBef>
                <a:spcPts val="0"/>
              </a:spcBef>
              <a:spcAft>
                <a:spcPts val="600"/>
              </a:spcAft>
              <a:buChar char="•"/>
            </a:pPr>
            <a:r>
              <a:rPr lang="en-US" sz="1000" kern="0" dirty="0">
                <a:solidFill>
                  <a:srgbClr val="57585B"/>
                </a:solidFill>
                <a:latin typeface="Tahoma"/>
                <a:ea typeface="Tahoma"/>
                <a:cs typeface="Times New Roman"/>
              </a:rPr>
              <a:t>Behavior based safety</a:t>
            </a:r>
          </a:p>
          <a:p>
            <a:pPr marL="95250" lvl="0" indent="-95250" eaLnBrk="0" hangingPunct="0">
              <a:spcBef>
                <a:spcPts val="0"/>
              </a:spcBef>
              <a:spcAft>
                <a:spcPts val="600"/>
              </a:spcAft>
              <a:buChar char="•"/>
            </a:pPr>
            <a:r>
              <a:rPr lang="en-US" sz="1000" kern="0" dirty="0">
                <a:solidFill>
                  <a:srgbClr val="57585B"/>
                </a:solidFill>
                <a:latin typeface="Tahoma"/>
                <a:ea typeface="Tahoma"/>
                <a:cs typeface="Times New Roman"/>
              </a:rPr>
              <a:t>CSMS</a:t>
            </a:r>
          </a:p>
          <a:p>
            <a:pPr marL="95250" lvl="0" indent="-95250" eaLnBrk="0" hangingPunct="0">
              <a:spcBef>
                <a:spcPts val="0"/>
              </a:spcBef>
              <a:spcAft>
                <a:spcPts val="600"/>
              </a:spcAft>
              <a:buChar char="•"/>
            </a:pPr>
            <a:r>
              <a:rPr lang="en-US" sz="1000" kern="0" dirty="0">
                <a:solidFill>
                  <a:srgbClr val="57585B"/>
                </a:solidFill>
                <a:latin typeface="Tahoma"/>
                <a:ea typeface="Tahoma"/>
                <a:cs typeface="Times New Roman"/>
              </a:rPr>
              <a:t>Emergency Exercise</a:t>
            </a:r>
          </a:p>
          <a:p>
            <a:pPr marL="95250" lvl="0" indent="-95250" eaLnBrk="0" hangingPunct="0">
              <a:spcBef>
                <a:spcPts val="0"/>
              </a:spcBef>
              <a:spcAft>
                <a:spcPts val="600"/>
              </a:spcAft>
              <a:buChar char="•"/>
            </a:pPr>
            <a:r>
              <a:rPr lang="en-US" sz="1000" kern="0" dirty="0">
                <a:solidFill>
                  <a:srgbClr val="57585B"/>
                </a:solidFill>
                <a:latin typeface="Tahoma"/>
                <a:ea typeface="Tahoma"/>
                <a:cs typeface="Times New Roman"/>
              </a:rPr>
              <a:t>FRA</a:t>
            </a:r>
          </a:p>
          <a:p>
            <a:pPr marL="95250" lvl="0" indent="-95250" eaLnBrk="0" hangingPunct="0">
              <a:spcBef>
                <a:spcPts val="0"/>
              </a:spcBef>
              <a:spcAft>
                <a:spcPts val="600"/>
              </a:spcAft>
              <a:buChar char="•"/>
            </a:pPr>
            <a:r>
              <a:rPr lang="en-US" sz="1000" kern="0" dirty="0">
                <a:solidFill>
                  <a:srgbClr val="57585B"/>
                </a:solidFill>
                <a:latin typeface="Tahoma"/>
                <a:ea typeface="Tahoma"/>
                <a:cs typeface="Times New Roman"/>
              </a:rPr>
              <a:t>Safety Leadership</a:t>
            </a:r>
          </a:p>
          <a:p>
            <a:pPr marL="95250" lvl="0" indent="-95250" eaLnBrk="0" hangingPunct="0">
              <a:spcBef>
                <a:spcPts val="0"/>
              </a:spcBef>
              <a:spcAft>
                <a:spcPts val="600"/>
              </a:spcAft>
              <a:buChar char="•"/>
            </a:pPr>
            <a:r>
              <a:rPr lang="en-US" sz="1000" kern="0" dirty="0">
                <a:solidFill>
                  <a:srgbClr val="57585B"/>
                </a:solidFill>
                <a:latin typeface="Tahoma"/>
                <a:ea typeface="Tahoma"/>
                <a:cs typeface="Times New Roman"/>
              </a:rPr>
              <a:t>Process Safety management</a:t>
            </a:r>
            <a:endParaRPr lang="id-ID" sz="1000" kern="0" dirty="0">
              <a:solidFill>
                <a:srgbClr val="57585B"/>
              </a:solidFill>
              <a:latin typeface="Tahoma"/>
              <a:ea typeface="Tahoma"/>
              <a:cs typeface="Times New Roman"/>
            </a:endParaRPr>
          </a:p>
        </p:txBody>
      </p:sp>
      <p:sp>
        <p:nvSpPr>
          <p:cNvPr id="11" name="Text Box 2"/>
          <p:cNvSpPr txBox="1">
            <a:spLocks noChangeArrowheads="1"/>
          </p:cNvSpPr>
          <p:nvPr/>
        </p:nvSpPr>
        <p:spPr bwMode="auto">
          <a:xfrm>
            <a:off x="2432050" y="5042838"/>
            <a:ext cx="3235036" cy="193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106000"/>
              </a:lnSpc>
              <a:spcAft>
                <a:spcPts val="1000"/>
              </a:spcAft>
            </a:pPr>
            <a:r>
              <a:rPr lang="en-US" altLang="id-ID" sz="1000" b="1" dirty="0">
                <a:solidFill>
                  <a:srgbClr val="00A1CC"/>
                </a:solidFill>
                <a:latin typeface="Tahoma" pitchFamily="34" charset="0"/>
                <a:cs typeface="Arial" pitchFamily="34" charset="0"/>
              </a:rPr>
              <a:t>HS</a:t>
            </a:r>
            <a:r>
              <a:rPr lang="id-ID" altLang="id-ID" sz="1000" b="1" dirty="0">
                <a:solidFill>
                  <a:srgbClr val="00A1CC"/>
                </a:solidFill>
                <a:latin typeface="Tahoma" pitchFamily="34" charset="0"/>
                <a:cs typeface="Arial" pitchFamily="34" charset="0"/>
              </a:rPr>
              <a:t>S</a:t>
            </a:r>
            <a:r>
              <a:rPr lang="en-US" altLang="id-ID" sz="1000" b="1" dirty="0">
                <a:solidFill>
                  <a:srgbClr val="00A1CC"/>
                </a:solidFill>
                <a:latin typeface="Tahoma" pitchFamily="34" charset="0"/>
                <a:cs typeface="Arial" pitchFamily="34" charset="0"/>
              </a:rPr>
              <a:t>E-Health, Safety</a:t>
            </a:r>
            <a:r>
              <a:rPr lang="id-ID" altLang="id-ID" sz="1000" b="1" dirty="0">
                <a:solidFill>
                  <a:srgbClr val="00A1CC"/>
                </a:solidFill>
                <a:latin typeface="Tahoma" pitchFamily="34" charset="0"/>
                <a:cs typeface="Arial" pitchFamily="34" charset="0"/>
              </a:rPr>
              <a:t>. Security </a:t>
            </a:r>
            <a:r>
              <a:rPr lang="en-US" altLang="id-ID" sz="1000" b="1" dirty="0">
                <a:solidFill>
                  <a:srgbClr val="00A1CC"/>
                </a:solidFill>
                <a:latin typeface="Tahoma" pitchFamily="34" charset="0"/>
                <a:cs typeface="Arial" pitchFamily="34" charset="0"/>
              </a:rPr>
              <a:t>&amp; Environment</a:t>
            </a:r>
            <a:endParaRPr kumimoji="0" lang="id-ID" altLang="id-ID" sz="1800" b="0" i="0" u="none" strike="noStrike" cap="none" normalizeH="0" baseline="0" dirty="0">
              <a:ln>
                <a:noFill/>
              </a:ln>
              <a:solidFill>
                <a:schemeClr val="tx1"/>
              </a:solidFill>
              <a:effectLst/>
              <a:latin typeface="Arial" pitchFamily="34" charset="0"/>
              <a:cs typeface="Arial" pitchFamily="34" charset="0"/>
            </a:endParaRPr>
          </a:p>
        </p:txBody>
      </p:sp>
      <p:sp>
        <p:nvSpPr>
          <p:cNvPr id="12" name="Parallelogram 11"/>
          <p:cNvSpPr/>
          <p:nvPr/>
        </p:nvSpPr>
        <p:spPr>
          <a:xfrm>
            <a:off x="-228600" y="-1"/>
            <a:ext cx="5791200" cy="609601"/>
          </a:xfrm>
          <a:prstGeom prst="parallelogram">
            <a:avLst>
              <a:gd name="adj" fmla="val 28989"/>
            </a:avLst>
          </a:prstGeom>
          <a:solidFill>
            <a:schemeClr val="bg2">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itle 1">
            <a:extLst>
              <a:ext uri="{FF2B5EF4-FFF2-40B4-BE49-F238E27FC236}">
                <a16:creationId xmlns:a16="http://schemas.microsoft.com/office/drawing/2014/main" id="{94B4FB24-B8A1-40B1-8E87-D19F806896A6}"/>
              </a:ext>
            </a:extLst>
          </p:cNvPr>
          <p:cNvSpPr txBox="1">
            <a:spLocks/>
          </p:cNvSpPr>
          <p:nvPr/>
        </p:nvSpPr>
        <p:spPr>
          <a:xfrm>
            <a:off x="527050" y="592282"/>
            <a:ext cx="5568950" cy="524933"/>
          </a:xfrm>
          <a:prstGeom prst="rect">
            <a:avLst/>
          </a:prstGeom>
        </p:spPr>
        <p:txBody>
          <a:bodyPr/>
          <a:lstStyle>
            <a:defPPr>
              <a:defRPr lang="en-US"/>
            </a:defPPr>
            <a:lvl1pPr algn="ctr" eaLnBrk="0" hangingPunct="0">
              <a:defRPr sz="2800" b="1">
                <a:solidFill>
                  <a:srgbClr val="0092C3"/>
                </a:solidFill>
                <a:latin typeface="Tahoma"/>
                <a:ea typeface="Tahoma"/>
                <a:cs typeface="Times New Roman"/>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pPr algn="l"/>
            <a:r>
              <a:rPr lang="en-US" sz="2400" dirty="0"/>
              <a:t>Training &amp; Certification Offerings</a:t>
            </a:r>
            <a:endParaRPr lang="id-ID" sz="2400" dirty="0"/>
          </a:p>
        </p:txBody>
      </p:sp>
    </p:spTree>
    <p:extLst>
      <p:ext uri="{BB962C8B-B14F-4D97-AF65-F5344CB8AC3E}">
        <p14:creationId xmlns:p14="http://schemas.microsoft.com/office/powerpoint/2010/main" val="24925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p:cNvSpPr/>
          <p:nvPr/>
        </p:nvSpPr>
        <p:spPr>
          <a:xfrm>
            <a:off x="-1371600" y="1534318"/>
            <a:ext cx="4419600" cy="4180681"/>
          </a:xfrm>
          <a:prstGeom prst="parallelogram">
            <a:avLst>
              <a:gd name="adj" fmla="val 28989"/>
            </a:avLst>
          </a:prstGeom>
          <a:solidFill>
            <a:srgbClr val="BBE0E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itle 1"/>
          <p:cNvSpPr txBox="1">
            <a:spLocks/>
          </p:cNvSpPr>
          <p:nvPr/>
        </p:nvSpPr>
        <p:spPr>
          <a:xfrm>
            <a:off x="533400" y="685799"/>
            <a:ext cx="3810000" cy="524933"/>
          </a:xfrm>
          <a:prstGeom prst="rect">
            <a:avLst/>
          </a:prstGeom>
        </p:spPr>
        <p:txBody>
          <a:bodyPr/>
          <a:lstStyle>
            <a:defPPr>
              <a:defRPr lang="en-US"/>
            </a:defPPr>
            <a:lvl1pPr algn="ctr" eaLnBrk="0" hangingPunct="0">
              <a:defRPr sz="2800" b="1">
                <a:solidFill>
                  <a:srgbClr val="0092C3"/>
                </a:solidFill>
                <a:latin typeface="Tahoma"/>
                <a:ea typeface="Tahoma"/>
                <a:cs typeface="Times New Roman"/>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pPr algn="l"/>
            <a:r>
              <a:rPr lang="en-US" sz="2400" dirty="0"/>
              <a:t>Training &amp; Certification Offerings</a:t>
            </a:r>
            <a:endParaRPr lang="id-ID" sz="2400" dirty="0"/>
          </a:p>
        </p:txBody>
      </p:sp>
      <p:sp>
        <p:nvSpPr>
          <p:cNvPr id="6" name="Content Placeholder 2"/>
          <p:cNvSpPr>
            <a:spLocks noGrp="1"/>
          </p:cNvSpPr>
          <p:nvPr>
            <p:ph idx="1"/>
          </p:nvPr>
        </p:nvSpPr>
        <p:spPr>
          <a:xfrm>
            <a:off x="3105150" y="1718072"/>
            <a:ext cx="4238625" cy="3581400"/>
          </a:xfrm>
        </p:spPr>
        <p:txBody>
          <a:bodyPr/>
          <a:lstStyle/>
          <a:p>
            <a:pPr marL="95250" indent="-95250">
              <a:spcBef>
                <a:spcPts val="0"/>
              </a:spcBef>
              <a:spcAft>
                <a:spcPts val="600"/>
              </a:spcAft>
            </a:pPr>
            <a:r>
              <a:rPr lang="en-US" sz="1000" dirty="0">
                <a:solidFill>
                  <a:srgbClr val="57585B"/>
                </a:solidFill>
                <a:latin typeface="Tahoma"/>
                <a:ea typeface="Tahoma"/>
                <a:cs typeface="Times New Roman"/>
              </a:rPr>
              <a:t>Achievement Motivation Training</a:t>
            </a:r>
          </a:p>
          <a:p>
            <a:pPr marL="95250" indent="-95250">
              <a:spcBef>
                <a:spcPts val="0"/>
              </a:spcBef>
              <a:spcAft>
                <a:spcPts val="600"/>
              </a:spcAft>
            </a:pPr>
            <a:r>
              <a:rPr lang="id-ID" sz="1000" dirty="0">
                <a:solidFill>
                  <a:srgbClr val="57585B"/>
                </a:solidFill>
                <a:latin typeface="Tahoma"/>
                <a:ea typeface="Tahoma"/>
                <a:cs typeface="Times New Roman"/>
              </a:rPr>
              <a:t>Staffing administration</a:t>
            </a:r>
            <a:endParaRPr lang="en-US" sz="1000" dirty="0">
              <a:solidFill>
                <a:srgbClr val="57585B"/>
              </a:solidFill>
              <a:latin typeface="Tahoma"/>
              <a:ea typeface="Tahoma"/>
              <a:cs typeface="Times New Roman"/>
            </a:endParaRPr>
          </a:p>
          <a:p>
            <a:pPr marL="95250" indent="-95250">
              <a:spcBef>
                <a:spcPts val="0"/>
              </a:spcBef>
              <a:spcAft>
                <a:spcPts val="600"/>
              </a:spcAft>
            </a:pPr>
            <a:r>
              <a:rPr lang="id-ID" sz="1000" dirty="0">
                <a:solidFill>
                  <a:srgbClr val="57585B"/>
                </a:solidFill>
                <a:latin typeface="Tahoma"/>
                <a:ea typeface="Tahoma"/>
                <a:cs typeface="Times New Roman"/>
              </a:rPr>
              <a:t>Job Analysis and Performance Evaluation</a:t>
            </a:r>
            <a:endParaRPr lang="en-US" sz="1000" dirty="0">
              <a:solidFill>
                <a:srgbClr val="57585B"/>
              </a:solidFill>
              <a:latin typeface="Tahoma"/>
              <a:ea typeface="Tahoma"/>
              <a:cs typeface="Times New Roman"/>
            </a:endParaRPr>
          </a:p>
          <a:p>
            <a:pPr marL="95250" indent="-95250">
              <a:spcBef>
                <a:spcPts val="0"/>
              </a:spcBef>
              <a:spcAft>
                <a:spcPts val="600"/>
              </a:spcAft>
            </a:pPr>
            <a:r>
              <a:rPr lang="en-US" sz="1000" dirty="0">
                <a:solidFill>
                  <a:srgbClr val="57585B"/>
                </a:solidFill>
                <a:latin typeface="Tahoma"/>
                <a:ea typeface="Tahoma"/>
                <a:cs typeface="Times New Roman"/>
              </a:rPr>
              <a:t>Housekeeping Management 5R/ 5S</a:t>
            </a:r>
          </a:p>
          <a:p>
            <a:pPr marL="95250" indent="-95250">
              <a:spcBef>
                <a:spcPts val="0"/>
              </a:spcBef>
              <a:spcAft>
                <a:spcPts val="600"/>
              </a:spcAft>
            </a:pPr>
            <a:r>
              <a:rPr lang="en-US" sz="1000" dirty="0">
                <a:solidFill>
                  <a:srgbClr val="57585B"/>
                </a:solidFill>
                <a:latin typeface="Tahoma"/>
                <a:ea typeface="Tahoma"/>
                <a:cs typeface="Times New Roman"/>
              </a:rPr>
              <a:t>Collaboration Management</a:t>
            </a:r>
          </a:p>
          <a:p>
            <a:pPr marL="95250" indent="-95250">
              <a:spcBef>
                <a:spcPts val="0"/>
              </a:spcBef>
              <a:spcAft>
                <a:spcPts val="600"/>
              </a:spcAft>
            </a:pPr>
            <a:r>
              <a:rPr lang="en-US" sz="1000" dirty="0">
                <a:solidFill>
                  <a:srgbClr val="57585B"/>
                </a:solidFill>
                <a:latin typeface="Tahoma"/>
                <a:ea typeface="Tahoma"/>
                <a:cs typeface="Times New Roman"/>
              </a:rPr>
              <a:t>Community Development</a:t>
            </a:r>
          </a:p>
          <a:p>
            <a:pPr marL="95250" indent="-95250">
              <a:spcBef>
                <a:spcPts val="0"/>
              </a:spcBef>
              <a:spcAft>
                <a:spcPts val="600"/>
              </a:spcAft>
            </a:pPr>
            <a:r>
              <a:rPr lang="en-US" sz="1000" dirty="0">
                <a:solidFill>
                  <a:srgbClr val="57585B"/>
                </a:solidFill>
                <a:latin typeface="Tahoma"/>
                <a:ea typeface="Tahoma"/>
                <a:cs typeface="Times New Roman"/>
              </a:rPr>
              <a:t>Corporate Social Responsibility (CSR)</a:t>
            </a:r>
          </a:p>
          <a:p>
            <a:pPr marL="95250" indent="-95250">
              <a:spcBef>
                <a:spcPts val="0"/>
              </a:spcBef>
              <a:spcAft>
                <a:spcPts val="600"/>
              </a:spcAft>
            </a:pPr>
            <a:r>
              <a:rPr lang="en-US" sz="1000" dirty="0">
                <a:solidFill>
                  <a:srgbClr val="57585B"/>
                </a:solidFill>
                <a:latin typeface="Tahoma"/>
                <a:ea typeface="Tahoma"/>
                <a:cs typeface="Times New Roman"/>
              </a:rPr>
              <a:t>Managing Work Process and Performance</a:t>
            </a:r>
          </a:p>
          <a:p>
            <a:pPr marL="95250" indent="-95250">
              <a:spcBef>
                <a:spcPts val="0"/>
              </a:spcBef>
              <a:spcAft>
                <a:spcPts val="600"/>
              </a:spcAft>
            </a:pPr>
            <a:r>
              <a:rPr lang="id-ID" sz="1000" dirty="0">
                <a:solidFill>
                  <a:srgbClr val="57585B"/>
                </a:solidFill>
                <a:latin typeface="Tahoma"/>
                <a:ea typeface="Tahoma"/>
                <a:cs typeface="Times New Roman"/>
              </a:rPr>
              <a:t>Training management</a:t>
            </a:r>
            <a:endParaRPr lang="en-US" sz="1000" dirty="0">
              <a:solidFill>
                <a:srgbClr val="57585B"/>
              </a:solidFill>
              <a:latin typeface="Tahoma"/>
              <a:ea typeface="Tahoma"/>
              <a:cs typeface="Times New Roman"/>
            </a:endParaRPr>
          </a:p>
          <a:p>
            <a:pPr marL="95250" indent="-95250">
              <a:spcBef>
                <a:spcPts val="0"/>
              </a:spcBef>
              <a:spcAft>
                <a:spcPts val="600"/>
              </a:spcAft>
            </a:pPr>
            <a:r>
              <a:rPr lang="en-US" sz="1000" dirty="0">
                <a:solidFill>
                  <a:srgbClr val="57585B"/>
                </a:solidFill>
                <a:latin typeface="Tahoma"/>
                <a:ea typeface="Tahoma"/>
                <a:cs typeface="Times New Roman"/>
              </a:rPr>
              <a:t>Performance Management</a:t>
            </a:r>
          </a:p>
          <a:p>
            <a:pPr marL="95250" indent="-95250">
              <a:spcBef>
                <a:spcPts val="0"/>
              </a:spcBef>
              <a:spcAft>
                <a:spcPts val="600"/>
              </a:spcAft>
            </a:pPr>
            <a:r>
              <a:rPr lang="en-US" sz="1000" dirty="0">
                <a:solidFill>
                  <a:srgbClr val="57585B"/>
                </a:solidFill>
                <a:latin typeface="Tahoma"/>
                <a:ea typeface="Tahoma"/>
                <a:cs typeface="Times New Roman"/>
              </a:rPr>
              <a:t>Stress Management</a:t>
            </a:r>
          </a:p>
          <a:p>
            <a:pPr marL="95250" indent="-95250">
              <a:spcBef>
                <a:spcPts val="0"/>
              </a:spcBef>
              <a:spcAft>
                <a:spcPts val="600"/>
              </a:spcAft>
            </a:pPr>
            <a:r>
              <a:rPr lang="id-ID" sz="1000" dirty="0">
                <a:solidFill>
                  <a:srgbClr val="57585B"/>
                </a:solidFill>
                <a:latin typeface="Tahoma"/>
                <a:ea typeface="Tahoma"/>
                <a:cs typeface="Times New Roman"/>
              </a:rPr>
              <a:t>Human Resources Management</a:t>
            </a:r>
            <a:endParaRPr lang="en-US" sz="1000" dirty="0">
              <a:solidFill>
                <a:srgbClr val="57585B"/>
              </a:solidFill>
              <a:latin typeface="Tahoma"/>
              <a:ea typeface="Tahoma"/>
              <a:cs typeface="Times New Roman"/>
            </a:endParaRPr>
          </a:p>
          <a:p>
            <a:pPr marL="95250" indent="-95250">
              <a:spcBef>
                <a:spcPts val="0"/>
              </a:spcBef>
              <a:spcAft>
                <a:spcPts val="600"/>
              </a:spcAft>
            </a:pPr>
            <a:r>
              <a:rPr lang="id-ID" sz="1000" dirty="0">
                <a:solidFill>
                  <a:srgbClr val="57585B"/>
                </a:solidFill>
                <a:latin typeface="Tahoma"/>
                <a:ea typeface="Tahoma"/>
                <a:cs typeface="Times New Roman"/>
              </a:rPr>
              <a:t>HRD Audit</a:t>
            </a:r>
            <a:endParaRPr lang="en-US" sz="1000" dirty="0">
              <a:solidFill>
                <a:srgbClr val="57585B"/>
              </a:solidFill>
              <a:latin typeface="Tahoma"/>
              <a:ea typeface="Tahoma"/>
              <a:cs typeface="Times New Roman"/>
            </a:endParaRPr>
          </a:p>
          <a:p>
            <a:pPr marL="95250" indent="-95250">
              <a:spcBef>
                <a:spcPts val="0"/>
              </a:spcBef>
              <a:spcAft>
                <a:spcPts val="600"/>
              </a:spcAft>
            </a:pPr>
            <a:r>
              <a:rPr lang="en-US" sz="1000" dirty="0">
                <a:solidFill>
                  <a:srgbClr val="57585B"/>
                </a:solidFill>
                <a:latin typeface="Tahoma"/>
                <a:ea typeface="Tahoma"/>
                <a:cs typeface="Times New Roman"/>
              </a:rPr>
              <a:t>Salary and Benefits Administration</a:t>
            </a:r>
          </a:p>
          <a:p>
            <a:pPr marL="95250" indent="-95250">
              <a:spcBef>
                <a:spcPts val="0"/>
              </a:spcBef>
              <a:spcAft>
                <a:spcPts val="600"/>
              </a:spcAft>
            </a:pPr>
            <a:r>
              <a:rPr lang="en-US" sz="1000" dirty="0">
                <a:solidFill>
                  <a:srgbClr val="57585B"/>
                </a:solidFill>
                <a:latin typeface="Tahoma"/>
                <a:ea typeface="Tahoma"/>
                <a:cs typeface="Times New Roman"/>
              </a:rPr>
              <a:t>Team – Based Organization Program</a:t>
            </a:r>
          </a:p>
          <a:p>
            <a:pPr marL="95250" indent="-95250">
              <a:spcBef>
                <a:spcPts val="0"/>
              </a:spcBef>
              <a:spcAft>
                <a:spcPts val="600"/>
              </a:spcAft>
            </a:pPr>
            <a:r>
              <a:rPr lang="en-US" sz="1000" dirty="0">
                <a:solidFill>
                  <a:srgbClr val="57585B"/>
                </a:solidFill>
                <a:latin typeface="Tahoma"/>
                <a:ea typeface="Tahoma"/>
                <a:cs typeface="Times New Roman"/>
              </a:rPr>
              <a:t>Training Needs Analysis</a:t>
            </a:r>
          </a:p>
          <a:p>
            <a:pPr marL="95250" indent="-95250">
              <a:spcBef>
                <a:spcPts val="0"/>
              </a:spcBef>
              <a:spcAft>
                <a:spcPts val="600"/>
              </a:spcAft>
            </a:pPr>
            <a:r>
              <a:rPr lang="en-US" sz="1000" dirty="0">
                <a:solidFill>
                  <a:srgbClr val="57585B"/>
                </a:solidFill>
                <a:latin typeface="Tahoma"/>
                <a:ea typeface="Tahoma"/>
                <a:cs typeface="Times New Roman"/>
              </a:rPr>
              <a:t>CBT/CBA - Competence Based Training / Competence Based Assessment</a:t>
            </a:r>
          </a:p>
        </p:txBody>
      </p:sp>
      <p:sp>
        <p:nvSpPr>
          <p:cNvPr id="7" name="Text Box 2"/>
          <p:cNvSpPr txBox="1">
            <a:spLocks noChangeArrowheads="1"/>
          </p:cNvSpPr>
          <p:nvPr/>
        </p:nvSpPr>
        <p:spPr bwMode="auto">
          <a:xfrm>
            <a:off x="3124200" y="1534319"/>
            <a:ext cx="210026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6000"/>
              </a:lnSpc>
              <a:spcBef>
                <a:spcPct val="0"/>
              </a:spcBef>
              <a:spcAft>
                <a:spcPts val="1000"/>
              </a:spcAft>
              <a:buClrTx/>
              <a:buSzTx/>
              <a:buFontTx/>
              <a:buNone/>
              <a:tabLst/>
            </a:pPr>
            <a:r>
              <a:rPr kumimoji="0" lang="id-ID" altLang="id-ID" sz="1000" b="1" i="0" u="none" strike="noStrike" cap="none" normalizeH="0" baseline="0" dirty="0">
                <a:ln>
                  <a:noFill/>
                </a:ln>
                <a:solidFill>
                  <a:srgbClr val="00A1CC"/>
                </a:solidFill>
                <a:effectLst/>
                <a:latin typeface="Tahoma" pitchFamily="34" charset="0"/>
                <a:cs typeface="Arial" pitchFamily="34" charset="0"/>
              </a:rPr>
              <a:t>Human Resources Management</a:t>
            </a:r>
            <a:endParaRPr kumimoji="0" lang="id-ID" altLang="id-ID" sz="1800" b="0" i="0" u="none" strike="noStrike" cap="none" normalizeH="0" baseline="0" dirty="0">
              <a:ln>
                <a:noFill/>
              </a:ln>
              <a:solidFill>
                <a:schemeClr val="tx1"/>
              </a:solidFill>
              <a:effectLst/>
              <a:latin typeface="Arial" pitchFamily="34" charset="0"/>
              <a:cs typeface="Arial" pitchFamily="34" charset="0"/>
            </a:endParaRPr>
          </a:p>
        </p:txBody>
      </p:sp>
      <p:sp>
        <p:nvSpPr>
          <p:cNvPr id="8" name="Parallelogram 7"/>
          <p:cNvSpPr/>
          <p:nvPr/>
        </p:nvSpPr>
        <p:spPr>
          <a:xfrm>
            <a:off x="3733800" y="5806812"/>
            <a:ext cx="4086225" cy="2209800"/>
          </a:xfrm>
          <a:prstGeom prst="parallelogram">
            <a:avLst>
              <a:gd name="adj" fmla="val 28989"/>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Parallelogram 11"/>
          <p:cNvSpPr/>
          <p:nvPr/>
        </p:nvSpPr>
        <p:spPr>
          <a:xfrm>
            <a:off x="4343400" y="666750"/>
            <a:ext cx="5410200" cy="609601"/>
          </a:xfrm>
          <a:prstGeom prst="parallelogram">
            <a:avLst>
              <a:gd name="adj" fmla="val 28989"/>
            </a:avLst>
          </a:prstGeom>
          <a:solidFill>
            <a:schemeClr val="bg2">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Content Placeholder 2">
            <a:extLst>
              <a:ext uri="{FF2B5EF4-FFF2-40B4-BE49-F238E27FC236}">
                <a16:creationId xmlns:a16="http://schemas.microsoft.com/office/drawing/2014/main" id="{ED4D4ADF-513E-4F57-8DD1-D300301DC2DB}"/>
              </a:ext>
            </a:extLst>
          </p:cNvPr>
          <p:cNvSpPr txBox="1">
            <a:spLocks/>
          </p:cNvSpPr>
          <p:nvPr/>
        </p:nvSpPr>
        <p:spPr>
          <a:xfrm>
            <a:off x="838201" y="6147101"/>
            <a:ext cx="3124199" cy="35814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95250" indent="-95250">
              <a:spcBef>
                <a:spcPts val="0"/>
              </a:spcBef>
              <a:spcAft>
                <a:spcPts val="600"/>
              </a:spcAft>
            </a:pPr>
            <a:r>
              <a:rPr lang="en-US" sz="1000" kern="0" dirty="0">
                <a:solidFill>
                  <a:srgbClr val="57585B"/>
                </a:solidFill>
                <a:latin typeface="Tahoma"/>
                <a:ea typeface="Tahoma"/>
                <a:cs typeface="Times New Roman"/>
              </a:rPr>
              <a:t>Lifting Equipment Certification / </a:t>
            </a:r>
            <a:r>
              <a:rPr lang="en-US" sz="1000" kern="0" dirty="0" err="1">
                <a:solidFill>
                  <a:srgbClr val="57585B"/>
                </a:solidFill>
                <a:latin typeface="Tahoma"/>
                <a:ea typeface="Tahoma"/>
                <a:cs typeface="Times New Roman"/>
              </a:rPr>
              <a:t>Riksa</a:t>
            </a:r>
            <a:r>
              <a:rPr lang="en-US" sz="1000" kern="0" dirty="0">
                <a:solidFill>
                  <a:srgbClr val="57585B"/>
                </a:solidFill>
                <a:latin typeface="Tahoma"/>
                <a:ea typeface="Tahoma"/>
                <a:cs typeface="Times New Roman"/>
              </a:rPr>
              <a:t> uji Alat </a:t>
            </a:r>
            <a:r>
              <a:rPr lang="en-US" sz="1000" kern="0" dirty="0" err="1">
                <a:solidFill>
                  <a:srgbClr val="57585B"/>
                </a:solidFill>
                <a:latin typeface="Tahoma"/>
                <a:ea typeface="Tahoma"/>
                <a:cs typeface="Times New Roman"/>
              </a:rPr>
              <a:t>Angkat</a:t>
            </a:r>
            <a:r>
              <a:rPr lang="en-US" sz="1000" kern="0" dirty="0">
                <a:solidFill>
                  <a:srgbClr val="57585B"/>
                </a:solidFill>
                <a:latin typeface="Tahoma"/>
                <a:ea typeface="Tahoma"/>
                <a:cs typeface="Times New Roman"/>
              </a:rPr>
              <a:t> </a:t>
            </a:r>
            <a:r>
              <a:rPr lang="en-US" sz="1000" kern="0" dirty="0" err="1">
                <a:solidFill>
                  <a:srgbClr val="57585B"/>
                </a:solidFill>
                <a:latin typeface="Tahoma"/>
                <a:ea typeface="Tahoma"/>
                <a:cs typeface="Times New Roman"/>
              </a:rPr>
              <a:t>Angkut</a:t>
            </a:r>
            <a:r>
              <a:rPr lang="en-US" sz="1000" kern="0" dirty="0">
                <a:solidFill>
                  <a:srgbClr val="57585B"/>
                </a:solidFill>
                <a:latin typeface="Tahoma"/>
                <a:ea typeface="Tahoma"/>
                <a:cs typeface="Times New Roman"/>
              </a:rPr>
              <a:t> (ex. forklift , backhoe , loaders , excavators, crane, etc.)</a:t>
            </a:r>
          </a:p>
          <a:p>
            <a:pPr marL="95250" indent="-95250">
              <a:spcBef>
                <a:spcPts val="0"/>
              </a:spcBef>
              <a:spcAft>
                <a:spcPts val="600"/>
              </a:spcAft>
            </a:pPr>
            <a:r>
              <a:rPr lang="en-US" sz="1000" kern="0" dirty="0">
                <a:solidFill>
                  <a:srgbClr val="57585B"/>
                </a:solidFill>
                <a:latin typeface="Tahoma"/>
                <a:ea typeface="Tahoma"/>
                <a:cs typeface="Times New Roman"/>
              </a:rPr>
              <a:t>Pressure Vessel Certification / </a:t>
            </a:r>
            <a:r>
              <a:rPr lang="en-US" sz="1000" kern="0" dirty="0" err="1">
                <a:solidFill>
                  <a:srgbClr val="57585B"/>
                </a:solidFill>
                <a:latin typeface="Tahoma"/>
                <a:ea typeface="Tahoma"/>
                <a:cs typeface="Times New Roman"/>
              </a:rPr>
              <a:t>Riksa</a:t>
            </a:r>
            <a:r>
              <a:rPr lang="en-US" sz="1000" kern="0" dirty="0">
                <a:solidFill>
                  <a:srgbClr val="57585B"/>
                </a:solidFill>
                <a:latin typeface="Tahoma"/>
                <a:ea typeface="Tahoma"/>
                <a:cs typeface="Times New Roman"/>
              </a:rPr>
              <a:t> uji </a:t>
            </a:r>
            <a:r>
              <a:rPr lang="en-US" sz="1000" kern="0" dirty="0" err="1">
                <a:solidFill>
                  <a:srgbClr val="57585B"/>
                </a:solidFill>
                <a:latin typeface="Tahoma"/>
                <a:ea typeface="Tahoma"/>
                <a:cs typeface="Times New Roman"/>
              </a:rPr>
              <a:t>Pesawat</a:t>
            </a:r>
            <a:r>
              <a:rPr lang="en-US" sz="1000" kern="0" dirty="0">
                <a:solidFill>
                  <a:srgbClr val="57585B"/>
                </a:solidFill>
                <a:latin typeface="Tahoma"/>
                <a:ea typeface="Tahoma"/>
                <a:cs typeface="Times New Roman"/>
              </a:rPr>
              <a:t> </a:t>
            </a:r>
            <a:r>
              <a:rPr lang="en-US" sz="1000" kern="0" dirty="0" err="1">
                <a:solidFill>
                  <a:srgbClr val="57585B"/>
                </a:solidFill>
                <a:latin typeface="Tahoma"/>
                <a:ea typeface="Tahoma"/>
                <a:cs typeface="Times New Roman"/>
              </a:rPr>
              <a:t>uap</a:t>
            </a:r>
            <a:r>
              <a:rPr lang="en-US" sz="1000" kern="0" dirty="0">
                <a:solidFill>
                  <a:srgbClr val="57585B"/>
                </a:solidFill>
                <a:latin typeface="Tahoma"/>
                <a:ea typeface="Tahoma"/>
                <a:cs typeface="Times New Roman"/>
              </a:rPr>
              <a:t> dan </a:t>
            </a:r>
            <a:r>
              <a:rPr lang="en-US" sz="1000" kern="0" dirty="0" err="1">
                <a:solidFill>
                  <a:srgbClr val="57585B"/>
                </a:solidFill>
                <a:latin typeface="Tahoma"/>
                <a:ea typeface="Tahoma"/>
                <a:cs typeface="Times New Roman"/>
              </a:rPr>
              <a:t>Bejana</a:t>
            </a:r>
            <a:r>
              <a:rPr lang="en-US" sz="1000" kern="0" dirty="0">
                <a:solidFill>
                  <a:srgbClr val="57585B"/>
                </a:solidFill>
                <a:latin typeface="Tahoma"/>
                <a:ea typeface="Tahoma"/>
                <a:cs typeface="Times New Roman"/>
              </a:rPr>
              <a:t> </a:t>
            </a:r>
            <a:r>
              <a:rPr lang="en-US" sz="1000" kern="0" dirty="0" err="1">
                <a:solidFill>
                  <a:srgbClr val="57585B"/>
                </a:solidFill>
                <a:latin typeface="Tahoma"/>
                <a:ea typeface="Tahoma"/>
                <a:cs typeface="Times New Roman"/>
              </a:rPr>
              <a:t>Tekan</a:t>
            </a:r>
            <a:endParaRPr lang="en-US" sz="1000" kern="0" dirty="0">
              <a:solidFill>
                <a:srgbClr val="57585B"/>
              </a:solidFill>
              <a:latin typeface="Tahoma"/>
              <a:ea typeface="Tahoma"/>
              <a:cs typeface="Times New Roman"/>
            </a:endParaRPr>
          </a:p>
          <a:p>
            <a:pPr marL="95250" indent="-95250">
              <a:spcBef>
                <a:spcPts val="0"/>
              </a:spcBef>
              <a:spcAft>
                <a:spcPts val="600"/>
              </a:spcAft>
            </a:pPr>
            <a:r>
              <a:rPr lang="en-US" sz="1000" kern="0" dirty="0">
                <a:solidFill>
                  <a:srgbClr val="57585B"/>
                </a:solidFill>
                <a:latin typeface="Tahoma"/>
                <a:ea typeface="Tahoma"/>
                <a:cs typeface="Times New Roman"/>
              </a:rPr>
              <a:t>Electricity Tools &amp; </a:t>
            </a:r>
            <a:r>
              <a:rPr lang="en-US" sz="1000" kern="0" dirty="0" err="1">
                <a:solidFill>
                  <a:srgbClr val="57585B"/>
                </a:solidFill>
                <a:latin typeface="Tahoma"/>
                <a:ea typeface="Tahoma"/>
                <a:cs typeface="Times New Roman"/>
              </a:rPr>
              <a:t>Instalation</a:t>
            </a:r>
            <a:r>
              <a:rPr lang="en-US" sz="1000" kern="0" dirty="0">
                <a:solidFill>
                  <a:srgbClr val="57585B"/>
                </a:solidFill>
                <a:latin typeface="Tahoma"/>
                <a:ea typeface="Tahoma"/>
                <a:cs typeface="Times New Roman"/>
              </a:rPr>
              <a:t> Certification / </a:t>
            </a:r>
            <a:r>
              <a:rPr lang="en-US" sz="1000" kern="0" dirty="0" err="1">
                <a:solidFill>
                  <a:srgbClr val="57585B"/>
                </a:solidFill>
                <a:latin typeface="Tahoma"/>
                <a:ea typeface="Tahoma"/>
                <a:cs typeface="Times New Roman"/>
              </a:rPr>
              <a:t>Riksa</a:t>
            </a:r>
            <a:r>
              <a:rPr lang="en-US" sz="1000" kern="0" dirty="0">
                <a:solidFill>
                  <a:srgbClr val="57585B"/>
                </a:solidFill>
                <a:latin typeface="Tahoma"/>
                <a:ea typeface="Tahoma"/>
                <a:cs typeface="Times New Roman"/>
              </a:rPr>
              <a:t> uji </a:t>
            </a:r>
            <a:r>
              <a:rPr lang="en-US" sz="1000" kern="0" dirty="0" err="1">
                <a:solidFill>
                  <a:srgbClr val="57585B"/>
                </a:solidFill>
                <a:latin typeface="Tahoma"/>
                <a:ea typeface="Tahoma"/>
                <a:cs typeface="Times New Roman"/>
              </a:rPr>
              <a:t>peralatan</a:t>
            </a:r>
            <a:r>
              <a:rPr lang="en-US" sz="1000" kern="0" dirty="0">
                <a:solidFill>
                  <a:srgbClr val="57585B"/>
                </a:solidFill>
                <a:latin typeface="Tahoma"/>
                <a:ea typeface="Tahoma"/>
                <a:cs typeface="Times New Roman"/>
              </a:rPr>
              <a:t> dan </a:t>
            </a:r>
            <a:r>
              <a:rPr lang="en-US" sz="1000" kern="0" dirty="0" err="1">
                <a:solidFill>
                  <a:srgbClr val="57585B"/>
                </a:solidFill>
                <a:latin typeface="Tahoma"/>
                <a:ea typeface="Tahoma"/>
                <a:cs typeface="Times New Roman"/>
              </a:rPr>
              <a:t>Instalasi</a:t>
            </a:r>
            <a:r>
              <a:rPr lang="en-US" sz="1000" kern="0" dirty="0">
                <a:solidFill>
                  <a:srgbClr val="57585B"/>
                </a:solidFill>
                <a:latin typeface="Tahoma"/>
                <a:ea typeface="Tahoma"/>
                <a:cs typeface="Times New Roman"/>
              </a:rPr>
              <a:t> Listrik</a:t>
            </a:r>
          </a:p>
          <a:p>
            <a:pPr marL="95250" indent="-95250">
              <a:spcBef>
                <a:spcPts val="0"/>
              </a:spcBef>
              <a:spcAft>
                <a:spcPts val="600"/>
              </a:spcAft>
            </a:pPr>
            <a:r>
              <a:rPr lang="en-US" sz="1000" kern="0" dirty="0">
                <a:solidFill>
                  <a:srgbClr val="57585B"/>
                </a:solidFill>
                <a:latin typeface="Tahoma"/>
                <a:ea typeface="Tahoma"/>
                <a:cs typeface="Times New Roman"/>
              </a:rPr>
              <a:t>Fire Fighting </a:t>
            </a:r>
            <a:r>
              <a:rPr lang="en-US" sz="1000" kern="0" dirty="0" err="1">
                <a:solidFill>
                  <a:srgbClr val="57585B"/>
                </a:solidFill>
                <a:latin typeface="Tahoma"/>
                <a:ea typeface="Tahoma"/>
                <a:cs typeface="Times New Roman"/>
              </a:rPr>
              <a:t>Instalation</a:t>
            </a:r>
            <a:r>
              <a:rPr lang="en-US" sz="1000" kern="0" dirty="0">
                <a:solidFill>
                  <a:srgbClr val="57585B"/>
                </a:solidFill>
                <a:latin typeface="Tahoma"/>
                <a:ea typeface="Tahoma"/>
                <a:cs typeface="Times New Roman"/>
              </a:rPr>
              <a:t> Certification / </a:t>
            </a:r>
            <a:r>
              <a:rPr lang="en-US" sz="1000" kern="0" dirty="0" err="1">
                <a:solidFill>
                  <a:srgbClr val="57585B"/>
                </a:solidFill>
                <a:latin typeface="Tahoma"/>
                <a:ea typeface="Tahoma"/>
                <a:cs typeface="Times New Roman"/>
              </a:rPr>
              <a:t>Instalasi</a:t>
            </a:r>
            <a:r>
              <a:rPr lang="en-US" sz="1000" kern="0" dirty="0">
                <a:solidFill>
                  <a:srgbClr val="57585B"/>
                </a:solidFill>
                <a:latin typeface="Tahoma"/>
                <a:ea typeface="Tahoma"/>
                <a:cs typeface="Times New Roman"/>
              </a:rPr>
              <a:t> Alat </a:t>
            </a:r>
            <a:r>
              <a:rPr lang="en-US" sz="1000" kern="0" dirty="0" err="1">
                <a:solidFill>
                  <a:srgbClr val="57585B"/>
                </a:solidFill>
                <a:latin typeface="Tahoma"/>
                <a:ea typeface="Tahoma"/>
                <a:cs typeface="Times New Roman"/>
              </a:rPr>
              <a:t>Pemadam</a:t>
            </a:r>
            <a:r>
              <a:rPr lang="en-US" sz="1000" kern="0" dirty="0">
                <a:solidFill>
                  <a:srgbClr val="57585B"/>
                </a:solidFill>
                <a:latin typeface="Tahoma"/>
                <a:ea typeface="Tahoma"/>
                <a:cs typeface="Times New Roman"/>
              </a:rPr>
              <a:t> </a:t>
            </a:r>
            <a:r>
              <a:rPr lang="en-US" sz="1000" kern="0" dirty="0" err="1">
                <a:solidFill>
                  <a:srgbClr val="57585B"/>
                </a:solidFill>
                <a:latin typeface="Tahoma"/>
                <a:ea typeface="Tahoma"/>
                <a:cs typeface="Times New Roman"/>
              </a:rPr>
              <a:t>Kebakaran</a:t>
            </a:r>
            <a:r>
              <a:rPr lang="en-US" sz="1000" kern="0" dirty="0">
                <a:solidFill>
                  <a:srgbClr val="57585B"/>
                </a:solidFill>
                <a:latin typeface="Tahoma"/>
                <a:ea typeface="Tahoma"/>
                <a:cs typeface="Times New Roman"/>
              </a:rPr>
              <a:t> (</a:t>
            </a:r>
            <a:r>
              <a:rPr lang="en-US" sz="1000" kern="0" dirty="0" err="1">
                <a:solidFill>
                  <a:srgbClr val="57585B"/>
                </a:solidFill>
                <a:latin typeface="Tahoma"/>
                <a:ea typeface="Tahoma"/>
                <a:cs typeface="Times New Roman"/>
              </a:rPr>
              <a:t>Intalasi</a:t>
            </a:r>
            <a:r>
              <a:rPr lang="en-US" sz="1000" kern="0" dirty="0">
                <a:solidFill>
                  <a:srgbClr val="57585B"/>
                </a:solidFill>
                <a:latin typeface="Tahoma"/>
                <a:ea typeface="Tahoma"/>
                <a:cs typeface="Times New Roman"/>
              </a:rPr>
              <a:t> Hydrant dan </a:t>
            </a:r>
            <a:r>
              <a:rPr lang="en-US" sz="1000" kern="0" dirty="0" err="1">
                <a:solidFill>
                  <a:srgbClr val="57585B"/>
                </a:solidFill>
                <a:latin typeface="Tahoma"/>
                <a:ea typeface="Tahoma"/>
                <a:cs typeface="Times New Roman"/>
              </a:rPr>
              <a:t>peralatan</a:t>
            </a:r>
            <a:r>
              <a:rPr lang="en-US" sz="1000" kern="0" dirty="0">
                <a:solidFill>
                  <a:srgbClr val="57585B"/>
                </a:solidFill>
                <a:latin typeface="Tahoma"/>
                <a:ea typeface="Tahoma"/>
                <a:cs typeface="Times New Roman"/>
              </a:rPr>
              <a:t> </a:t>
            </a:r>
            <a:r>
              <a:rPr lang="en-US" sz="1000" kern="0" dirty="0" err="1">
                <a:solidFill>
                  <a:srgbClr val="57585B"/>
                </a:solidFill>
                <a:latin typeface="Tahoma"/>
                <a:ea typeface="Tahoma"/>
                <a:cs typeface="Times New Roman"/>
              </a:rPr>
              <a:t>pendukungnya</a:t>
            </a:r>
            <a:r>
              <a:rPr lang="en-US" sz="1000" kern="0" dirty="0">
                <a:solidFill>
                  <a:srgbClr val="57585B"/>
                </a:solidFill>
                <a:latin typeface="Tahoma"/>
                <a:ea typeface="Tahoma"/>
                <a:cs typeface="Times New Roman"/>
              </a:rPr>
              <a:t>)</a:t>
            </a:r>
          </a:p>
        </p:txBody>
      </p:sp>
      <p:sp>
        <p:nvSpPr>
          <p:cNvPr id="10" name="Text Box 2">
            <a:extLst>
              <a:ext uri="{FF2B5EF4-FFF2-40B4-BE49-F238E27FC236}">
                <a16:creationId xmlns:a16="http://schemas.microsoft.com/office/drawing/2014/main" id="{3E5E5ABF-3EBE-40D9-B7F8-8B5427E79D5A}"/>
              </a:ext>
            </a:extLst>
          </p:cNvPr>
          <p:cNvSpPr txBox="1">
            <a:spLocks noChangeArrowheads="1"/>
          </p:cNvSpPr>
          <p:nvPr/>
        </p:nvSpPr>
        <p:spPr bwMode="auto">
          <a:xfrm>
            <a:off x="914400" y="5963348"/>
            <a:ext cx="3124200" cy="249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6000"/>
              </a:lnSpc>
              <a:spcBef>
                <a:spcPct val="0"/>
              </a:spcBef>
              <a:spcAft>
                <a:spcPts val="1000"/>
              </a:spcAft>
              <a:buClrTx/>
              <a:buSzTx/>
              <a:buFontTx/>
              <a:buNone/>
              <a:tabLst/>
            </a:pPr>
            <a:r>
              <a:rPr kumimoji="0" lang="en-US" altLang="id-ID" sz="1000" b="1" i="0" u="none" strike="noStrike" cap="none" normalizeH="0" baseline="0" dirty="0">
                <a:ln>
                  <a:noFill/>
                </a:ln>
                <a:solidFill>
                  <a:srgbClr val="00A1CC"/>
                </a:solidFill>
                <a:effectLst/>
                <a:latin typeface="Tahoma" pitchFamily="34" charset="0"/>
                <a:cs typeface="Arial" pitchFamily="34" charset="0"/>
              </a:rPr>
              <a:t>Personal / Equipment Certification / Testing</a:t>
            </a:r>
            <a:endParaRPr kumimoji="0" lang="id-ID" altLang="id-ID"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4146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rregularPicture"/>
          <p:cNvPicPr/>
          <p:nvPr/>
        </p:nvPicPr>
        <p:blipFill>
          <a:blip r:embed="rId2"/>
          <a:stretch>
            <a:fillRect/>
          </a:stretch>
        </p:blipFill>
        <p:spPr>
          <a:xfrm>
            <a:off x="2066925" y="2703830"/>
            <a:ext cx="4788535" cy="7202170"/>
          </a:xfrm>
          <a:prstGeom prst="rect">
            <a:avLst/>
          </a:prstGeom>
        </p:spPr>
      </p:pic>
      <p:grpSp>
        <p:nvGrpSpPr>
          <p:cNvPr id="16" name="Group 15"/>
          <p:cNvGrpSpPr/>
          <p:nvPr/>
        </p:nvGrpSpPr>
        <p:grpSpPr>
          <a:xfrm>
            <a:off x="2556589" y="1082040"/>
            <a:ext cx="1049020" cy="1049020"/>
            <a:chOff x="2564606" y="1236980"/>
            <a:chExt cx="1049020" cy="1049020"/>
          </a:xfrm>
        </p:grpSpPr>
        <p:sp>
          <p:nvSpPr>
            <p:cNvPr id="15" name="Oval 14"/>
            <p:cNvSpPr/>
            <p:nvPr/>
          </p:nvSpPr>
          <p:spPr>
            <a:xfrm>
              <a:off x="2564606" y="1236980"/>
              <a:ext cx="1049020" cy="1049020"/>
            </a:xfrm>
            <a:prstGeom prst="ellipse">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 Box 2"/>
            <p:cNvSpPr txBox="1">
              <a:spLocks noChangeArrowheads="1"/>
            </p:cNvSpPr>
            <p:nvPr/>
          </p:nvSpPr>
          <p:spPr bwMode="auto">
            <a:xfrm>
              <a:off x="2721133" y="1606550"/>
              <a:ext cx="719932"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1000"/>
                </a:lnSpc>
                <a:spcBef>
                  <a:spcPct val="0"/>
                </a:spcBef>
                <a:spcAft>
                  <a:spcPts val="1000"/>
                </a:spcAft>
                <a:buClrTx/>
                <a:buSzTx/>
                <a:buFontTx/>
                <a:buNone/>
                <a:tabLst/>
              </a:pPr>
              <a:r>
                <a:rPr kumimoji="0" lang="id-ID" altLang="id-ID" sz="1000" b="1" i="0" u="none" strike="noStrike" cap="none" normalizeH="0" baseline="0" dirty="0">
                  <a:ln>
                    <a:noFill/>
                  </a:ln>
                  <a:solidFill>
                    <a:srgbClr val="FFFFFF"/>
                  </a:solidFill>
                  <a:effectLst/>
                  <a:latin typeface="Tahoma" pitchFamily="34" charset="0"/>
                  <a:cs typeface="Arial" pitchFamily="34" charset="0"/>
                </a:rPr>
                <a:t>CONTENT CREATION</a:t>
              </a:r>
              <a:endParaRPr kumimoji="0" lang="id-ID" altLang="id-ID" sz="1000" b="1" i="0" u="none" strike="noStrike" cap="none" normalizeH="0" baseline="0" dirty="0">
                <a:ln>
                  <a:noFill/>
                </a:ln>
                <a:solidFill>
                  <a:schemeClr val="tx1"/>
                </a:solidFill>
                <a:effectLst/>
                <a:latin typeface="Arial" pitchFamily="34" charset="0"/>
                <a:cs typeface="Arial" pitchFamily="34" charset="0"/>
              </a:endParaRPr>
            </a:p>
          </p:txBody>
        </p:sp>
      </p:grpSp>
      <p:sp>
        <p:nvSpPr>
          <p:cNvPr id="8" name="Rectangle 7"/>
          <p:cNvSpPr/>
          <p:nvPr/>
        </p:nvSpPr>
        <p:spPr>
          <a:xfrm>
            <a:off x="3643233" y="1082040"/>
            <a:ext cx="2358390" cy="3505200"/>
          </a:xfrm>
          <a:prstGeom prst="rect">
            <a:avLst/>
          </a:prstGeom>
        </p:spPr>
        <p:txBody>
          <a:bodyPr/>
          <a:lstStyle/>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Assess </a:t>
            </a:r>
            <a:r>
              <a:rPr lang="en-US" sz="1000" dirty="0">
                <a:solidFill>
                  <a:srgbClr val="57585B"/>
                </a:solidFill>
                <a:latin typeface="Tahoma"/>
                <a:ea typeface="Tahoma"/>
                <a:cs typeface="Times New Roman"/>
              </a:rPr>
              <a:t>industry development &amp; identify new course</a:t>
            </a:r>
            <a:endParaRPr lang="id-ID" sz="1000" dirty="0">
              <a:solidFill>
                <a:srgbClr val="57585B"/>
              </a:solidFill>
              <a:latin typeface="Tahoma"/>
              <a:ea typeface="Tahoma"/>
              <a:cs typeface="Times New Roman"/>
            </a:endParaRPr>
          </a:p>
          <a:p>
            <a:pPr marL="85725" indent="-85725" eaLnBrk="0" hangingPunct="0">
              <a:spcBef>
                <a:spcPts val="0"/>
              </a:spcBef>
              <a:spcAft>
                <a:spcPts val="600"/>
              </a:spcAft>
              <a:buFont typeface="Arial" panose="020B0604020202020204" pitchFamily="34" charset="0"/>
              <a:buChar char="•"/>
            </a:pPr>
            <a:r>
              <a:rPr lang="en-US" sz="1000" dirty="0">
                <a:solidFill>
                  <a:srgbClr val="57585B"/>
                </a:solidFill>
                <a:latin typeface="Tahoma"/>
                <a:ea typeface="Tahoma"/>
                <a:cs typeface="Times New Roman"/>
              </a:rPr>
              <a:t>Prepare course material</a:t>
            </a:r>
            <a:r>
              <a:rPr lang="id-ID" sz="1000" dirty="0">
                <a:solidFill>
                  <a:srgbClr val="57585B"/>
                </a:solidFill>
                <a:latin typeface="Tahoma"/>
                <a:ea typeface="Tahoma"/>
                <a:cs typeface="Times New Roman"/>
              </a:rPr>
              <a:t> </a:t>
            </a:r>
            <a:r>
              <a:rPr lang="en-US" sz="1000" dirty="0">
                <a:solidFill>
                  <a:srgbClr val="57585B"/>
                </a:solidFill>
                <a:latin typeface="Tahoma"/>
                <a:ea typeface="Tahoma"/>
                <a:cs typeface="Times New Roman"/>
              </a:rPr>
              <a:t>&amp; delivery through multiple</a:t>
            </a:r>
            <a:r>
              <a:rPr lang="id-ID" sz="1000" dirty="0">
                <a:solidFill>
                  <a:srgbClr val="57585B"/>
                </a:solidFill>
                <a:latin typeface="Tahoma"/>
                <a:ea typeface="Tahoma"/>
                <a:cs typeface="Times New Roman"/>
              </a:rPr>
              <a:t> </a:t>
            </a:r>
            <a:r>
              <a:rPr lang="en-US" sz="1000" dirty="0">
                <a:solidFill>
                  <a:srgbClr val="57585B"/>
                </a:solidFill>
                <a:latin typeface="Tahoma"/>
                <a:ea typeface="Tahoma"/>
                <a:cs typeface="Times New Roman"/>
              </a:rPr>
              <a:t>channels</a:t>
            </a:r>
            <a:endParaRPr lang="id-ID" sz="1000" dirty="0">
              <a:solidFill>
                <a:srgbClr val="57585B"/>
              </a:solidFill>
              <a:latin typeface="Tahoma"/>
              <a:ea typeface="Tahoma"/>
              <a:cs typeface="Times New Roman"/>
            </a:endParaRPr>
          </a:p>
          <a:p>
            <a:pPr marL="85725" indent="-85725" eaLnBrk="0" hangingPunct="0">
              <a:spcBef>
                <a:spcPts val="0"/>
              </a:spcBef>
              <a:spcAft>
                <a:spcPts val="600"/>
              </a:spcAft>
              <a:buFont typeface="Arial" panose="020B0604020202020204" pitchFamily="34" charset="0"/>
              <a:buChar char="•"/>
            </a:pPr>
            <a:r>
              <a:rPr lang="en-US" sz="1000" dirty="0" err="1">
                <a:solidFill>
                  <a:srgbClr val="57585B"/>
                </a:solidFill>
                <a:latin typeface="Tahoma"/>
                <a:ea typeface="Tahoma"/>
                <a:cs typeface="Times New Roman"/>
              </a:rPr>
              <a:t>Continously</a:t>
            </a:r>
            <a:r>
              <a:rPr lang="en-US" sz="1000" dirty="0">
                <a:solidFill>
                  <a:srgbClr val="57585B"/>
                </a:solidFill>
                <a:latin typeface="Tahoma"/>
                <a:ea typeface="Tahoma"/>
                <a:cs typeface="Times New Roman"/>
              </a:rPr>
              <a:t> audit &amp; upgrade existing courses</a:t>
            </a:r>
            <a:endParaRPr lang="id-ID" sz="1000" dirty="0">
              <a:solidFill>
                <a:srgbClr val="57585B"/>
              </a:solidFill>
              <a:latin typeface="Tahoma"/>
              <a:ea typeface="Tahoma"/>
              <a:cs typeface="Times New Roman"/>
            </a:endParaRPr>
          </a:p>
          <a:p>
            <a:pPr marL="85725" indent="-85725" eaLnBrk="0" hangingPunct="0">
              <a:spcBef>
                <a:spcPts val="0"/>
              </a:spcBef>
              <a:spcAft>
                <a:spcPts val="600"/>
              </a:spcAft>
              <a:buFont typeface="Arial" panose="020B0604020202020204" pitchFamily="34" charset="0"/>
              <a:buChar char="•"/>
            </a:pPr>
            <a:endParaRPr lang="id-ID" sz="1000" dirty="0">
              <a:solidFill>
                <a:srgbClr val="57585B"/>
              </a:solidFill>
              <a:latin typeface="Tahoma"/>
              <a:ea typeface="Tahoma"/>
              <a:cs typeface="Times New Roman"/>
            </a:endParaRPr>
          </a:p>
          <a:p>
            <a:pPr marL="85725" indent="-85725" eaLnBrk="0" hangingPunct="0">
              <a:spcBef>
                <a:spcPts val="0"/>
              </a:spcBef>
              <a:spcAft>
                <a:spcPts val="600"/>
              </a:spcAft>
              <a:buFont typeface="Arial" panose="020B0604020202020204" pitchFamily="34" charset="0"/>
              <a:buChar char="•"/>
            </a:pPr>
            <a:r>
              <a:rPr lang="en-US" sz="1000" dirty="0">
                <a:solidFill>
                  <a:srgbClr val="57585B"/>
                </a:solidFill>
                <a:latin typeface="Tahoma"/>
                <a:ea typeface="Tahoma"/>
                <a:cs typeface="Times New Roman"/>
              </a:rPr>
              <a:t>Identify &amp; Analyze </a:t>
            </a:r>
            <a:br>
              <a:rPr lang="en-US" sz="1000" dirty="0">
                <a:solidFill>
                  <a:srgbClr val="57585B"/>
                </a:solidFill>
                <a:latin typeface="Tahoma"/>
                <a:ea typeface="Tahoma"/>
                <a:cs typeface="Times New Roman"/>
              </a:rPr>
            </a:br>
            <a:r>
              <a:rPr lang="en-US" sz="1000" dirty="0">
                <a:solidFill>
                  <a:srgbClr val="57585B"/>
                </a:solidFill>
                <a:latin typeface="Tahoma"/>
                <a:ea typeface="Tahoma"/>
                <a:cs typeface="Times New Roman"/>
              </a:rPr>
              <a:t>customer needs</a:t>
            </a:r>
            <a:endParaRPr lang="id-ID" sz="1000" dirty="0">
              <a:solidFill>
                <a:srgbClr val="57585B"/>
              </a:solidFill>
              <a:latin typeface="Tahoma"/>
              <a:ea typeface="Tahoma"/>
              <a:cs typeface="Times New Roman"/>
            </a:endParaRPr>
          </a:p>
          <a:p>
            <a:pPr marL="85725" indent="-85725" eaLnBrk="0" hangingPunct="0">
              <a:spcBef>
                <a:spcPts val="0"/>
              </a:spcBef>
              <a:spcAft>
                <a:spcPts val="600"/>
              </a:spcAft>
              <a:buFont typeface="Arial" panose="020B0604020202020204" pitchFamily="34" charset="0"/>
              <a:buChar char="•"/>
            </a:pPr>
            <a:r>
              <a:rPr lang="en-US" sz="1000" dirty="0">
                <a:solidFill>
                  <a:srgbClr val="57585B"/>
                </a:solidFill>
                <a:latin typeface="Tahoma"/>
                <a:ea typeface="Tahoma"/>
                <a:cs typeface="Times New Roman"/>
              </a:rPr>
              <a:t>Design solutions aligned to industry standards</a:t>
            </a:r>
            <a:endParaRPr lang="id-ID" sz="1000" dirty="0">
              <a:solidFill>
                <a:srgbClr val="57585B"/>
              </a:solidFill>
              <a:latin typeface="Tahoma"/>
              <a:ea typeface="Tahoma"/>
              <a:cs typeface="Times New Roman"/>
            </a:endParaRPr>
          </a:p>
          <a:p>
            <a:pPr marL="85725" indent="-85725" eaLnBrk="0" hangingPunct="0">
              <a:spcBef>
                <a:spcPts val="0"/>
              </a:spcBef>
              <a:spcAft>
                <a:spcPts val="600"/>
              </a:spcAft>
              <a:buFont typeface="Arial" panose="020B0604020202020204" pitchFamily="34" charset="0"/>
              <a:buChar char="•"/>
            </a:pPr>
            <a:endParaRPr lang="id-ID" sz="1000" dirty="0">
              <a:solidFill>
                <a:srgbClr val="57585B"/>
              </a:solidFill>
              <a:latin typeface="Tahoma"/>
              <a:ea typeface="Tahoma"/>
              <a:cs typeface="Times New Roman"/>
            </a:endParaRPr>
          </a:p>
          <a:p>
            <a:pPr marL="85725" indent="-85725" eaLnBrk="0" hangingPunct="0">
              <a:spcBef>
                <a:spcPts val="0"/>
              </a:spcBef>
              <a:spcAft>
                <a:spcPts val="600"/>
              </a:spcAft>
              <a:buFont typeface="Arial" panose="020B0604020202020204" pitchFamily="34" charset="0"/>
              <a:buChar char="•"/>
            </a:pPr>
            <a:r>
              <a:rPr lang="en-US" sz="1000" dirty="0">
                <a:solidFill>
                  <a:srgbClr val="57585B"/>
                </a:solidFill>
                <a:latin typeface="Tahoma"/>
                <a:ea typeface="Tahoma"/>
                <a:cs typeface="Times New Roman"/>
              </a:rPr>
              <a:t>Host workshops</a:t>
            </a:r>
            <a:endParaRPr lang="id-ID" sz="1000" dirty="0">
              <a:solidFill>
                <a:srgbClr val="57585B"/>
              </a:solidFill>
              <a:latin typeface="Tahoma"/>
              <a:ea typeface="Tahoma"/>
              <a:cs typeface="Times New Roman"/>
            </a:endParaRPr>
          </a:p>
          <a:p>
            <a:pPr marL="85725" indent="-85725" eaLnBrk="0" hangingPunct="0">
              <a:spcBef>
                <a:spcPts val="0"/>
              </a:spcBef>
              <a:spcAft>
                <a:spcPts val="600"/>
              </a:spcAft>
              <a:buFont typeface="Arial" panose="020B0604020202020204" pitchFamily="34" charset="0"/>
              <a:buChar char="•"/>
            </a:pPr>
            <a:r>
              <a:rPr lang="en-US" sz="1000" dirty="0">
                <a:solidFill>
                  <a:srgbClr val="57585B"/>
                </a:solidFill>
                <a:latin typeface="Tahoma"/>
                <a:ea typeface="Tahoma"/>
                <a:cs typeface="Times New Roman"/>
              </a:rPr>
              <a:t>Evaluation of candidates</a:t>
            </a:r>
            <a:endParaRPr lang="id-ID" sz="1000" dirty="0">
              <a:solidFill>
                <a:srgbClr val="57585B"/>
              </a:solidFill>
              <a:latin typeface="Tahoma"/>
              <a:ea typeface="Tahoma"/>
              <a:cs typeface="Times New Roman"/>
            </a:endParaRPr>
          </a:p>
          <a:p>
            <a:pPr marL="85725" indent="-85725" eaLnBrk="0" hangingPunct="0">
              <a:spcBef>
                <a:spcPts val="0"/>
              </a:spcBef>
              <a:spcAft>
                <a:spcPts val="600"/>
              </a:spcAft>
              <a:buFont typeface="Arial" panose="020B0604020202020204" pitchFamily="34" charset="0"/>
              <a:buChar char="•"/>
            </a:pPr>
            <a:r>
              <a:rPr lang="en-US" sz="1000" dirty="0">
                <a:solidFill>
                  <a:srgbClr val="57585B"/>
                </a:solidFill>
                <a:latin typeface="Tahoma"/>
                <a:ea typeface="Tahoma"/>
                <a:cs typeface="Times New Roman"/>
              </a:rPr>
              <a:t>Obtain feedback &amp;</a:t>
            </a:r>
            <a:r>
              <a:rPr lang="id-ID" sz="1000" dirty="0">
                <a:solidFill>
                  <a:srgbClr val="57585B"/>
                </a:solidFill>
                <a:latin typeface="Tahoma"/>
                <a:ea typeface="Tahoma"/>
                <a:cs typeface="Times New Roman"/>
              </a:rPr>
              <a:t> </a:t>
            </a:r>
            <a:r>
              <a:rPr lang="en-US" sz="1000" dirty="0">
                <a:solidFill>
                  <a:srgbClr val="57585B"/>
                </a:solidFill>
                <a:latin typeface="Tahoma"/>
                <a:ea typeface="Tahoma"/>
                <a:cs typeface="Times New Roman"/>
              </a:rPr>
              <a:t>customer sati</a:t>
            </a:r>
            <a:r>
              <a:rPr lang="id-ID" sz="1000" dirty="0">
                <a:solidFill>
                  <a:srgbClr val="57585B"/>
                </a:solidFill>
                <a:latin typeface="Tahoma"/>
                <a:ea typeface="Tahoma"/>
                <a:cs typeface="Times New Roman"/>
              </a:rPr>
              <a:t>s</a:t>
            </a:r>
            <a:r>
              <a:rPr lang="en-US" sz="1000" dirty="0">
                <a:solidFill>
                  <a:srgbClr val="57585B"/>
                </a:solidFill>
                <a:latin typeface="Tahoma"/>
                <a:ea typeface="Tahoma"/>
                <a:cs typeface="Times New Roman"/>
              </a:rPr>
              <a:t>faction score, provide inputs in solution development program </a:t>
            </a:r>
            <a:endParaRPr lang="id-ID" sz="1000" dirty="0">
              <a:solidFill>
                <a:srgbClr val="57585B"/>
              </a:solidFill>
              <a:latin typeface="Tahoma"/>
              <a:ea typeface="Tahoma"/>
              <a:cs typeface="Times New Roman"/>
            </a:endParaRPr>
          </a:p>
        </p:txBody>
      </p:sp>
      <p:sp>
        <p:nvSpPr>
          <p:cNvPr id="11" name="Rectangle 10"/>
          <p:cNvSpPr/>
          <p:nvPr/>
        </p:nvSpPr>
        <p:spPr>
          <a:xfrm>
            <a:off x="1447800" y="4800600"/>
            <a:ext cx="4876800" cy="1922578"/>
          </a:xfrm>
          <a:prstGeom prst="rect">
            <a:avLst/>
          </a:prstGeom>
        </p:spPr>
        <p:txBody>
          <a:bodyPr wrap="square">
            <a:spAutoFit/>
          </a:bodyPr>
          <a:lstStyle/>
          <a:p>
            <a:pPr>
              <a:lnSpc>
                <a:spcPct val="106000"/>
              </a:lnSpc>
              <a:spcAft>
                <a:spcPts val="1000"/>
              </a:spcAft>
            </a:pPr>
            <a:r>
              <a:rPr lang="en-US" sz="1000" b="1" dirty="0">
                <a:solidFill>
                  <a:srgbClr val="00A1CC"/>
                </a:solidFill>
                <a:latin typeface="Tahoma" pitchFamily="34" charset="0"/>
                <a:cs typeface="Arial" pitchFamily="34" charset="0"/>
              </a:rPr>
              <a:t>Benefits of Workforce Development through Training &amp; Certification</a:t>
            </a:r>
            <a:endParaRPr lang="id-ID" sz="1000" b="1" dirty="0">
              <a:solidFill>
                <a:srgbClr val="00A1CC"/>
              </a:solidFill>
              <a:latin typeface="Tahoma" pitchFamily="34" charset="0"/>
              <a:cs typeface="Arial" pitchFamily="34" charset="0"/>
            </a:endParaRPr>
          </a:p>
          <a:p>
            <a:pPr marL="85725" lvl="0" indent="-85725" eaLnBrk="0" hangingPunct="0">
              <a:spcBef>
                <a:spcPts val="0"/>
              </a:spcBef>
              <a:spcAft>
                <a:spcPts val="600"/>
              </a:spcAft>
              <a:buFont typeface="Arial" panose="020B0604020202020204" pitchFamily="34" charset="0"/>
              <a:buChar char="•"/>
            </a:pPr>
            <a:r>
              <a:rPr lang="en-US" sz="1000" dirty="0">
                <a:solidFill>
                  <a:srgbClr val="57585B"/>
                </a:solidFill>
                <a:latin typeface="Tahoma"/>
                <a:ea typeface="Tahoma"/>
                <a:cs typeface="Times New Roman"/>
              </a:rPr>
              <a:t>Certification for Career Progression</a:t>
            </a:r>
            <a:endParaRPr lang="id-ID" sz="1000" dirty="0">
              <a:solidFill>
                <a:srgbClr val="57585B"/>
              </a:solidFill>
              <a:latin typeface="Tahoma"/>
              <a:ea typeface="Tahoma"/>
              <a:cs typeface="Times New Roman"/>
            </a:endParaRPr>
          </a:p>
          <a:p>
            <a:pPr marL="85725" lvl="0" indent="-85725" eaLnBrk="0" hangingPunct="0">
              <a:spcBef>
                <a:spcPts val="0"/>
              </a:spcBef>
              <a:spcAft>
                <a:spcPts val="600"/>
              </a:spcAft>
              <a:buFont typeface="Arial" panose="020B0604020202020204" pitchFamily="34" charset="0"/>
              <a:buChar char="•"/>
            </a:pPr>
            <a:r>
              <a:rPr lang="en-US" sz="1000" dirty="0">
                <a:solidFill>
                  <a:srgbClr val="57585B"/>
                </a:solidFill>
                <a:latin typeface="Tahoma"/>
                <a:ea typeface="Tahoma"/>
                <a:cs typeface="Times New Roman"/>
              </a:rPr>
              <a:t>Increased Productivity &amp; Performance of the Workforce</a:t>
            </a:r>
            <a:endParaRPr lang="id-ID" sz="1000" dirty="0">
              <a:solidFill>
                <a:srgbClr val="57585B"/>
              </a:solidFill>
              <a:latin typeface="Tahoma"/>
              <a:ea typeface="Tahoma"/>
              <a:cs typeface="Times New Roman"/>
            </a:endParaRPr>
          </a:p>
          <a:p>
            <a:pPr marL="85725" lvl="0" indent="-85725" eaLnBrk="0" hangingPunct="0">
              <a:spcBef>
                <a:spcPts val="0"/>
              </a:spcBef>
              <a:spcAft>
                <a:spcPts val="600"/>
              </a:spcAft>
              <a:buFont typeface="Arial" panose="020B0604020202020204" pitchFamily="34" charset="0"/>
              <a:buChar char="•"/>
            </a:pPr>
            <a:r>
              <a:rPr lang="en-US" sz="1000" dirty="0">
                <a:solidFill>
                  <a:srgbClr val="57585B"/>
                </a:solidFill>
                <a:latin typeface="Tahoma"/>
                <a:ea typeface="Tahoma"/>
                <a:cs typeface="Times New Roman"/>
              </a:rPr>
              <a:t>Focused Training Spends</a:t>
            </a:r>
            <a:endParaRPr lang="id-ID" sz="1000" dirty="0">
              <a:solidFill>
                <a:srgbClr val="57585B"/>
              </a:solidFill>
              <a:latin typeface="Tahoma"/>
              <a:ea typeface="Tahoma"/>
              <a:cs typeface="Times New Roman"/>
            </a:endParaRPr>
          </a:p>
          <a:p>
            <a:pPr marL="85725" lvl="0" indent="-85725" eaLnBrk="0" hangingPunct="0">
              <a:spcBef>
                <a:spcPts val="0"/>
              </a:spcBef>
              <a:spcAft>
                <a:spcPts val="600"/>
              </a:spcAft>
              <a:buFont typeface="Arial" panose="020B0604020202020204" pitchFamily="34" charset="0"/>
              <a:buChar char="•"/>
            </a:pPr>
            <a:r>
              <a:rPr lang="en-US" sz="1000" dirty="0">
                <a:solidFill>
                  <a:srgbClr val="57585B"/>
                </a:solidFill>
                <a:latin typeface="Tahoma"/>
                <a:ea typeface="Tahoma"/>
                <a:cs typeface="Times New Roman"/>
              </a:rPr>
              <a:t>Improved Credibility with Clients &amp; Partners</a:t>
            </a:r>
            <a:endParaRPr lang="id-ID" sz="1000" dirty="0">
              <a:solidFill>
                <a:srgbClr val="57585B"/>
              </a:solidFill>
              <a:latin typeface="Tahoma"/>
              <a:ea typeface="Tahoma"/>
              <a:cs typeface="Times New Roman"/>
            </a:endParaRPr>
          </a:p>
          <a:p>
            <a:pPr marL="85725" lvl="0" indent="-85725" eaLnBrk="0" hangingPunct="0">
              <a:spcBef>
                <a:spcPts val="0"/>
              </a:spcBef>
              <a:spcAft>
                <a:spcPts val="600"/>
              </a:spcAft>
              <a:buFont typeface="Arial" panose="020B0604020202020204" pitchFamily="34" charset="0"/>
              <a:buChar char="•"/>
            </a:pPr>
            <a:r>
              <a:rPr lang="en-US" sz="1000" dirty="0">
                <a:solidFill>
                  <a:srgbClr val="57585B"/>
                </a:solidFill>
                <a:latin typeface="Tahoma"/>
                <a:ea typeface="Tahoma"/>
                <a:cs typeface="Times New Roman"/>
              </a:rPr>
              <a:t>Benchmark for Hiring &amp; Promotion</a:t>
            </a:r>
            <a:endParaRPr lang="id-ID" sz="1000" dirty="0">
              <a:solidFill>
                <a:srgbClr val="57585B"/>
              </a:solidFill>
              <a:latin typeface="Tahoma"/>
              <a:ea typeface="Tahoma"/>
              <a:cs typeface="Times New Roman"/>
            </a:endParaRPr>
          </a:p>
          <a:p>
            <a:pPr marL="85725" lvl="0" indent="-85725" eaLnBrk="0" hangingPunct="0">
              <a:spcBef>
                <a:spcPts val="0"/>
              </a:spcBef>
              <a:spcAft>
                <a:spcPts val="600"/>
              </a:spcAft>
              <a:buFont typeface="Arial" panose="020B0604020202020204" pitchFamily="34" charset="0"/>
              <a:buChar char="•"/>
            </a:pPr>
            <a:r>
              <a:rPr lang="en-US" sz="1000" dirty="0">
                <a:solidFill>
                  <a:srgbClr val="57585B"/>
                </a:solidFill>
                <a:latin typeface="Tahoma"/>
                <a:ea typeface="Tahoma"/>
                <a:cs typeface="Times New Roman"/>
              </a:rPr>
              <a:t>Build Organization Quality Culture</a:t>
            </a:r>
            <a:endParaRPr lang="id-ID" sz="1000" dirty="0">
              <a:solidFill>
                <a:srgbClr val="57585B"/>
              </a:solidFill>
              <a:latin typeface="Tahoma"/>
              <a:ea typeface="Tahoma"/>
              <a:cs typeface="Times New Roman"/>
            </a:endParaRPr>
          </a:p>
          <a:p>
            <a:pPr marL="85725" lvl="0" indent="-85725" eaLnBrk="0" hangingPunct="0">
              <a:spcBef>
                <a:spcPts val="0"/>
              </a:spcBef>
              <a:spcAft>
                <a:spcPts val="600"/>
              </a:spcAft>
              <a:buFont typeface="Arial" panose="020B0604020202020204" pitchFamily="34" charset="0"/>
              <a:buChar char="•"/>
            </a:pPr>
            <a:r>
              <a:rPr lang="en-US" sz="1000" dirty="0">
                <a:solidFill>
                  <a:srgbClr val="57585B"/>
                </a:solidFill>
                <a:latin typeface="Tahoma"/>
                <a:ea typeface="Tahoma"/>
                <a:cs typeface="Times New Roman"/>
              </a:rPr>
              <a:t>Attrition Control and Retention</a:t>
            </a:r>
            <a:endParaRPr lang="id-ID" sz="1000" dirty="0">
              <a:solidFill>
                <a:srgbClr val="57585B"/>
              </a:solidFill>
              <a:latin typeface="Tahoma"/>
              <a:ea typeface="Tahoma"/>
              <a:cs typeface="Times New Roman"/>
            </a:endParaRPr>
          </a:p>
        </p:txBody>
      </p:sp>
      <p:sp>
        <p:nvSpPr>
          <p:cNvPr id="12" name="Right Triangle 11"/>
          <p:cNvSpPr/>
          <p:nvPr/>
        </p:nvSpPr>
        <p:spPr>
          <a:xfrm flipV="1">
            <a:off x="0" y="0"/>
            <a:ext cx="2014855" cy="1869559"/>
          </a:xfrm>
          <a:prstGeom prst="rtTriangle">
            <a:avLst/>
          </a:prstGeom>
          <a:solidFill>
            <a:srgbClr val="BBE0E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itle 1"/>
          <p:cNvSpPr txBox="1">
            <a:spLocks/>
          </p:cNvSpPr>
          <p:nvPr/>
        </p:nvSpPr>
        <p:spPr>
          <a:xfrm>
            <a:off x="2107565" y="304800"/>
            <a:ext cx="4305300" cy="524933"/>
          </a:xfrm>
          <a:prstGeom prst="rect">
            <a:avLst/>
          </a:prstGeom>
        </p:spPr>
        <p:txBody>
          <a:bodyPr/>
          <a:lstStyle>
            <a:defPPr>
              <a:defRPr lang="en-US"/>
            </a:defPPr>
            <a:lvl1pPr algn="ctr" eaLnBrk="0" hangingPunct="0">
              <a:defRPr sz="2800" b="1">
                <a:solidFill>
                  <a:srgbClr val="0092C3"/>
                </a:solidFill>
                <a:latin typeface="Tahoma"/>
                <a:ea typeface="Tahoma"/>
                <a:cs typeface="Times New Roman"/>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n-US" dirty="0"/>
              <a:t>Training </a:t>
            </a:r>
            <a:r>
              <a:rPr lang="id-ID" dirty="0"/>
              <a:t>Approach</a:t>
            </a:r>
          </a:p>
        </p:txBody>
      </p:sp>
      <p:grpSp>
        <p:nvGrpSpPr>
          <p:cNvPr id="17" name="Group 16"/>
          <p:cNvGrpSpPr/>
          <p:nvPr/>
        </p:nvGrpSpPr>
        <p:grpSpPr>
          <a:xfrm>
            <a:off x="2596752" y="2301240"/>
            <a:ext cx="1049020" cy="1049020"/>
            <a:chOff x="2564606" y="1236980"/>
            <a:chExt cx="1049020" cy="1049020"/>
          </a:xfrm>
        </p:grpSpPr>
        <p:sp>
          <p:nvSpPr>
            <p:cNvPr id="18" name="Oval 17"/>
            <p:cNvSpPr/>
            <p:nvPr/>
          </p:nvSpPr>
          <p:spPr>
            <a:xfrm>
              <a:off x="2564606" y="1236980"/>
              <a:ext cx="1049020" cy="1049020"/>
            </a:xfrm>
            <a:prstGeom prst="ellipse">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 Box 2"/>
            <p:cNvSpPr txBox="1">
              <a:spLocks noChangeArrowheads="1"/>
            </p:cNvSpPr>
            <p:nvPr/>
          </p:nvSpPr>
          <p:spPr bwMode="auto">
            <a:xfrm>
              <a:off x="2564606" y="1635125"/>
              <a:ext cx="100885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1000"/>
                </a:lnSpc>
                <a:spcBef>
                  <a:spcPct val="0"/>
                </a:spcBef>
                <a:spcAft>
                  <a:spcPts val="1000"/>
                </a:spcAft>
                <a:buClrTx/>
                <a:buSzTx/>
                <a:buFontTx/>
                <a:buNone/>
                <a:tabLst/>
              </a:pPr>
              <a:r>
                <a:rPr kumimoji="0" lang="id-ID" altLang="id-ID" sz="900" b="1" i="0" u="none" strike="noStrike" cap="none" normalizeH="0" baseline="0" dirty="0">
                  <a:ln>
                    <a:noFill/>
                  </a:ln>
                  <a:solidFill>
                    <a:srgbClr val="FFFFFF"/>
                  </a:solidFill>
                  <a:effectLst/>
                  <a:latin typeface="Tahoma" pitchFamily="34" charset="0"/>
                  <a:cs typeface="Arial" pitchFamily="34" charset="0"/>
                </a:rPr>
                <a:t>SOLUTION DEVELOPMENT</a:t>
              </a:r>
              <a:endParaRPr kumimoji="0" lang="id-ID" altLang="id-ID" sz="900" b="1" i="0" u="none" strike="noStrike" cap="none" normalizeH="0" baseline="0" dirty="0">
                <a:ln>
                  <a:noFill/>
                </a:ln>
                <a:solidFill>
                  <a:schemeClr val="tx1"/>
                </a:solidFill>
                <a:effectLst/>
                <a:latin typeface="Arial" pitchFamily="34" charset="0"/>
                <a:cs typeface="Arial" pitchFamily="34" charset="0"/>
              </a:endParaRPr>
            </a:p>
          </p:txBody>
        </p:sp>
      </p:grpSp>
      <p:grpSp>
        <p:nvGrpSpPr>
          <p:cNvPr id="20" name="Group 19"/>
          <p:cNvGrpSpPr/>
          <p:nvPr/>
        </p:nvGrpSpPr>
        <p:grpSpPr>
          <a:xfrm>
            <a:off x="2610088" y="3538220"/>
            <a:ext cx="1049020" cy="1049020"/>
            <a:chOff x="2564606" y="1236980"/>
            <a:chExt cx="1049020" cy="1049020"/>
          </a:xfrm>
        </p:grpSpPr>
        <p:sp>
          <p:nvSpPr>
            <p:cNvPr id="21" name="Oval 20"/>
            <p:cNvSpPr/>
            <p:nvPr/>
          </p:nvSpPr>
          <p:spPr>
            <a:xfrm>
              <a:off x="2564606" y="1236980"/>
              <a:ext cx="1049020" cy="1049020"/>
            </a:xfrm>
            <a:prstGeom prst="ellipse">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Text Box 2"/>
            <p:cNvSpPr txBox="1">
              <a:spLocks noChangeArrowheads="1"/>
            </p:cNvSpPr>
            <p:nvPr/>
          </p:nvSpPr>
          <p:spPr bwMode="auto">
            <a:xfrm>
              <a:off x="2589370" y="1686242"/>
              <a:ext cx="1008857"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1000"/>
                </a:lnSpc>
                <a:spcBef>
                  <a:spcPct val="0"/>
                </a:spcBef>
                <a:spcAft>
                  <a:spcPts val="1000"/>
                </a:spcAft>
                <a:buClrTx/>
                <a:buSzTx/>
                <a:buFontTx/>
                <a:buNone/>
                <a:tabLst/>
              </a:pPr>
              <a:r>
                <a:rPr kumimoji="0" lang="id-ID" altLang="id-ID" sz="1000" b="1" i="0" u="none" strike="noStrike" cap="none" normalizeH="0" baseline="0" dirty="0">
                  <a:ln>
                    <a:noFill/>
                  </a:ln>
                  <a:solidFill>
                    <a:srgbClr val="FFFFFF"/>
                  </a:solidFill>
                  <a:effectLst/>
                  <a:latin typeface="Tahoma" pitchFamily="34" charset="0"/>
                  <a:cs typeface="Arial" pitchFamily="34" charset="0"/>
                </a:rPr>
                <a:t>DELIVERY</a:t>
              </a:r>
              <a:endParaRPr kumimoji="0" lang="id-ID" altLang="id-ID" sz="900" b="1" i="0" u="none" strike="noStrike" cap="none" normalizeH="0" baseline="0" dirty="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64733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ight Triangle 30"/>
          <p:cNvSpPr/>
          <p:nvPr/>
        </p:nvSpPr>
        <p:spPr>
          <a:xfrm flipH="1">
            <a:off x="4572000" y="4207207"/>
            <a:ext cx="2285994" cy="5698793"/>
          </a:xfrm>
          <a:prstGeom prst="rtTriangle">
            <a:avLst/>
          </a:prstGeom>
          <a:solidFill>
            <a:srgbClr val="BBE0E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ight Triangle 11"/>
          <p:cNvSpPr/>
          <p:nvPr/>
        </p:nvSpPr>
        <p:spPr>
          <a:xfrm flipV="1">
            <a:off x="-19050" y="-2"/>
            <a:ext cx="2014855" cy="4953001"/>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4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1228089"/>
            <a:ext cx="3785235" cy="2523491"/>
          </a:xfrm>
          <a:prstGeom prst="rect">
            <a:avLst/>
          </a:prstGeom>
          <a:noFill/>
          <a:extLst>
            <a:ext uri="{909E8E84-426E-40DD-AFC4-6F175D3DCCD1}">
              <a14:hiddenFill xmlns:a14="http://schemas.microsoft.com/office/drawing/2010/main">
                <a:solidFill>
                  <a:srgbClr val="FFFFFF"/>
                </a:solidFill>
              </a14:hiddenFill>
            </a:ext>
          </a:extLst>
        </p:spPr>
      </p:pic>
      <p:sp>
        <p:nvSpPr>
          <p:cNvPr id="24" name="Right Triangle 23"/>
          <p:cNvSpPr/>
          <p:nvPr/>
        </p:nvSpPr>
        <p:spPr>
          <a:xfrm flipH="1">
            <a:off x="2057400" y="429896"/>
            <a:ext cx="2014855" cy="437070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itle 1"/>
          <p:cNvSpPr txBox="1">
            <a:spLocks/>
          </p:cNvSpPr>
          <p:nvPr/>
        </p:nvSpPr>
        <p:spPr>
          <a:xfrm>
            <a:off x="2164159" y="167429"/>
            <a:ext cx="4305300" cy="1060660"/>
          </a:xfrm>
          <a:prstGeom prst="rect">
            <a:avLst/>
          </a:prstGeom>
        </p:spPr>
        <p:txBody>
          <a:bodyPr/>
          <a:lstStyle>
            <a:defPPr>
              <a:defRPr lang="en-US"/>
            </a:defPPr>
            <a:lvl1pPr algn="ctr" eaLnBrk="0" hangingPunct="0">
              <a:defRPr sz="2800" b="1">
                <a:solidFill>
                  <a:srgbClr val="0092C3"/>
                </a:solidFill>
                <a:latin typeface="Tahoma"/>
                <a:ea typeface="Tahoma"/>
                <a:cs typeface="Times New Roman"/>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pPr algn="r"/>
            <a:r>
              <a:rPr lang="en-US" dirty="0" err="1"/>
              <a:t>Consu</a:t>
            </a:r>
            <a:r>
              <a:rPr lang="id-ID" dirty="0"/>
              <a:t>lt</a:t>
            </a:r>
            <a:r>
              <a:rPr lang="en-US" dirty="0" err="1"/>
              <a:t>ing</a:t>
            </a:r>
            <a:r>
              <a:rPr lang="id-ID" dirty="0"/>
              <a:t> </a:t>
            </a:r>
          </a:p>
          <a:p>
            <a:pPr algn="r"/>
            <a:r>
              <a:rPr lang="en-US" dirty="0"/>
              <a:t>Services</a:t>
            </a:r>
          </a:p>
        </p:txBody>
      </p:sp>
      <p:sp>
        <p:nvSpPr>
          <p:cNvPr id="2" name="Flowchart: Manual Input 1"/>
          <p:cNvSpPr/>
          <p:nvPr/>
        </p:nvSpPr>
        <p:spPr>
          <a:xfrm rot="16200000" flipH="1">
            <a:off x="3601269" y="494850"/>
            <a:ext cx="2532378" cy="398108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87"/>
              <a:gd name="connsiteY0" fmla="*/ 4074 h 12074"/>
              <a:gd name="connsiteX1" fmla="*/ 10087 w 10087"/>
              <a:gd name="connsiteY1" fmla="*/ 0 h 12074"/>
              <a:gd name="connsiteX2" fmla="*/ 10000 w 10087"/>
              <a:gd name="connsiteY2" fmla="*/ 12074 h 12074"/>
              <a:gd name="connsiteX3" fmla="*/ 0 w 10087"/>
              <a:gd name="connsiteY3" fmla="*/ 12074 h 12074"/>
              <a:gd name="connsiteX4" fmla="*/ 0 w 10087"/>
              <a:gd name="connsiteY4" fmla="*/ 4074 h 12074"/>
              <a:gd name="connsiteX0" fmla="*/ 0 w 10049"/>
              <a:gd name="connsiteY0" fmla="*/ 3462 h 11462"/>
              <a:gd name="connsiteX1" fmla="*/ 10049 w 10049"/>
              <a:gd name="connsiteY1" fmla="*/ 0 h 11462"/>
              <a:gd name="connsiteX2" fmla="*/ 10000 w 10049"/>
              <a:gd name="connsiteY2" fmla="*/ 11462 h 11462"/>
              <a:gd name="connsiteX3" fmla="*/ 0 w 10049"/>
              <a:gd name="connsiteY3" fmla="*/ 11462 h 11462"/>
              <a:gd name="connsiteX4" fmla="*/ 0 w 10049"/>
              <a:gd name="connsiteY4" fmla="*/ 3462 h 11462"/>
              <a:gd name="connsiteX0" fmla="*/ 0 w 10087"/>
              <a:gd name="connsiteY0" fmla="*/ 3063 h 11063"/>
              <a:gd name="connsiteX1" fmla="*/ 10087 w 10087"/>
              <a:gd name="connsiteY1" fmla="*/ 0 h 11063"/>
              <a:gd name="connsiteX2" fmla="*/ 10000 w 10087"/>
              <a:gd name="connsiteY2" fmla="*/ 11063 h 11063"/>
              <a:gd name="connsiteX3" fmla="*/ 0 w 10087"/>
              <a:gd name="connsiteY3" fmla="*/ 11063 h 11063"/>
              <a:gd name="connsiteX4" fmla="*/ 0 w 10087"/>
              <a:gd name="connsiteY4" fmla="*/ 3063 h 11063"/>
              <a:gd name="connsiteX0" fmla="*/ 0 w 10006"/>
              <a:gd name="connsiteY0" fmla="*/ 3116 h 11116"/>
              <a:gd name="connsiteX1" fmla="*/ 9973 w 10006"/>
              <a:gd name="connsiteY1" fmla="*/ 0 h 11116"/>
              <a:gd name="connsiteX2" fmla="*/ 10000 w 10006"/>
              <a:gd name="connsiteY2" fmla="*/ 11116 h 11116"/>
              <a:gd name="connsiteX3" fmla="*/ 0 w 10006"/>
              <a:gd name="connsiteY3" fmla="*/ 11116 h 11116"/>
              <a:gd name="connsiteX4" fmla="*/ 0 w 10006"/>
              <a:gd name="connsiteY4" fmla="*/ 3116 h 11116"/>
              <a:gd name="connsiteX0" fmla="*/ 0 w 10006"/>
              <a:gd name="connsiteY0" fmla="*/ 3116 h 11116"/>
              <a:gd name="connsiteX1" fmla="*/ 9973 w 10006"/>
              <a:gd name="connsiteY1" fmla="*/ 0 h 11116"/>
              <a:gd name="connsiteX2" fmla="*/ 10000 w 10006"/>
              <a:gd name="connsiteY2" fmla="*/ 11116 h 11116"/>
              <a:gd name="connsiteX3" fmla="*/ 0 w 10006"/>
              <a:gd name="connsiteY3" fmla="*/ 11116 h 11116"/>
              <a:gd name="connsiteX4" fmla="*/ 0 w 10006"/>
              <a:gd name="connsiteY4" fmla="*/ 3116 h 11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6" h="11116">
                <a:moveTo>
                  <a:pt x="0" y="3116"/>
                </a:moveTo>
                <a:lnTo>
                  <a:pt x="9973" y="0"/>
                </a:lnTo>
                <a:cubicBezTo>
                  <a:pt x="9944" y="4025"/>
                  <a:pt x="10029" y="7091"/>
                  <a:pt x="10000" y="11116"/>
                </a:cubicBezTo>
                <a:lnTo>
                  <a:pt x="0" y="11116"/>
                </a:lnTo>
                <a:lnTo>
                  <a:pt x="0" y="3116"/>
                </a:lnTo>
                <a:close/>
              </a:path>
            </a:pathLst>
          </a:custGeom>
          <a:solidFill>
            <a:srgbClr val="BBE0E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p:nvSpPr>
        <p:spPr>
          <a:xfrm>
            <a:off x="3533776" y="1447800"/>
            <a:ext cx="2819400" cy="2148280"/>
          </a:xfrm>
          <a:prstGeom prst="rect">
            <a:avLst/>
          </a:prstGeom>
        </p:spPr>
        <p:txBody>
          <a:bodyPr wrap="square">
            <a:spAutoFit/>
          </a:bodyPr>
          <a:lstStyle/>
          <a:p>
            <a:pPr algn="r">
              <a:lnSpc>
                <a:spcPct val="106000"/>
              </a:lnSpc>
              <a:spcAft>
                <a:spcPts val="1000"/>
              </a:spcAft>
            </a:pPr>
            <a:r>
              <a:rPr lang="id-ID" sz="1000" b="1" dirty="0">
                <a:solidFill>
                  <a:srgbClr val="00A1CC"/>
                </a:solidFill>
                <a:latin typeface="Tahoma" pitchFamily="34" charset="0"/>
                <a:cs typeface="Arial" pitchFamily="34" charset="0"/>
              </a:rPr>
              <a:t>Consulting Approach</a:t>
            </a:r>
          </a:p>
          <a:p>
            <a:pPr algn="r">
              <a:lnSpc>
                <a:spcPct val="106000"/>
              </a:lnSpc>
              <a:spcAft>
                <a:spcPts val="1000"/>
              </a:spcAft>
            </a:pPr>
            <a:r>
              <a:rPr lang="id-ID" sz="1000" dirty="0">
                <a:solidFill>
                  <a:srgbClr val="57585B"/>
                </a:solidFill>
                <a:latin typeface="Tahoma"/>
                <a:ea typeface="Tahoma"/>
                <a:cs typeface="Times New Roman"/>
              </a:rPr>
              <a:t>Our approach use R2P Method:</a:t>
            </a:r>
          </a:p>
          <a:p>
            <a:pPr algn="r">
              <a:lnSpc>
                <a:spcPct val="106000"/>
              </a:lnSpc>
              <a:spcAft>
                <a:spcPts val="1000"/>
              </a:spcAft>
            </a:pPr>
            <a:r>
              <a:rPr lang="en-US" sz="1000" dirty="0">
                <a:solidFill>
                  <a:srgbClr val="57585B"/>
                </a:solidFill>
                <a:latin typeface="Tahoma"/>
                <a:ea typeface="Tahoma"/>
                <a:cs typeface="Times New Roman"/>
              </a:rPr>
              <a:t>REFORM REVOLUTIONIZE PERFORMANCE </a:t>
            </a:r>
          </a:p>
          <a:p>
            <a:pPr marL="85725" indent="-85725" algn="r">
              <a:lnSpc>
                <a:spcPct val="106000"/>
              </a:lnSpc>
              <a:spcAft>
                <a:spcPts val="1000"/>
              </a:spcAft>
              <a:buFont typeface="Arial" panose="020B0604020202020204" pitchFamily="34" charset="0"/>
              <a:buChar char="•"/>
            </a:pPr>
            <a:r>
              <a:rPr lang="en-US" sz="1000" dirty="0">
                <a:solidFill>
                  <a:srgbClr val="57585B"/>
                </a:solidFill>
                <a:latin typeface="Tahoma"/>
                <a:ea typeface="Tahoma"/>
                <a:cs typeface="Times New Roman"/>
              </a:rPr>
              <a:t>Restructuring, </a:t>
            </a:r>
            <a:endParaRPr lang="id-ID" sz="1000" dirty="0">
              <a:solidFill>
                <a:srgbClr val="57585B"/>
              </a:solidFill>
              <a:latin typeface="Tahoma"/>
              <a:ea typeface="Tahoma"/>
              <a:cs typeface="Times New Roman"/>
            </a:endParaRPr>
          </a:p>
          <a:p>
            <a:pPr marL="85725" indent="-85725" algn="r">
              <a:lnSpc>
                <a:spcPct val="106000"/>
              </a:lnSpc>
              <a:spcAft>
                <a:spcPts val="1000"/>
              </a:spcAft>
              <a:buFont typeface="Arial" panose="020B0604020202020204" pitchFamily="34" charset="0"/>
              <a:buChar char="•"/>
            </a:pPr>
            <a:r>
              <a:rPr lang="en-US" sz="1000" dirty="0">
                <a:solidFill>
                  <a:srgbClr val="57585B"/>
                </a:solidFill>
                <a:latin typeface="Tahoma"/>
                <a:ea typeface="Tahoma"/>
                <a:cs typeface="Times New Roman"/>
              </a:rPr>
              <a:t>Re-Engineering </a:t>
            </a:r>
            <a:r>
              <a:rPr lang="id-ID" sz="1000" dirty="0">
                <a:solidFill>
                  <a:srgbClr val="57585B"/>
                </a:solidFill>
                <a:latin typeface="Tahoma"/>
                <a:ea typeface="Tahoma"/>
                <a:cs typeface="Times New Roman"/>
              </a:rPr>
              <a:t>and</a:t>
            </a:r>
            <a:r>
              <a:rPr lang="en-US" sz="1000" dirty="0">
                <a:solidFill>
                  <a:srgbClr val="57585B"/>
                </a:solidFill>
                <a:latin typeface="Tahoma"/>
                <a:ea typeface="Tahoma"/>
                <a:cs typeface="Times New Roman"/>
              </a:rPr>
              <a:t> </a:t>
            </a:r>
            <a:endParaRPr lang="id-ID" sz="1000" dirty="0">
              <a:solidFill>
                <a:srgbClr val="57585B"/>
              </a:solidFill>
              <a:latin typeface="Tahoma"/>
              <a:ea typeface="Tahoma"/>
              <a:cs typeface="Times New Roman"/>
            </a:endParaRPr>
          </a:p>
          <a:p>
            <a:pPr marL="85725" indent="-85725" algn="r">
              <a:lnSpc>
                <a:spcPct val="106000"/>
              </a:lnSpc>
              <a:spcAft>
                <a:spcPts val="1000"/>
              </a:spcAft>
              <a:buFont typeface="Arial" panose="020B0604020202020204" pitchFamily="34" charset="0"/>
              <a:buChar char="•"/>
            </a:pPr>
            <a:r>
              <a:rPr lang="en-US" sz="1000" dirty="0">
                <a:solidFill>
                  <a:srgbClr val="57585B"/>
                </a:solidFill>
                <a:latin typeface="Tahoma"/>
                <a:ea typeface="Tahoma"/>
                <a:cs typeface="Times New Roman"/>
              </a:rPr>
              <a:t>Project Management </a:t>
            </a:r>
          </a:p>
          <a:p>
            <a:pPr lvl="0" algn="r" eaLnBrk="0" hangingPunct="0">
              <a:spcBef>
                <a:spcPts val="0"/>
              </a:spcBef>
              <a:spcAft>
                <a:spcPts val="600"/>
              </a:spcAft>
            </a:pPr>
            <a:r>
              <a:rPr lang="id-ID" sz="1000" dirty="0">
                <a:solidFill>
                  <a:srgbClr val="57585B"/>
                </a:solidFill>
                <a:latin typeface="Tahoma"/>
                <a:ea typeface="Tahoma"/>
                <a:cs typeface="Times New Roman"/>
              </a:rPr>
              <a:t>We focus to enhance best solution performance to our clients</a:t>
            </a:r>
            <a:endParaRPr lang="en-US" sz="1000" dirty="0">
              <a:solidFill>
                <a:srgbClr val="57585B"/>
              </a:solidFill>
              <a:latin typeface="Tahoma"/>
              <a:ea typeface="Tahoma"/>
              <a:cs typeface="Times New Roman"/>
            </a:endParaRPr>
          </a:p>
        </p:txBody>
      </p:sp>
      <p:pic>
        <p:nvPicPr>
          <p:cNvPr id="29" name="Picture 2" descr="E:\Photo\Kerja\Kotabaru 290114\DSC_009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438401" y="4038600"/>
            <a:ext cx="4419600" cy="2876178"/>
          </a:xfrm>
          <a:prstGeom prst="rect">
            <a:avLst/>
          </a:prstGeom>
          <a:noFill/>
          <a:extLst>
            <a:ext uri="{909E8E84-426E-40DD-AFC4-6F175D3DCCD1}">
              <a14:hiddenFill xmlns:a14="http://schemas.microsoft.com/office/drawing/2010/main">
                <a:solidFill>
                  <a:srgbClr val="FFFFFF"/>
                </a:solidFill>
              </a14:hiddenFill>
            </a:ext>
          </a:extLst>
        </p:spPr>
      </p:pic>
      <p:sp>
        <p:nvSpPr>
          <p:cNvPr id="30" name="Right Triangle 29"/>
          <p:cNvSpPr/>
          <p:nvPr/>
        </p:nvSpPr>
        <p:spPr>
          <a:xfrm flipV="1">
            <a:off x="1869489" y="3986849"/>
            <a:ext cx="2014855" cy="437070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685799" y="4571999"/>
            <a:ext cx="2286001" cy="762000"/>
          </a:xfrm>
          <a:prstGeom prst="rect">
            <a:avLst/>
          </a:prstGeom>
        </p:spPr>
        <p:txBody>
          <a:bodyPr/>
          <a:lstStyle/>
          <a:p>
            <a:pPr eaLnBrk="0" hangingPunct="0">
              <a:spcBef>
                <a:spcPts val="0"/>
              </a:spcBef>
              <a:spcAft>
                <a:spcPts val="600"/>
              </a:spcAft>
            </a:pPr>
            <a:r>
              <a:rPr lang="id-ID" sz="1000" dirty="0">
                <a:solidFill>
                  <a:srgbClr val="57585B"/>
                </a:solidFill>
                <a:latin typeface="Tahoma"/>
                <a:ea typeface="Tahoma"/>
                <a:cs typeface="Times New Roman"/>
              </a:rPr>
              <a:t>Dinamis Consulting</a:t>
            </a:r>
            <a:r>
              <a:rPr lang="en-US" sz="1000" dirty="0">
                <a:solidFill>
                  <a:srgbClr val="57585B"/>
                </a:solidFill>
                <a:latin typeface="Tahoma"/>
                <a:ea typeface="Tahoma"/>
                <a:cs typeface="Times New Roman"/>
              </a:rPr>
              <a:t> is a trusted consulting partner to</a:t>
            </a:r>
            <a:r>
              <a:rPr lang="id-ID" sz="1000" dirty="0">
                <a:solidFill>
                  <a:srgbClr val="57585B"/>
                </a:solidFill>
                <a:latin typeface="Tahoma"/>
                <a:ea typeface="Tahoma"/>
                <a:cs typeface="Times New Roman"/>
              </a:rPr>
              <a:t> </a:t>
            </a:r>
            <a:r>
              <a:rPr lang="en-US" sz="1000" dirty="0">
                <a:solidFill>
                  <a:srgbClr val="57585B"/>
                </a:solidFill>
                <a:latin typeface="Tahoma"/>
                <a:ea typeface="Tahoma"/>
                <a:cs typeface="Times New Roman"/>
              </a:rPr>
              <a:t>organizations of all sizes from small to start-ups to large.</a:t>
            </a:r>
          </a:p>
        </p:txBody>
      </p:sp>
      <p:sp>
        <p:nvSpPr>
          <p:cNvPr id="27" name="Rectangle 26"/>
          <p:cNvSpPr/>
          <p:nvPr/>
        </p:nvSpPr>
        <p:spPr>
          <a:xfrm>
            <a:off x="685799" y="7010400"/>
            <a:ext cx="4038600" cy="1041716"/>
          </a:xfrm>
          <a:prstGeom prst="rect">
            <a:avLst/>
          </a:prstGeom>
        </p:spPr>
        <p:txBody>
          <a:bodyPr/>
          <a:lstStyle/>
          <a:p>
            <a:pPr eaLnBrk="0" hangingPunct="0">
              <a:spcBef>
                <a:spcPts val="0"/>
              </a:spcBef>
              <a:spcAft>
                <a:spcPts val="600"/>
              </a:spcAft>
            </a:pPr>
            <a:r>
              <a:rPr lang="id-ID" sz="1000" dirty="0">
                <a:solidFill>
                  <a:srgbClr val="57585B"/>
                </a:solidFill>
                <a:latin typeface="Tahoma"/>
                <a:ea typeface="Tahoma"/>
                <a:cs typeface="Times New Roman"/>
              </a:rPr>
              <a:t>Dinamis Consulting</a:t>
            </a:r>
            <a:r>
              <a:rPr lang="en-US" sz="1000" dirty="0">
                <a:solidFill>
                  <a:srgbClr val="57585B"/>
                </a:solidFill>
                <a:latin typeface="Tahoma"/>
                <a:ea typeface="Tahoma"/>
                <a:cs typeface="Times New Roman"/>
              </a:rPr>
              <a:t> has designed its offerings, to help organizations align their strategic objectives with day-to-day business and operational goals. Our services aid companies to reduce cycle time, increase productivity and improve quality of service delivery and processes.</a:t>
            </a:r>
          </a:p>
        </p:txBody>
      </p:sp>
      <p:sp>
        <p:nvSpPr>
          <p:cNvPr id="28" name="Rectangle 27"/>
          <p:cNvSpPr/>
          <p:nvPr/>
        </p:nvSpPr>
        <p:spPr>
          <a:xfrm>
            <a:off x="685800" y="5410201"/>
            <a:ext cx="1981200" cy="1600199"/>
          </a:xfrm>
          <a:prstGeom prst="rect">
            <a:avLst/>
          </a:prstGeom>
        </p:spPr>
        <p:txBody>
          <a:bodyPr/>
          <a:lstStyle/>
          <a:p>
            <a:pPr eaLnBrk="0" hangingPunct="0">
              <a:spcBef>
                <a:spcPts val="0"/>
              </a:spcBef>
              <a:spcAft>
                <a:spcPts val="600"/>
              </a:spcAft>
            </a:pPr>
            <a:r>
              <a:rPr lang="id-ID" sz="1000" dirty="0">
                <a:solidFill>
                  <a:srgbClr val="57585B"/>
                </a:solidFill>
                <a:latin typeface="Tahoma"/>
                <a:ea typeface="Tahoma"/>
                <a:cs typeface="Times New Roman"/>
              </a:rPr>
              <a:t>Dinamis Consulting</a:t>
            </a:r>
            <a:r>
              <a:rPr lang="en-US" sz="1000" dirty="0">
                <a:solidFill>
                  <a:srgbClr val="57585B"/>
                </a:solidFill>
                <a:latin typeface="Tahoma"/>
                <a:ea typeface="Tahoma"/>
                <a:cs typeface="Times New Roman"/>
              </a:rPr>
              <a:t> works with organizations across various industries, for enterprise-wide deployment of process improvement and quality initiatives using various models like ISO Management System, Project Management</a:t>
            </a:r>
            <a:r>
              <a:rPr lang="id-ID" sz="1000" dirty="0">
                <a:solidFill>
                  <a:srgbClr val="57585B"/>
                </a:solidFill>
                <a:latin typeface="Tahoma"/>
                <a:ea typeface="Tahoma"/>
                <a:cs typeface="Times New Roman"/>
              </a:rPr>
              <a:t>, </a:t>
            </a:r>
            <a:r>
              <a:rPr lang="en-US" sz="1000" dirty="0">
                <a:solidFill>
                  <a:srgbClr val="57585B"/>
                </a:solidFill>
                <a:latin typeface="Tahoma"/>
                <a:ea typeface="Tahoma"/>
                <a:cs typeface="Times New Roman"/>
              </a:rPr>
              <a:t>Risk Management, HSE</a:t>
            </a:r>
            <a:r>
              <a:rPr lang="id-ID" sz="1000" dirty="0">
                <a:solidFill>
                  <a:srgbClr val="57585B"/>
                </a:solidFill>
                <a:latin typeface="Tahoma"/>
                <a:ea typeface="Tahoma"/>
                <a:cs typeface="Times New Roman"/>
              </a:rPr>
              <a:t>, etc.</a:t>
            </a:r>
            <a:endParaRPr lang="en-US" sz="1000" dirty="0">
              <a:solidFill>
                <a:srgbClr val="57585B"/>
              </a:solidFill>
              <a:latin typeface="Tahoma"/>
              <a:ea typeface="Tahoma"/>
              <a:cs typeface="Times New Roman"/>
            </a:endParaRPr>
          </a:p>
        </p:txBody>
      </p:sp>
    </p:spTree>
    <p:extLst>
      <p:ext uri="{BB962C8B-B14F-4D97-AF65-F5344CB8AC3E}">
        <p14:creationId xmlns:p14="http://schemas.microsoft.com/office/powerpoint/2010/main" val="545599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p:cNvSpPr/>
          <p:nvPr/>
        </p:nvSpPr>
        <p:spPr>
          <a:xfrm>
            <a:off x="1447800" y="0"/>
            <a:ext cx="6019799" cy="9906000"/>
          </a:xfrm>
          <a:prstGeom prst="parallelogram">
            <a:avLst>
              <a:gd name="adj" fmla="val 289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 name="Group 15"/>
          <p:cNvGrpSpPr/>
          <p:nvPr/>
        </p:nvGrpSpPr>
        <p:grpSpPr>
          <a:xfrm>
            <a:off x="1953338" y="3581400"/>
            <a:ext cx="1049020" cy="1049020"/>
            <a:chOff x="2564606" y="1236980"/>
            <a:chExt cx="1049020" cy="1049020"/>
          </a:xfrm>
        </p:grpSpPr>
        <p:sp>
          <p:nvSpPr>
            <p:cNvPr id="15" name="Oval 14"/>
            <p:cNvSpPr/>
            <p:nvPr/>
          </p:nvSpPr>
          <p:spPr>
            <a:xfrm>
              <a:off x="2564606" y="1236980"/>
              <a:ext cx="1049020" cy="1049020"/>
            </a:xfrm>
            <a:prstGeom prst="ellipse">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 Box 2"/>
            <p:cNvSpPr txBox="1">
              <a:spLocks noChangeArrowheads="1"/>
            </p:cNvSpPr>
            <p:nvPr/>
          </p:nvSpPr>
          <p:spPr bwMode="auto">
            <a:xfrm>
              <a:off x="2721133" y="1606550"/>
              <a:ext cx="719932"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1000"/>
                </a:lnSpc>
                <a:spcBef>
                  <a:spcPct val="0"/>
                </a:spcBef>
                <a:spcAft>
                  <a:spcPts val="1000"/>
                </a:spcAft>
                <a:buClrTx/>
                <a:buSzTx/>
                <a:buFontTx/>
                <a:buNone/>
                <a:tabLst/>
              </a:pPr>
              <a:r>
                <a:rPr kumimoji="0" lang="id-ID" altLang="id-ID" sz="1000" b="1" i="0" u="none" strike="noStrike" cap="none" normalizeH="0" baseline="0" dirty="0">
                  <a:ln>
                    <a:noFill/>
                  </a:ln>
                  <a:solidFill>
                    <a:srgbClr val="FFFFFF"/>
                  </a:solidFill>
                  <a:effectLst/>
                  <a:latin typeface="Tahoma" pitchFamily="34" charset="0"/>
                  <a:cs typeface="Arial" pitchFamily="34" charset="0"/>
                </a:rPr>
                <a:t>Power Plant</a:t>
              </a:r>
              <a:endParaRPr kumimoji="0" lang="id-ID" altLang="id-ID" sz="1000" b="1" i="0" u="none" strike="noStrike" cap="none" normalizeH="0" baseline="0" dirty="0">
                <a:ln>
                  <a:noFill/>
                </a:ln>
                <a:solidFill>
                  <a:schemeClr val="tx1"/>
                </a:solidFill>
                <a:effectLst/>
                <a:latin typeface="Arial" pitchFamily="34" charset="0"/>
                <a:cs typeface="Arial" pitchFamily="34" charset="0"/>
              </a:endParaRPr>
            </a:p>
          </p:txBody>
        </p:sp>
      </p:grpSp>
      <p:sp>
        <p:nvSpPr>
          <p:cNvPr id="8" name="Rectangle 7"/>
          <p:cNvSpPr/>
          <p:nvPr/>
        </p:nvSpPr>
        <p:spPr>
          <a:xfrm>
            <a:off x="3260487" y="3486150"/>
            <a:ext cx="2636283" cy="1228090"/>
          </a:xfrm>
          <a:prstGeom prst="rect">
            <a:avLst/>
          </a:prstGeom>
        </p:spPr>
        <p:txBody>
          <a:bodyPr/>
          <a:lstStyle/>
          <a:p>
            <a:pPr marL="85725" indent="-85725" eaLnBrk="0" hangingPunct="0">
              <a:spcBef>
                <a:spcPts val="0"/>
              </a:spcBef>
              <a:spcAft>
                <a:spcPts val="600"/>
              </a:spcAft>
              <a:buFont typeface="Arial" panose="020B0604020202020204" pitchFamily="34" charset="0"/>
              <a:buChar char="•"/>
            </a:pPr>
            <a:r>
              <a:rPr lang="id-ID" sz="1000" dirty="0">
                <a:solidFill>
                  <a:schemeClr val="bg1"/>
                </a:solidFill>
                <a:latin typeface="Tahoma"/>
                <a:ea typeface="Tahoma"/>
                <a:cs typeface="Times New Roman"/>
              </a:rPr>
              <a:t>PT Indonesia Power PLTP UBP Kamojang (Kamojang, Darajat, Salak); PT PLN Sektor Pembangkitan Sumbagsel; PT PLN Sektor Barito; PT PLN - PLTU Naganraya; PT PLN Tarakan; UIP Banjarbaru; UIP Pontianak</a:t>
            </a:r>
          </a:p>
        </p:txBody>
      </p:sp>
      <p:sp>
        <p:nvSpPr>
          <p:cNvPr id="11" name="Rectangle 10"/>
          <p:cNvSpPr/>
          <p:nvPr/>
        </p:nvSpPr>
        <p:spPr>
          <a:xfrm>
            <a:off x="3220324" y="313206"/>
            <a:ext cx="3256676" cy="1056636"/>
          </a:xfrm>
          <a:prstGeom prst="rect">
            <a:avLst/>
          </a:prstGeom>
        </p:spPr>
        <p:txBody>
          <a:bodyPr wrap="square">
            <a:spAutoFit/>
          </a:bodyPr>
          <a:lstStyle/>
          <a:p>
            <a:pPr>
              <a:lnSpc>
                <a:spcPct val="106000"/>
              </a:lnSpc>
              <a:spcAft>
                <a:spcPts val="1000"/>
              </a:spcAft>
            </a:pPr>
            <a:r>
              <a:rPr lang="en-US" sz="1000" b="1" dirty="0">
                <a:solidFill>
                  <a:srgbClr val="FFFF00"/>
                </a:solidFill>
                <a:latin typeface="Tahoma" pitchFamily="34" charset="0"/>
                <a:cs typeface="Arial" pitchFamily="34" charset="0"/>
              </a:rPr>
              <a:t>Audit, Survey &amp; Implement QMS ISO 9001, OHS MS (OHSAS 18001 / PP No. 50 </a:t>
            </a:r>
            <a:r>
              <a:rPr lang="en-US" sz="1000" b="1" dirty="0" err="1">
                <a:solidFill>
                  <a:srgbClr val="FFFF00"/>
                </a:solidFill>
                <a:latin typeface="Tahoma" pitchFamily="34" charset="0"/>
                <a:cs typeface="Arial" pitchFamily="34" charset="0"/>
              </a:rPr>
              <a:t>tahun</a:t>
            </a:r>
            <a:r>
              <a:rPr lang="en-US" sz="1000" b="1" dirty="0">
                <a:solidFill>
                  <a:srgbClr val="FFFF00"/>
                </a:solidFill>
                <a:latin typeface="Tahoma" pitchFamily="34" charset="0"/>
                <a:cs typeface="Arial" pitchFamily="34" charset="0"/>
              </a:rPr>
              <a:t> 2012 / ISO 45001), EMS ISO 14001, Security Management System (</a:t>
            </a:r>
            <a:r>
              <a:rPr lang="en-US" sz="1000" b="1" dirty="0" err="1">
                <a:solidFill>
                  <a:srgbClr val="FFFF00"/>
                </a:solidFill>
                <a:latin typeface="Tahoma" pitchFamily="34" charset="0"/>
                <a:cs typeface="Arial" pitchFamily="34" charset="0"/>
              </a:rPr>
              <a:t>Perkapolri</a:t>
            </a:r>
            <a:r>
              <a:rPr lang="en-US" sz="1000" b="1" dirty="0">
                <a:solidFill>
                  <a:srgbClr val="FFFF00"/>
                </a:solidFill>
                <a:latin typeface="Tahoma" pitchFamily="34" charset="0"/>
                <a:cs typeface="Arial" pitchFamily="34" charset="0"/>
              </a:rPr>
              <a:t> 24-2007 / </a:t>
            </a:r>
            <a:r>
              <a:rPr lang="en-US" sz="1000" b="1" dirty="0" err="1">
                <a:solidFill>
                  <a:srgbClr val="FFFF00"/>
                </a:solidFill>
                <a:latin typeface="Tahoma" pitchFamily="34" charset="0"/>
                <a:cs typeface="Arial" pitchFamily="34" charset="0"/>
              </a:rPr>
              <a:t>Perpol</a:t>
            </a:r>
            <a:r>
              <a:rPr lang="en-US" sz="1000" b="1" dirty="0">
                <a:solidFill>
                  <a:srgbClr val="FFFF00"/>
                </a:solidFill>
                <a:latin typeface="Tahoma" pitchFamily="34" charset="0"/>
                <a:cs typeface="Arial" pitchFamily="34" charset="0"/>
              </a:rPr>
              <a:t> 7-2019), ABMS ISO 37001, ISMS ISO 27001, Quality Improvements for:</a:t>
            </a:r>
            <a:endParaRPr lang="id-ID" sz="1000" dirty="0">
              <a:solidFill>
                <a:srgbClr val="FFFF00"/>
              </a:solidFill>
              <a:latin typeface="Tahoma"/>
              <a:ea typeface="Tahoma"/>
              <a:cs typeface="Times New Roman"/>
            </a:endParaRPr>
          </a:p>
        </p:txBody>
      </p:sp>
      <p:grpSp>
        <p:nvGrpSpPr>
          <p:cNvPr id="17" name="Group 16"/>
          <p:cNvGrpSpPr/>
          <p:nvPr/>
        </p:nvGrpSpPr>
        <p:grpSpPr>
          <a:xfrm>
            <a:off x="2211467" y="2310130"/>
            <a:ext cx="1049020" cy="1049020"/>
            <a:chOff x="2564606" y="1236980"/>
            <a:chExt cx="1049020" cy="1049020"/>
          </a:xfrm>
        </p:grpSpPr>
        <p:sp>
          <p:nvSpPr>
            <p:cNvPr id="18" name="Oval 17"/>
            <p:cNvSpPr/>
            <p:nvPr/>
          </p:nvSpPr>
          <p:spPr>
            <a:xfrm>
              <a:off x="2564606" y="1236980"/>
              <a:ext cx="1049020" cy="1049020"/>
            </a:xfrm>
            <a:prstGeom prst="ellipse">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 Box 2"/>
            <p:cNvSpPr txBox="1">
              <a:spLocks noChangeArrowheads="1"/>
            </p:cNvSpPr>
            <p:nvPr/>
          </p:nvSpPr>
          <p:spPr bwMode="auto">
            <a:xfrm>
              <a:off x="2564606" y="1693757"/>
              <a:ext cx="100885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1000"/>
                </a:lnSpc>
                <a:spcBef>
                  <a:spcPct val="0"/>
                </a:spcBef>
                <a:spcAft>
                  <a:spcPts val="1000"/>
                </a:spcAft>
                <a:buClrTx/>
                <a:buSzTx/>
                <a:buFontTx/>
                <a:buNone/>
                <a:tabLst/>
              </a:pPr>
              <a:r>
                <a:rPr kumimoji="0" lang="id-ID" altLang="id-ID" sz="900" b="1" i="0" u="none" strike="noStrike" cap="none" normalizeH="0" baseline="0" dirty="0">
                  <a:ln>
                    <a:noFill/>
                  </a:ln>
                  <a:solidFill>
                    <a:srgbClr val="FFFFFF"/>
                  </a:solidFill>
                  <a:effectLst/>
                  <a:latin typeface="Tahoma" pitchFamily="34" charset="0"/>
                  <a:cs typeface="Arial" pitchFamily="34" charset="0"/>
                </a:rPr>
                <a:t>Oil &amp; Gas</a:t>
              </a:r>
              <a:endParaRPr kumimoji="0" lang="id-ID" altLang="id-ID" sz="900" b="1" i="0" u="none" strike="noStrike" cap="none" normalizeH="0" baseline="0" dirty="0">
                <a:ln>
                  <a:noFill/>
                </a:ln>
                <a:solidFill>
                  <a:schemeClr val="tx1"/>
                </a:solidFill>
                <a:effectLst/>
                <a:latin typeface="Arial" pitchFamily="34" charset="0"/>
                <a:cs typeface="Arial" pitchFamily="34" charset="0"/>
              </a:endParaRPr>
            </a:p>
          </p:txBody>
        </p:sp>
      </p:grpSp>
      <p:grpSp>
        <p:nvGrpSpPr>
          <p:cNvPr id="20" name="Group 19"/>
          <p:cNvGrpSpPr/>
          <p:nvPr/>
        </p:nvGrpSpPr>
        <p:grpSpPr>
          <a:xfrm>
            <a:off x="2374183" y="1082040"/>
            <a:ext cx="1049020" cy="1049020"/>
            <a:chOff x="2564606" y="1236980"/>
            <a:chExt cx="1049020" cy="1049020"/>
          </a:xfrm>
        </p:grpSpPr>
        <p:sp>
          <p:nvSpPr>
            <p:cNvPr id="21" name="Oval 20"/>
            <p:cNvSpPr/>
            <p:nvPr/>
          </p:nvSpPr>
          <p:spPr>
            <a:xfrm>
              <a:off x="2564606" y="1236980"/>
              <a:ext cx="1049020" cy="1049020"/>
            </a:xfrm>
            <a:prstGeom prst="ellipse">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Text Box 2"/>
            <p:cNvSpPr txBox="1">
              <a:spLocks noChangeArrowheads="1"/>
            </p:cNvSpPr>
            <p:nvPr/>
          </p:nvSpPr>
          <p:spPr bwMode="auto">
            <a:xfrm>
              <a:off x="2589370" y="1686242"/>
              <a:ext cx="1008857"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1000"/>
                </a:lnSpc>
                <a:spcBef>
                  <a:spcPct val="0"/>
                </a:spcBef>
                <a:spcAft>
                  <a:spcPts val="1000"/>
                </a:spcAft>
                <a:buClrTx/>
                <a:buSzTx/>
                <a:buFontTx/>
                <a:buNone/>
                <a:tabLst/>
              </a:pPr>
              <a:r>
                <a:rPr kumimoji="0" lang="id-ID" altLang="id-ID" sz="1000" b="1" i="0" u="none" strike="noStrike" cap="none" normalizeH="0" baseline="0" dirty="0">
                  <a:ln>
                    <a:noFill/>
                  </a:ln>
                  <a:solidFill>
                    <a:srgbClr val="FFFFFF"/>
                  </a:solidFill>
                  <a:effectLst/>
                  <a:latin typeface="Tahoma" pitchFamily="34" charset="0"/>
                  <a:cs typeface="Arial" pitchFamily="34" charset="0"/>
                </a:rPr>
                <a:t>Construction</a:t>
              </a:r>
              <a:endParaRPr kumimoji="0" lang="id-ID" altLang="id-ID" sz="900" b="1" i="0" u="none" strike="noStrike" cap="none" normalizeH="0" baseline="0" dirty="0">
                <a:ln>
                  <a:noFill/>
                </a:ln>
                <a:solidFill>
                  <a:schemeClr val="tx1"/>
                </a:solidFill>
                <a:effectLst/>
                <a:latin typeface="Arial" pitchFamily="34" charset="0"/>
                <a:cs typeface="Arial" pitchFamily="34" charset="0"/>
              </a:endParaRPr>
            </a:p>
          </p:txBody>
        </p:sp>
      </p:grpSp>
      <p:sp>
        <p:nvSpPr>
          <p:cNvPr id="14" name="Title 1"/>
          <p:cNvSpPr txBox="1">
            <a:spLocks/>
          </p:cNvSpPr>
          <p:nvPr/>
        </p:nvSpPr>
        <p:spPr>
          <a:xfrm>
            <a:off x="1169587" y="504709"/>
            <a:ext cx="1702355" cy="524933"/>
          </a:xfrm>
          <a:prstGeom prst="rect">
            <a:avLst/>
          </a:prstGeom>
        </p:spPr>
        <p:txBody>
          <a:bodyPr/>
          <a:lstStyle>
            <a:defPPr>
              <a:defRPr lang="en-US"/>
            </a:defPPr>
            <a:lvl1pPr algn="ctr" eaLnBrk="0" hangingPunct="0">
              <a:defRPr sz="2800" b="1">
                <a:solidFill>
                  <a:srgbClr val="0092C3"/>
                </a:solidFill>
                <a:latin typeface="Tahoma"/>
                <a:ea typeface="Tahoma"/>
                <a:cs typeface="Times New Roman"/>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pPr algn="l"/>
            <a:r>
              <a:rPr lang="en-US" dirty="0"/>
              <a:t>W</a:t>
            </a:r>
            <a:r>
              <a:rPr lang="id-ID" dirty="0"/>
              <a:t>hat we do</a:t>
            </a:r>
          </a:p>
        </p:txBody>
      </p:sp>
      <p:sp>
        <p:nvSpPr>
          <p:cNvPr id="26" name="Rectangle 25"/>
          <p:cNvSpPr/>
          <p:nvPr/>
        </p:nvSpPr>
        <p:spPr>
          <a:xfrm>
            <a:off x="2525156" y="7543800"/>
            <a:ext cx="2835592" cy="609599"/>
          </a:xfrm>
          <a:prstGeom prst="rect">
            <a:avLst/>
          </a:prstGeom>
        </p:spPr>
        <p:txBody>
          <a:bodyPr/>
          <a:lstStyle/>
          <a:p>
            <a:pPr marL="85725" indent="-85725" eaLnBrk="0" hangingPunct="0">
              <a:spcBef>
                <a:spcPts val="0"/>
              </a:spcBef>
              <a:spcAft>
                <a:spcPts val="600"/>
              </a:spcAft>
              <a:buFont typeface="Arial" panose="020B0604020202020204" pitchFamily="34" charset="0"/>
              <a:buChar char="•"/>
            </a:pPr>
            <a:r>
              <a:rPr lang="id-ID" sz="1000" dirty="0">
                <a:solidFill>
                  <a:schemeClr val="bg1"/>
                </a:solidFill>
                <a:latin typeface="Tahoma"/>
                <a:ea typeface="Tahoma"/>
                <a:cs typeface="Times New Roman"/>
              </a:rPr>
              <a:t>Indonesian Embassy in Singapore; Indonesian Embassy in Kualalumpur; Indonesian Embassy in Bangkok; Indonesian Embassy in Hong Kong; Indonesian Embassy in Copenhagen</a:t>
            </a:r>
            <a:r>
              <a:rPr lang="en-US" sz="1000" dirty="0">
                <a:solidFill>
                  <a:schemeClr val="bg1"/>
                </a:solidFill>
                <a:latin typeface="Tahoma"/>
                <a:ea typeface="Tahoma"/>
                <a:cs typeface="Times New Roman"/>
              </a:rPr>
              <a:t>, etc.</a:t>
            </a:r>
            <a:endParaRPr lang="id-ID" sz="1000" dirty="0">
              <a:solidFill>
                <a:schemeClr val="bg1"/>
              </a:solidFill>
              <a:latin typeface="Tahoma"/>
              <a:ea typeface="Tahoma"/>
              <a:cs typeface="Times New Roman"/>
            </a:endParaRPr>
          </a:p>
        </p:txBody>
      </p:sp>
      <p:sp>
        <p:nvSpPr>
          <p:cNvPr id="27" name="Rectangle 26"/>
          <p:cNvSpPr/>
          <p:nvPr/>
        </p:nvSpPr>
        <p:spPr>
          <a:xfrm>
            <a:off x="3343275" y="2348019"/>
            <a:ext cx="2553495" cy="928582"/>
          </a:xfrm>
          <a:prstGeom prst="rect">
            <a:avLst/>
          </a:prstGeom>
        </p:spPr>
        <p:txBody>
          <a:bodyPr/>
          <a:lstStyle/>
          <a:p>
            <a:pPr marL="85725" indent="-85725" eaLnBrk="0" hangingPunct="0">
              <a:spcBef>
                <a:spcPts val="0"/>
              </a:spcBef>
              <a:spcAft>
                <a:spcPts val="600"/>
              </a:spcAft>
              <a:buFont typeface="Arial" panose="020B0604020202020204" pitchFamily="34" charset="0"/>
              <a:buChar char="•"/>
            </a:pPr>
            <a:r>
              <a:rPr lang="id-ID" sz="1000" dirty="0">
                <a:solidFill>
                  <a:schemeClr val="bg1"/>
                </a:solidFill>
                <a:latin typeface="Tahoma"/>
                <a:ea typeface="Tahoma"/>
                <a:cs typeface="Times New Roman"/>
              </a:rPr>
              <a:t>Pertamina EP Region Jawa; Pertamina Gas Eastern Java Area; Pertamina Gas Western Java Area; Pertamina Gas Northern Sumatera Area; Pertamina Gas Kalimantan Area; BP Tangguh</a:t>
            </a:r>
            <a:r>
              <a:rPr lang="en-US" sz="1000" dirty="0">
                <a:solidFill>
                  <a:schemeClr val="bg1"/>
                </a:solidFill>
                <a:latin typeface="Tahoma"/>
                <a:ea typeface="Tahoma"/>
                <a:cs typeface="Times New Roman"/>
              </a:rPr>
              <a:t>, etc.</a:t>
            </a:r>
            <a:endParaRPr lang="id-ID" sz="1000" dirty="0">
              <a:solidFill>
                <a:schemeClr val="bg1"/>
              </a:solidFill>
              <a:latin typeface="Tahoma"/>
              <a:ea typeface="Tahoma"/>
              <a:cs typeface="Times New Roman"/>
            </a:endParaRPr>
          </a:p>
        </p:txBody>
      </p:sp>
      <p:sp>
        <p:nvSpPr>
          <p:cNvPr id="28" name="Rectangle 27"/>
          <p:cNvSpPr/>
          <p:nvPr/>
        </p:nvSpPr>
        <p:spPr>
          <a:xfrm>
            <a:off x="3538380" y="1414128"/>
            <a:ext cx="2557620" cy="532797"/>
          </a:xfrm>
          <a:prstGeom prst="rect">
            <a:avLst/>
          </a:prstGeom>
        </p:spPr>
        <p:txBody>
          <a:bodyPr/>
          <a:lstStyle/>
          <a:p>
            <a:pPr marL="85725" indent="-85725" eaLnBrk="0" hangingPunct="0">
              <a:spcBef>
                <a:spcPts val="0"/>
              </a:spcBef>
              <a:spcAft>
                <a:spcPts val="600"/>
              </a:spcAft>
              <a:buFont typeface="Arial" panose="020B0604020202020204" pitchFamily="34" charset="0"/>
              <a:buChar char="•"/>
            </a:pPr>
            <a:r>
              <a:rPr lang="id-ID" sz="1000" dirty="0">
                <a:solidFill>
                  <a:schemeClr val="bg1"/>
                </a:solidFill>
                <a:latin typeface="Tahoma"/>
                <a:ea typeface="Tahoma"/>
                <a:cs typeface="Times New Roman"/>
              </a:rPr>
              <a:t>PT Seneca Indonesia; PT Angkasapuri Konsursindo; PT Arwana Nuansa Keramik</a:t>
            </a:r>
            <a:r>
              <a:rPr lang="en-US" sz="1000" dirty="0">
                <a:solidFill>
                  <a:schemeClr val="bg1"/>
                </a:solidFill>
                <a:latin typeface="Tahoma"/>
                <a:ea typeface="Tahoma"/>
                <a:cs typeface="Times New Roman"/>
              </a:rPr>
              <a:t>, etc.</a:t>
            </a:r>
            <a:endParaRPr lang="id-ID" sz="1000" dirty="0">
              <a:solidFill>
                <a:schemeClr val="bg1"/>
              </a:solidFill>
              <a:latin typeface="Tahoma"/>
              <a:ea typeface="Tahoma"/>
              <a:cs typeface="Times New Roman"/>
            </a:endParaRPr>
          </a:p>
        </p:txBody>
      </p:sp>
      <p:grpSp>
        <p:nvGrpSpPr>
          <p:cNvPr id="29" name="Group 28"/>
          <p:cNvGrpSpPr/>
          <p:nvPr/>
        </p:nvGrpSpPr>
        <p:grpSpPr>
          <a:xfrm>
            <a:off x="1764506" y="4876800"/>
            <a:ext cx="1049020" cy="1049020"/>
            <a:chOff x="2564606" y="1236980"/>
            <a:chExt cx="1049020" cy="1049020"/>
          </a:xfrm>
        </p:grpSpPr>
        <p:sp>
          <p:nvSpPr>
            <p:cNvPr id="30" name="Oval 29"/>
            <p:cNvSpPr/>
            <p:nvPr/>
          </p:nvSpPr>
          <p:spPr>
            <a:xfrm>
              <a:off x="2564606" y="1236980"/>
              <a:ext cx="1049020" cy="1049020"/>
            </a:xfrm>
            <a:prstGeom prst="ellipse">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Text Box 2"/>
            <p:cNvSpPr txBox="1">
              <a:spLocks noChangeArrowheads="1"/>
            </p:cNvSpPr>
            <p:nvPr/>
          </p:nvSpPr>
          <p:spPr bwMode="auto">
            <a:xfrm>
              <a:off x="2589370" y="1686242"/>
              <a:ext cx="1008857"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1000"/>
                </a:lnSpc>
                <a:spcBef>
                  <a:spcPct val="0"/>
                </a:spcBef>
                <a:spcAft>
                  <a:spcPts val="1000"/>
                </a:spcAft>
                <a:buClrTx/>
                <a:buSzTx/>
                <a:buFontTx/>
                <a:buNone/>
                <a:tabLst/>
              </a:pPr>
              <a:r>
                <a:rPr kumimoji="0" lang="id-ID" altLang="id-ID" sz="1000" b="1" i="0" u="none" strike="noStrike" cap="none" normalizeH="0" baseline="0" dirty="0">
                  <a:ln>
                    <a:noFill/>
                  </a:ln>
                  <a:solidFill>
                    <a:srgbClr val="FFFFFF"/>
                  </a:solidFill>
                  <a:effectLst/>
                  <a:latin typeface="Tahoma" pitchFamily="34" charset="0"/>
                  <a:cs typeface="Arial" pitchFamily="34" charset="0"/>
                </a:rPr>
                <a:t>Manufacturing</a:t>
              </a:r>
              <a:endParaRPr kumimoji="0" lang="id-ID" altLang="id-ID" sz="900" b="1" i="0" u="none" strike="noStrike" cap="none" normalizeH="0" baseline="0" dirty="0">
                <a:ln>
                  <a:noFill/>
                </a:ln>
                <a:solidFill>
                  <a:schemeClr val="tx1"/>
                </a:solidFill>
                <a:effectLst/>
                <a:latin typeface="Arial" pitchFamily="34" charset="0"/>
                <a:cs typeface="Arial" pitchFamily="34" charset="0"/>
              </a:endParaRPr>
            </a:p>
          </p:txBody>
        </p:sp>
      </p:grpSp>
      <p:sp>
        <p:nvSpPr>
          <p:cNvPr id="33" name="Rectangle 32"/>
          <p:cNvSpPr/>
          <p:nvPr/>
        </p:nvSpPr>
        <p:spPr>
          <a:xfrm>
            <a:off x="3002358" y="4953001"/>
            <a:ext cx="2358390" cy="779624"/>
          </a:xfrm>
          <a:prstGeom prst="rect">
            <a:avLst/>
          </a:prstGeom>
        </p:spPr>
        <p:txBody>
          <a:bodyPr/>
          <a:lstStyle/>
          <a:p>
            <a:pPr marL="85725" indent="-85725" eaLnBrk="0" hangingPunct="0">
              <a:spcBef>
                <a:spcPts val="0"/>
              </a:spcBef>
              <a:spcAft>
                <a:spcPts val="600"/>
              </a:spcAft>
              <a:buFont typeface="Arial" panose="020B0604020202020204" pitchFamily="34" charset="0"/>
              <a:buChar char="•"/>
            </a:pPr>
            <a:r>
              <a:rPr lang="id-ID" sz="1000" dirty="0">
                <a:solidFill>
                  <a:schemeClr val="bg1"/>
                </a:solidFill>
                <a:latin typeface="Tahoma"/>
                <a:ea typeface="Tahoma"/>
                <a:cs typeface="Times New Roman"/>
              </a:rPr>
              <a:t>PT Hanshin Indonesia; PT Katolec Indonesia; PT Bookwang; PT FUCHS Indonesia; PT Memorytech Indonesia; PT LG Indonesia; PT Semen Padang; PT Semen Gresik</a:t>
            </a:r>
            <a:r>
              <a:rPr lang="en-US" sz="1000" dirty="0">
                <a:solidFill>
                  <a:schemeClr val="bg1"/>
                </a:solidFill>
                <a:latin typeface="Tahoma"/>
                <a:ea typeface="Tahoma"/>
                <a:cs typeface="Times New Roman"/>
              </a:rPr>
              <a:t>, etc.</a:t>
            </a:r>
            <a:endParaRPr lang="id-ID" sz="1000" dirty="0">
              <a:solidFill>
                <a:schemeClr val="bg1"/>
              </a:solidFill>
              <a:latin typeface="Tahoma"/>
              <a:ea typeface="Tahoma"/>
              <a:cs typeface="Times New Roman"/>
            </a:endParaRPr>
          </a:p>
        </p:txBody>
      </p:sp>
      <p:grpSp>
        <p:nvGrpSpPr>
          <p:cNvPr id="34" name="Group 33"/>
          <p:cNvGrpSpPr/>
          <p:nvPr/>
        </p:nvGrpSpPr>
        <p:grpSpPr>
          <a:xfrm>
            <a:off x="1491535" y="6171565"/>
            <a:ext cx="1049020" cy="1049020"/>
            <a:chOff x="2564606" y="1236980"/>
            <a:chExt cx="1049020" cy="1049020"/>
          </a:xfrm>
        </p:grpSpPr>
        <p:sp>
          <p:nvSpPr>
            <p:cNvPr id="35" name="Oval 34"/>
            <p:cNvSpPr/>
            <p:nvPr/>
          </p:nvSpPr>
          <p:spPr>
            <a:xfrm>
              <a:off x="2564606" y="1236980"/>
              <a:ext cx="1049020" cy="1049020"/>
            </a:xfrm>
            <a:prstGeom prst="ellipse">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Text Box 2"/>
            <p:cNvSpPr txBox="1">
              <a:spLocks noChangeArrowheads="1"/>
            </p:cNvSpPr>
            <p:nvPr/>
          </p:nvSpPr>
          <p:spPr bwMode="auto">
            <a:xfrm>
              <a:off x="2589370" y="1686242"/>
              <a:ext cx="1008857"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1000"/>
                </a:lnSpc>
                <a:spcBef>
                  <a:spcPct val="0"/>
                </a:spcBef>
                <a:spcAft>
                  <a:spcPts val="1000"/>
                </a:spcAft>
                <a:buClrTx/>
                <a:buSzTx/>
                <a:buFontTx/>
                <a:buNone/>
                <a:tabLst/>
              </a:pPr>
              <a:r>
                <a:rPr kumimoji="0" lang="id-ID" altLang="id-ID" sz="1000" b="1" i="0" u="none" strike="noStrike" cap="none" normalizeH="0" baseline="0" dirty="0">
                  <a:ln>
                    <a:noFill/>
                  </a:ln>
                  <a:solidFill>
                    <a:srgbClr val="FFFFFF"/>
                  </a:solidFill>
                  <a:effectLst/>
                  <a:latin typeface="Tahoma" pitchFamily="34" charset="0"/>
                  <a:cs typeface="Arial" pitchFamily="34" charset="0"/>
                </a:rPr>
                <a:t>Government</a:t>
              </a:r>
              <a:endParaRPr kumimoji="0" lang="id-ID" altLang="id-ID" sz="900" b="1" i="0" u="none" strike="noStrike" cap="none" normalizeH="0" baseline="0" dirty="0">
                <a:ln>
                  <a:noFill/>
                </a:ln>
                <a:solidFill>
                  <a:schemeClr val="tx1"/>
                </a:solidFill>
                <a:effectLst/>
                <a:latin typeface="Arial" pitchFamily="34" charset="0"/>
                <a:cs typeface="Arial" pitchFamily="34" charset="0"/>
              </a:endParaRPr>
            </a:p>
          </p:txBody>
        </p:sp>
      </p:grpSp>
      <p:grpSp>
        <p:nvGrpSpPr>
          <p:cNvPr id="37" name="Group 36"/>
          <p:cNvGrpSpPr/>
          <p:nvPr/>
        </p:nvGrpSpPr>
        <p:grpSpPr>
          <a:xfrm>
            <a:off x="1244678" y="7459248"/>
            <a:ext cx="1049020" cy="1049020"/>
            <a:chOff x="2564606" y="1236980"/>
            <a:chExt cx="1049020" cy="1049020"/>
          </a:xfrm>
        </p:grpSpPr>
        <p:sp>
          <p:nvSpPr>
            <p:cNvPr id="38" name="Oval 37"/>
            <p:cNvSpPr/>
            <p:nvPr/>
          </p:nvSpPr>
          <p:spPr>
            <a:xfrm>
              <a:off x="2564606" y="1236980"/>
              <a:ext cx="1049020" cy="1049020"/>
            </a:xfrm>
            <a:prstGeom prst="ellipse">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Text Box 2"/>
            <p:cNvSpPr txBox="1">
              <a:spLocks noChangeArrowheads="1"/>
            </p:cNvSpPr>
            <p:nvPr/>
          </p:nvSpPr>
          <p:spPr bwMode="auto">
            <a:xfrm>
              <a:off x="2589370" y="1686242"/>
              <a:ext cx="1008857"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1000"/>
                </a:lnSpc>
                <a:spcBef>
                  <a:spcPct val="0"/>
                </a:spcBef>
                <a:spcAft>
                  <a:spcPts val="1000"/>
                </a:spcAft>
                <a:buClrTx/>
                <a:buSzTx/>
                <a:buFontTx/>
                <a:buNone/>
                <a:tabLst/>
              </a:pPr>
              <a:r>
                <a:rPr kumimoji="0" lang="id-ID" altLang="id-ID" sz="1000" b="1" i="0" u="none" strike="noStrike" cap="none" normalizeH="0" baseline="0" dirty="0">
                  <a:ln>
                    <a:noFill/>
                  </a:ln>
                  <a:solidFill>
                    <a:srgbClr val="FFFFFF"/>
                  </a:solidFill>
                  <a:effectLst/>
                  <a:latin typeface="Tahoma" pitchFamily="34" charset="0"/>
                  <a:cs typeface="Arial" pitchFamily="34" charset="0"/>
                </a:rPr>
                <a:t>Overseas</a:t>
              </a:r>
              <a:endParaRPr kumimoji="0" lang="id-ID" altLang="id-ID" sz="900" b="1" i="0" u="none" strike="noStrike" cap="none" normalizeH="0" baseline="0" dirty="0">
                <a:ln>
                  <a:noFill/>
                </a:ln>
                <a:solidFill>
                  <a:schemeClr val="tx1"/>
                </a:solidFill>
                <a:effectLst/>
                <a:latin typeface="Arial" pitchFamily="34" charset="0"/>
                <a:cs typeface="Arial" pitchFamily="34" charset="0"/>
              </a:endParaRPr>
            </a:p>
          </p:txBody>
        </p:sp>
      </p:grpSp>
      <p:sp>
        <p:nvSpPr>
          <p:cNvPr id="40" name="Rectangle 39"/>
          <p:cNvSpPr/>
          <p:nvPr/>
        </p:nvSpPr>
        <p:spPr>
          <a:xfrm>
            <a:off x="2798126" y="6324298"/>
            <a:ext cx="2840673" cy="838502"/>
          </a:xfrm>
          <a:prstGeom prst="rect">
            <a:avLst/>
          </a:prstGeom>
        </p:spPr>
        <p:txBody>
          <a:bodyPr/>
          <a:lstStyle/>
          <a:p>
            <a:pPr marL="85725" indent="-85725" eaLnBrk="0" hangingPunct="0">
              <a:spcBef>
                <a:spcPts val="0"/>
              </a:spcBef>
              <a:spcAft>
                <a:spcPts val="600"/>
              </a:spcAft>
              <a:buFont typeface="Arial" panose="020B0604020202020204" pitchFamily="34" charset="0"/>
              <a:buChar char="•"/>
            </a:pPr>
            <a:r>
              <a:rPr lang="id-ID" sz="1000" dirty="0">
                <a:solidFill>
                  <a:schemeClr val="bg1"/>
                </a:solidFill>
                <a:latin typeface="Tahoma"/>
                <a:ea typeface="Tahoma"/>
                <a:cs typeface="Times New Roman"/>
              </a:rPr>
              <a:t>Bappeda Cimahi; BKD Cimahi; Dinas Kesehatan DKI Jakarta; Pusat Pemeriksaan Kesehatan Pegawai Pemprov DKI Jakarta; Badan Kepegawaian Negara</a:t>
            </a:r>
            <a:r>
              <a:rPr lang="en-US" sz="1000" dirty="0">
                <a:solidFill>
                  <a:schemeClr val="bg1"/>
                </a:solidFill>
                <a:latin typeface="Tahoma"/>
                <a:ea typeface="Tahoma"/>
                <a:cs typeface="Times New Roman"/>
              </a:rPr>
              <a:t>, </a:t>
            </a:r>
            <a:r>
              <a:rPr lang="en-US" sz="1000" dirty="0" err="1">
                <a:solidFill>
                  <a:schemeClr val="bg1"/>
                </a:solidFill>
                <a:latin typeface="Tahoma"/>
                <a:ea typeface="Tahoma"/>
                <a:cs typeface="Times New Roman"/>
              </a:rPr>
              <a:t>Puskesmas</a:t>
            </a:r>
            <a:r>
              <a:rPr lang="en-US" sz="1000" dirty="0">
                <a:solidFill>
                  <a:schemeClr val="bg1"/>
                </a:solidFill>
                <a:latin typeface="Tahoma"/>
                <a:ea typeface="Tahoma"/>
                <a:cs typeface="Times New Roman"/>
              </a:rPr>
              <a:t> </a:t>
            </a:r>
            <a:r>
              <a:rPr lang="en-US" sz="1000" dirty="0" err="1">
                <a:solidFill>
                  <a:schemeClr val="bg1"/>
                </a:solidFill>
                <a:latin typeface="Tahoma"/>
                <a:ea typeface="Tahoma"/>
                <a:cs typeface="Times New Roman"/>
              </a:rPr>
              <a:t>Senen</a:t>
            </a:r>
            <a:r>
              <a:rPr lang="en-US" sz="1000" dirty="0">
                <a:solidFill>
                  <a:schemeClr val="bg1"/>
                </a:solidFill>
                <a:latin typeface="Tahoma"/>
                <a:ea typeface="Tahoma"/>
                <a:cs typeface="Times New Roman"/>
              </a:rPr>
              <a:t>, PT Perusahaan </a:t>
            </a:r>
            <a:r>
              <a:rPr lang="en-US" sz="1000" dirty="0" err="1">
                <a:solidFill>
                  <a:schemeClr val="bg1"/>
                </a:solidFill>
                <a:latin typeface="Tahoma"/>
                <a:ea typeface="Tahoma"/>
                <a:cs typeface="Times New Roman"/>
              </a:rPr>
              <a:t>Pengelola</a:t>
            </a:r>
            <a:r>
              <a:rPr lang="en-US" sz="1000" dirty="0">
                <a:solidFill>
                  <a:schemeClr val="bg1"/>
                </a:solidFill>
                <a:latin typeface="Tahoma"/>
                <a:ea typeface="Tahoma"/>
                <a:cs typeface="Times New Roman"/>
              </a:rPr>
              <a:t> </a:t>
            </a:r>
            <a:r>
              <a:rPr lang="en-US" sz="1000" dirty="0" err="1">
                <a:solidFill>
                  <a:schemeClr val="bg1"/>
                </a:solidFill>
                <a:latin typeface="Tahoma"/>
                <a:ea typeface="Tahoma"/>
                <a:cs typeface="Times New Roman"/>
              </a:rPr>
              <a:t>Aset</a:t>
            </a:r>
            <a:r>
              <a:rPr lang="en-US" sz="1000" dirty="0">
                <a:solidFill>
                  <a:schemeClr val="bg1"/>
                </a:solidFill>
                <a:latin typeface="Tahoma"/>
                <a:ea typeface="Tahoma"/>
                <a:cs typeface="Times New Roman"/>
              </a:rPr>
              <a:t> (PPA), etc.</a:t>
            </a:r>
            <a:endParaRPr lang="id-ID" sz="1000" dirty="0">
              <a:solidFill>
                <a:schemeClr val="bg1"/>
              </a:solidFill>
              <a:latin typeface="Tahoma"/>
              <a:ea typeface="Tahoma"/>
              <a:cs typeface="Times New Roman"/>
            </a:endParaRPr>
          </a:p>
        </p:txBody>
      </p:sp>
      <p:sp>
        <p:nvSpPr>
          <p:cNvPr id="41" name="Right Triangle 40"/>
          <p:cNvSpPr/>
          <p:nvPr/>
        </p:nvSpPr>
        <p:spPr>
          <a:xfrm flipV="1">
            <a:off x="0" y="-4"/>
            <a:ext cx="1007427" cy="4630423"/>
          </a:xfrm>
          <a:prstGeom prst="rtTriangle">
            <a:avLst/>
          </a:prstGeom>
          <a:solidFill>
            <a:srgbClr val="BBE0E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558302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rallelogram 9"/>
          <p:cNvSpPr/>
          <p:nvPr/>
        </p:nvSpPr>
        <p:spPr>
          <a:xfrm>
            <a:off x="2805544" y="4380230"/>
            <a:ext cx="5805055" cy="5525770"/>
          </a:xfrm>
          <a:prstGeom prst="parallelogram">
            <a:avLst>
              <a:gd name="adj" fmla="val 2581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arallelogram 5"/>
          <p:cNvSpPr/>
          <p:nvPr/>
        </p:nvSpPr>
        <p:spPr>
          <a:xfrm>
            <a:off x="3962400" y="0"/>
            <a:ext cx="4191000" cy="4191000"/>
          </a:xfrm>
          <a:prstGeom prst="parallelogram">
            <a:avLst>
              <a:gd name="adj" fmla="val 28989"/>
            </a:avLst>
          </a:prstGeom>
          <a:solidFill>
            <a:srgbClr val="BBE0E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695325" y="1723281"/>
            <a:ext cx="3114675" cy="4785926"/>
          </a:xfrm>
          <a:prstGeom prst="rect">
            <a:avLst/>
          </a:prstGeom>
          <a:noFill/>
        </p:spPr>
        <p:txBody>
          <a:bodyPr wrap="square">
            <a:spAutoFit/>
          </a:bodyPr>
          <a:lstStyle/>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Restructuring  </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Financial Advisory </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Reengineering </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Market Strategy </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Human Resources </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Product Development &amp; Formulation (Foods) </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Process &amp; Business Planning </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Inventory &amp; Logistic </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Market Design &amp; Analysis </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Market &amp; Policy Research </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Innovation Strategy </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ISO &amp; Product Certification Preparation (ISO 9001, ISO 14001, </a:t>
            </a:r>
            <a:r>
              <a:rPr lang="en-US" sz="1000" dirty="0">
                <a:solidFill>
                  <a:srgbClr val="57585B"/>
                </a:solidFill>
                <a:latin typeface="Tahoma"/>
                <a:ea typeface="Tahoma"/>
                <a:cs typeface="Times New Roman"/>
              </a:rPr>
              <a:t>ISO 37001, ISO 27001, ISO 37301, </a:t>
            </a:r>
            <a:r>
              <a:rPr lang="id-ID" sz="1000" dirty="0">
                <a:solidFill>
                  <a:srgbClr val="57585B"/>
                </a:solidFill>
                <a:latin typeface="Tahoma"/>
                <a:ea typeface="Tahoma"/>
                <a:cs typeface="Times New Roman"/>
              </a:rPr>
              <a:t>ISO 17025)</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Safety Management (</a:t>
            </a:r>
            <a:r>
              <a:rPr lang="en-US" sz="1000" dirty="0">
                <a:solidFill>
                  <a:srgbClr val="57585B"/>
                </a:solidFill>
                <a:latin typeface="Tahoma"/>
                <a:ea typeface="Tahoma"/>
                <a:cs typeface="Times New Roman"/>
              </a:rPr>
              <a:t>ISO 45001</a:t>
            </a:r>
            <a:r>
              <a:rPr lang="id-ID" sz="1000" dirty="0">
                <a:solidFill>
                  <a:srgbClr val="57585B"/>
                </a:solidFill>
                <a:latin typeface="Tahoma"/>
                <a:ea typeface="Tahoma"/>
                <a:cs typeface="Times New Roman"/>
              </a:rPr>
              <a:t> &amp; SMK3/PP 50 - 2012)</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Security Management System (Pe</a:t>
            </a:r>
            <a:r>
              <a:rPr lang="en-US" sz="1000" dirty="0">
                <a:solidFill>
                  <a:srgbClr val="57585B"/>
                </a:solidFill>
                <a:latin typeface="Tahoma"/>
                <a:ea typeface="Tahoma"/>
                <a:cs typeface="Times New Roman"/>
              </a:rPr>
              <a:t>r</a:t>
            </a:r>
            <a:r>
              <a:rPr lang="id-ID" sz="1000" dirty="0">
                <a:solidFill>
                  <a:srgbClr val="57585B"/>
                </a:solidFill>
                <a:latin typeface="Tahoma"/>
                <a:ea typeface="Tahoma"/>
                <a:cs typeface="Times New Roman"/>
              </a:rPr>
              <a:t>polri No. </a:t>
            </a:r>
            <a:r>
              <a:rPr lang="en-US" sz="1000" dirty="0">
                <a:solidFill>
                  <a:srgbClr val="57585B"/>
                </a:solidFill>
                <a:latin typeface="Tahoma"/>
                <a:ea typeface="Tahoma"/>
                <a:cs typeface="Times New Roman"/>
              </a:rPr>
              <a:t>07</a:t>
            </a:r>
            <a:r>
              <a:rPr lang="id-ID" sz="1000" dirty="0">
                <a:solidFill>
                  <a:srgbClr val="57585B"/>
                </a:solidFill>
                <a:latin typeface="Tahoma"/>
                <a:ea typeface="Tahoma"/>
                <a:cs typeface="Times New Roman"/>
              </a:rPr>
              <a:t>/20</a:t>
            </a:r>
            <a:r>
              <a:rPr lang="en-US" sz="1000" dirty="0">
                <a:solidFill>
                  <a:srgbClr val="57585B"/>
                </a:solidFill>
                <a:latin typeface="Tahoma"/>
                <a:ea typeface="Tahoma"/>
                <a:cs typeface="Times New Roman"/>
              </a:rPr>
              <a:t>19</a:t>
            </a:r>
            <a:r>
              <a:rPr lang="id-ID" sz="1000" dirty="0">
                <a:solidFill>
                  <a:srgbClr val="57585B"/>
                </a:solidFill>
                <a:latin typeface="Tahoma"/>
                <a:ea typeface="Tahoma"/>
                <a:cs typeface="Times New Roman"/>
              </a:rPr>
              <a:t>)</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ISRS 8th</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Enterpreneurship </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Industrial &amp; Business Cases </a:t>
            </a:r>
          </a:p>
          <a:p>
            <a:pPr marL="85725" indent="-85725" eaLnBrk="0" hangingPunct="0">
              <a:spcBef>
                <a:spcPts val="0"/>
              </a:spcBef>
              <a:spcAft>
                <a:spcPts val="600"/>
              </a:spcAft>
              <a:buFont typeface="Arial" panose="020B0604020202020204" pitchFamily="34" charset="0"/>
              <a:buChar char="•"/>
            </a:pPr>
            <a:r>
              <a:rPr lang="id-ID" sz="1000" dirty="0">
                <a:solidFill>
                  <a:srgbClr val="57585B"/>
                </a:solidFill>
                <a:latin typeface="Tahoma"/>
                <a:ea typeface="Tahoma"/>
                <a:cs typeface="Times New Roman"/>
              </a:rPr>
              <a:t>Risk Management</a:t>
            </a:r>
          </a:p>
        </p:txBody>
      </p:sp>
      <p:sp>
        <p:nvSpPr>
          <p:cNvPr id="12" name="Title 3"/>
          <p:cNvSpPr>
            <a:spLocks noGrp="1"/>
          </p:cNvSpPr>
          <p:nvPr>
            <p:ph type="title"/>
          </p:nvPr>
        </p:nvSpPr>
        <p:spPr>
          <a:xfrm>
            <a:off x="685800" y="685800"/>
            <a:ext cx="1981201" cy="554241"/>
          </a:xfrm>
        </p:spPr>
        <p:txBody>
          <a:bodyPr>
            <a:normAutofit fontScale="90000"/>
          </a:bodyPr>
          <a:lstStyle/>
          <a:p>
            <a:pPr algn="l"/>
            <a:r>
              <a:rPr lang="id-ID" sz="2800" b="1" kern="1200" dirty="0">
                <a:solidFill>
                  <a:srgbClr val="0092C3"/>
                </a:solidFill>
                <a:latin typeface="Tahoma"/>
                <a:ea typeface="Tahoma"/>
                <a:cs typeface="Times New Roman"/>
              </a:rPr>
              <a:t>Consulting program</a:t>
            </a:r>
          </a:p>
        </p:txBody>
      </p:sp>
      <p:pic>
        <p:nvPicPr>
          <p:cNvPr id="7" name="Picture 2" descr="D:\RRP Website\IMG_5571.JPG"/>
          <p:cNvPicPr>
            <a:picLocks noChangeAspect="1" noChangeArrowheads="1"/>
          </p:cNvPicPr>
          <p:nvPr/>
        </p:nvPicPr>
        <p:blipFill>
          <a:blip r:embed="rId2" cstate="print"/>
          <a:srcRect/>
          <a:stretch>
            <a:fillRect/>
          </a:stretch>
        </p:blipFill>
        <p:spPr bwMode="auto">
          <a:xfrm>
            <a:off x="3200400" y="4724400"/>
            <a:ext cx="4580854" cy="2590800"/>
          </a:xfrm>
          <a:prstGeom prst="parallelogram">
            <a:avLst/>
          </a:prstGeom>
          <a:noFill/>
        </p:spPr>
      </p:pic>
      <p:pic>
        <p:nvPicPr>
          <p:cNvPr id="9" name="Picture 2" descr="D:\RRP Website\PICT0064.JPG"/>
          <p:cNvPicPr>
            <a:picLocks noChangeAspect="1" noChangeArrowheads="1"/>
          </p:cNvPicPr>
          <p:nvPr/>
        </p:nvPicPr>
        <p:blipFill>
          <a:blip r:embed="rId3" cstate="print"/>
          <a:srcRect/>
          <a:stretch>
            <a:fillRect/>
          </a:stretch>
        </p:blipFill>
        <p:spPr bwMode="auto">
          <a:xfrm>
            <a:off x="2805545" y="765756"/>
            <a:ext cx="3932823" cy="2285999"/>
          </a:xfrm>
          <a:prstGeom prst="flowChartInputOutput">
            <a:avLst/>
          </a:prstGeom>
          <a:noFill/>
        </p:spPr>
      </p:pic>
    </p:spTree>
    <p:extLst>
      <p:ext uri="{BB962C8B-B14F-4D97-AF65-F5344CB8AC3E}">
        <p14:creationId xmlns:p14="http://schemas.microsoft.com/office/powerpoint/2010/main" val="296696745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2810</TotalTime>
  <Words>1152</Words>
  <Application>Microsoft Office PowerPoint</Application>
  <PresentationFormat>A4 Paper (210x297 mm)</PresentationFormat>
  <Paragraphs>154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Tahoma</vt:lpstr>
      <vt:lpstr>Times New Roman</vt:lpstr>
      <vt:lpstr>Default Design</vt:lpstr>
      <vt:lpstr>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Consulting program</vt:lpstr>
      <vt:lpstr>PowerPoint Presentation</vt:lpstr>
    </vt:vector>
  </TitlesOfParts>
  <Company>PT. SUCOFINDO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0n</dc:creator>
  <cp:lastModifiedBy>Misjar Wilyanto</cp:lastModifiedBy>
  <cp:revision>99</cp:revision>
  <cp:lastPrinted>2018-03-05T11:11:38Z</cp:lastPrinted>
  <dcterms:created xsi:type="dcterms:W3CDTF">2009-06-01T13:14:04Z</dcterms:created>
  <dcterms:modified xsi:type="dcterms:W3CDTF">2023-08-10T03:32:37Z</dcterms:modified>
</cp:coreProperties>
</file>