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2"/>
  </p:notesMasterIdLst>
  <p:handoutMasterIdLst>
    <p:handoutMasterId r:id="rId33"/>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31" r:id="rId15"/>
    <p:sldId id="1232" r:id="rId16"/>
    <p:sldId id="1247" r:id="rId17"/>
    <p:sldId id="1229" r:id="rId18"/>
    <p:sldId id="1233" r:id="rId19"/>
    <p:sldId id="1234" r:id="rId20"/>
    <p:sldId id="1238" r:id="rId21"/>
    <p:sldId id="1235" r:id="rId22"/>
    <p:sldId id="1236" r:id="rId23"/>
    <p:sldId id="1248" r:id="rId24"/>
    <p:sldId id="1244" r:id="rId25"/>
    <p:sldId id="1227" r:id="rId26"/>
    <p:sldId id="1239" r:id="rId27"/>
    <p:sldId id="1240" r:id="rId28"/>
    <p:sldId id="1245" r:id="rId29"/>
    <p:sldId id="1242" r:id="rId30"/>
    <p:sldId id="1158"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70" d="100"/>
          <a:sy n="70" d="100"/>
        </p:scale>
        <p:origin x="1368" y="32"/>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3/11/2021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github.com/root-project/roo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h.tum.de/academics/org/cc/mh/PH8124/" TargetMode="External"/><Relationship Id="rId2" Type="http://schemas.openxmlformats.org/officeDocument/2006/relationships/hyperlink" Target="https://campus.tum.de/tumonline/wbLv.wbShowLVDetail?pStpSpNr=950499222" TargetMode="External"/><Relationship Id="rId1" Type="http://schemas.openxmlformats.org/officeDocument/2006/relationships/slideLayout" Target="../slideLayouts/slideLayout2.xml"/><Relationship Id="rId5" Type="http://schemas.openxmlformats.org/officeDocument/2006/relationships/hyperlink" Target="mailto:ante.bilandzic@tum.de" TargetMode="External"/><Relationship Id="rId4" Type="http://schemas.openxmlformats.org/officeDocument/2006/relationships/hyperlink" Target="https://portal.mytum.de/displayRoomMap?roomid=2024@5101&amp;disable_decoration=y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um-conf.zoom.us/j/62805615622" TargetMode="External"/><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bilandz.gitbook.io/ph8124/v/SS202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a:t>
            </a:r>
            <a:r>
              <a:rPr lang="en-US" sz="2400" dirty="0" smtClean="0"/>
              <a:t>15</a:t>
            </a:r>
            <a:r>
              <a:rPr lang="en-US" sz="2400" dirty="0" smtClean="0"/>
              <a:t>.04.2021</a:t>
            </a:r>
            <a:endParaRPr lang="en-US" sz="2400" dirty="0" smtClean="0"/>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a:t>
            </a:r>
            <a:r>
              <a:rPr lang="da-DK" dirty="0" smtClean="0">
                <a:solidFill>
                  <a:srgbClr val="FF0000"/>
                </a:solidFill>
              </a:rPr>
              <a:t>13th </a:t>
            </a:r>
            <a:r>
              <a:rPr lang="da-DK" dirty="0" smtClean="0">
                <a:solidFill>
                  <a:srgbClr val="FF0000"/>
                </a:solidFill>
              </a:rPr>
              <a:t>– Ascension Day</a:t>
            </a:r>
          </a:p>
          <a:p>
            <a:pPr lvl="1"/>
            <a:r>
              <a:rPr lang="da-DK" dirty="0" smtClean="0">
                <a:solidFill>
                  <a:srgbClr val="FF0000"/>
                </a:solidFill>
              </a:rPr>
              <a:t>June </a:t>
            </a:r>
            <a:r>
              <a:rPr lang="da-DK" dirty="0" smtClean="0">
                <a:solidFill>
                  <a:srgbClr val="FF0000"/>
                </a:solidFill>
              </a:rPr>
              <a:t>03rd</a:t>
            </a:r>
            <a:r>
              <a:rPr lang="da-DK" dirty="0" smtClean="0">
                <a:solidFill>
                  <a:srgbClr val="FF0000"/>
                </a:solidFill>
              </a:rPr>
              <a:t> </a:t>
            </a:r>
            <a:r>
              <a:rPr lang="da-DK" dirty="0" smtClean="0">
                <a:solidFill>
                  <a:srgbClr val="FF0000"/>
                </a:solidFill>
              </a:rPr>
              <a:t>–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362770" y="1981200"/>
            <a:ext cx="8400230" cy="4048125"/>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133600"/>
          </a:xfrm>
        </p:spPr>
        <p:txBody>
          <a:bodyPr>
            <a:normAutofit/>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dirty="0"/>
              <a:t>Developed </a:t>
            </a:r>
            <a:r>
              <a:rPr lang="en-GB" dirty="0" smtClean="0"/>
              <a:t>initially by </a:t>
            </a:r>
            <a:r>
              <a:rPr lang="en-GB" dirty="0"/>
              <a:t>Linus </a:t>
            </a:r>
            <a:r>
              <a:rPr lang="en-GB" dirty="0" smtClean="0"/>
              <a:t>Torvalds in the early 90s, and then by </a:t>
            </a:r>
            <a:r>
              <a:rPr lang="en-GB" dirty="0"/>
              <a:t>thousands of </a:t>
            </a:r>
            <a:r>
              <a:rPr lang="en-GB" dirty="0" smtClean="0"/>
              <a:t>collaborators afterwards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pic>
        <p:nvPicPr>
          <p:cNvPr id="6" name="Picture 5"/>
          <p:cNvPicPr>
            <a:picLocks noChangeAspect="1"/>
          </p:cNvPicPr>
          <p:nvPr/>
        </p:nvPicPr>
        <p:blipFill>
          <a:blip r:embed="rId2"/>
          <a:stretch>
            <a:fillRect/>
          </a:stretch>
        </p:blipFill>
        <p:spPr>
          <a:xfrm>
            <a:off x="961860" y="3352800"/>
            <a:ext cx="2771940" cy="3392456"/>
          </a:xfrm>
          <a:prstGeom prst="rect">
            <a:avLst/>
          </a:prstGeom>
        </p:spPr>
      </p:pic>
      <p:sp>
        <p:nvSpPr>
          <p:cNvPr id="12" name="Rectangle 11"/>
          <p:cNvSpPr/>
          <p:nvPr/>
        </p:nvSpPr>
        <p:spPr>
          <a:xfrm>
            <a:off x="3963182" y="4382869"/>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286000"/>
          </a:xfrm>
        </p:spPr>
        <p:txBody>
          <a:bodyPr>
            <a:normAutofit lnSpcReduction="10000"/>
          </a:bodyPr>
          <a:lstStyle/>
          <a:p>
            <a:r>
              <a:rPr lang="en-GB" dirty="0" smtClean="0"/>
              <a:t>Plethora of different Linux distributions (Ubuntu, Fedora, CentOS, Scientific Linux, </a:t>
            </a:r>
            <a:r>
              <a:rPr lang="en-DE" dirty="0" smtClean="0"/>
              <a:t>…</a:t>
            </a:r>
            <a:r>
              <a:rPr lang="en-GB" dirty="0" smtClean="0"/>
              <a:t>)</a:t>
            </a:r>
          </a:p>
          <a:p>
            <a:r>
              <a:rPr lang="en-GB" dirty="0" smtClean="0"/>
              <a:t>The material presented in this course will be demonstrated on Ubuntu, but no worries... everything applies also to any other Linux distribution (as we are covering only the core Linux  functionalities!)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3074" name="Picture 2" descr="The Ubunt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886200"/>
            <a:ext cx="51435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from the following link </a:t>
            </a:r>
          </a:p>
          <a:p>
            <a:pPr marL="411480" lvl="1" indent="0">
              <a:buNone/>
            </a:pPr>
            <a:r>
              <a:rPr lang="en-GB" sz="1050" dirty="0"/>
              <a:t> </a:t>
            </a:r>
            <a:r>
              <a:rPr lang="en-GB" sz="1050" dirty="0" smtClean="0"/>
              <a:t>      </a:t>
            </a:r>
            <a:r>
              <a:rPr lang="en-GB" sz="1600" dirty="0" smtClean="0"/>
              <a:t>https</a:t>
            </a:r>
            <a:r>
              <a:rPr lang="en-GB" sz="1600" dirty="0"/>
              <a:t>://www.microsoft.com/en-us/p/ubuntu/9nblggh4msv6?activetab=pivot:overviewtab</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6" name="Picture 5"/>
          <p:cNvPicPr>
            <a:picLocks noChangeAspect="1"/>
          </p:cNvPicPr>
          <p:nvPr/>
        </p:nvPicPr>
        <p:blipFill>
          <a:blip r:embed="rId2"/>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 https://www.putty.org/ ) and then use it to connect to some machine 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we can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endParaRPr lang="da-DK" dirty="0" smtClean="0"/>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Written by Brian Fox in 1989... And it’s still alive!!</a:t>
            </a:r>
          </a:p>
          <a:p>
            <a:r>
              <a:rPr lang="da-DK" dirty="0" smtClean="0"/>
              <a:t>Bash is an acronym for ‘Bourne-again shell</a:t>
            </a:r>
            <a:r>
              <a:rPr lang="da-DK" dirty="0"/>
              <a:t>’ (the original shell was </a:t>
            </a:r>
            <a:r>
              <a:rPr lang="da-DK" dirty="0" smtClean="0"/>
              <a:t>written in 1977 by </a:t>
            </a:r>
            <a:r>
              <a:rPr lang="da-DK" dirty="0"/>
              <a:t>Stephen Bourne)</a:t>
            </a:r>
          </a:p>
          <a:p>
            <a:r>
              <a:rPr lang="da-DK" dirty="0" smtClean="0"/>
              <a:t>Written entirely in C </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6577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is still under development</a:t>
            </a:r>
          </a:p>
          <a:p>
            <a:pPr lvl="1"/>
            <a:r>
              <a:rPr lang="en-US" dirty="0"/>
              <a:t>Webpage: </a:t>
            </a:r>
            <a:r>
              <a:rPr lang="en-US" dirty="0">
                <a:hlinkClick r:id="rId2"/>
              </a:rPr>
              <a:t>https://www.gnu.org/software/bash/</a:t>
            </a:r>
            <a:endParaRPr lang="en-US" dirty="0"/>
          </a:p>
          <a:p>
            <a:pPr lvl="1"/>
            <a:r>
              <a:rPr lang="en-US" dirty="0" smtClean="0"/>
              <a:t>Source code:</a:t>
            </a:r>
            <a:r>
              <a:rPr lang="en-US" dirty="0"/>
              <a:t> </a:t>
            </a:r>
            <a:r>
              <a:rPr lang="en-US" dirty="0">
                <a:hlinkClick r:id="rId3"/>
              </a:rPr>
              <a:t>http://</a:t>
            </a:r>
            <a:r>
              <a:rPr lang="en-US" dirty="0" smtClean="0">
                <a:hlinkClick r:id="rId3"/>
              </a:rPr>
              <a:t>git.savannah.gnu.org/cgit/bash.git</a:t>
            </a:r>
            <a:endParaRPr lang="da-DK" dirty="0" smtClean="0"/>
          </a:p>
          <a:p>
            <a:r>
              <a:rPr lang="da-DK" dirty="0" smtClean="0"/>
              <a:t>Latest release: version </a:t>
            </a:r>
            <a:r>
              <a:rPr lang="en-GB" dirty="0" smtClean="0"/>
              <a:t>5.1 (December </a:t>
            </a:r>
            <a:r>
              <a:rPr lang="en-GB" dirty="0"/>
              <a:t>7, </a:t>
            </a:r>
            <a:r>
              <a:rPr lang="en-GB" dirty="0" smtClean="0"/>
              <a:t>2020)</a:t>
            </a:r>
            <a:endParaRPr lang="en-GB" dirty="0" smtClean="0"/>
          </a:p>
          <a:p>
            <a:pPr lvl="1"/>
            <a:r>
              <a:rPr lang="en-GB" dirty="0" smtClean="0"/>
              <a:t>The current </a:t>
            </a:r>
            <a:r>
              <a:rPr lang="en-GB" dirty="0" smtClean="0"/>
              <a:t>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91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machine running Linux, you can test your Bash code online</a:t>
            </a:r>
          </a:p>
          <a:p>
            <a:pPr lvl="1"/>
            <a:r>
              <a:rPr lang="da-DK" dirty="0" smtClean="0"/>
              <a:t>For instance: </a:t>
            </a:r>
            <a:r>
              <a:rPr lang="en-GB" dirty="0">
                <a:hlinkClick r:id="rId2"/>
              </a:rPr>
              <a:t>https://</a:t>
            </a:r>
            <a:r>
              <a:rPr lang="en-GB" dirty="0" smtClean="0">
                <a:hlinkClick r:id="rId2"/>
              </a:rPr>
              <a:t>www.tutorialspoint.com/execute_bash_online.php</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19600"/>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971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smtClean="0"/>
              <a:t>Examples: Bash, Python, Mathematica</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smtClean="0"/>
              <a:t>Examples: C, C++, Java</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a:t>
            </a:r>
            <a:r>
              <a:rPr lang="en-GB" dirty="0" smtClean="0"/>
              <a:t>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6.22.02 (August 17, 2020)</a:t>
            </a:r>
            <a:endParaRPr lang="en-GB" dirty="0" smtClean="0"/>
          </a:p>
          <a:p>
            <a:r>
              <a:rPr lang="en-GB" dirty="0" smtClean="0"/>
              <a:t>Webpage: </a:t>
            </a:r>
            <a:r>
              <a:rPr lang="en-US" dirty="0">
                <a:hlinkClick r:id="rId2"/>
              </a:rPr>
              <a:t>https://root.cern.ch</a:t>
            </a:r>
            <a:r>
              <a:rPr lang="en-US" dirty="0" smtClean="0">
                <a:hlinkClick r:id="rId2"/>
              </a:rPr>
              <a:t>/</a:t>
            </a:r>
            <a:endParaRPr lang="en-US" dirty="0" smtClean="0"/>
          </a:p>
          <a:p>
            <a:r>
              <a:rPr lang="en-GB" dirty="0" smtClean="0"/>
              <a:t>Root forum: </a:t>
            </a:r>
            <a:r>
              <a:rPr lang="en-US" dirty="0">
                <a:hlinkClick r:id="rId3"/>
              </a:rPr>
              <a:t>https://root-forum.cern.ch</a:t>
            </a:r>
            <a:r>
              <a:rPr lang="en-US" dirty="0" smtClean="0">
                <a:hlinkClick r:id="rId3"/>
              </a:rPr>
              <a:t>/</a:t>
            </a:r>
            <a:endParaRPr lang="en-US" dirty="0" smtClean="0"/>
          </a:p>
          <a:p>
            <a:r>
              <a:rPr lang="en-US" dirty="0"/>
              <a:t>Source code: </a:t>
            </a:r>
            <a:r>
              <a:rPr lang="en-US" dirty="0">
                <a:hlinkClick r:id="rId4"/>
              </a:rPr>
              <a:t>https://</a:t>
            </a:r>
            <a:r>
              <a:rPr lang="en-US" dirty="0" smtClean="0">
                <a:hlinkClick r:id="rId4"/>
              </a:rPr>
              <a:t>github.com/root-project/root</a:t>
            </a:r>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600" dirty="0">
                <a:hlinkClick r:id="rId2"/>
              </a:rPr>
              <a:t>https://</a:t>
            </a:r>
            <a:r>
              <a:rPr lang="en-US" sz="1600" dirty="0" smtClean="0">
                <a:hlinkClick r:id="rId2"/>
              </a:rPr>
              <a:t>campus.tum.de/tumonline/wbLv.wbShowLVDetail?pStpSpNr=950499222</a:t>
            </a:r>
            <a:endParaRPr lang="en-US" sz="1600" dirty="0" smtClean="0"/>
          </a:p>
          <a:p>
            <a:pPr lvl="1"/>
            <a:r>
              <a:rPr lang="en-US" sz="1600" dirty="0">
                <a:hlinkClick r:id="rId3"/>
              </a:rPr>
              <a:t>https://www.ph.tum.de/academics/org/cc/mh/PH8124</a:t>
            </a:r>
            <a:r>
              <a:rPr lang="en-US" sz="1600" dirty="0" smtClean="0">
                <a:hlinkClick r:id="rId3"/>
              </a:rPr>
              <a:t>/</a:t>
            </a:r>
            <a:endParaRPr lang="en-US" sz="16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dirty="0" smtClean="0">
              <a:effectLst/>
            </a:endParaRPr>
          </a:p>
          <a:p>
            <a:pPr fontAlgn="auto">
              <a:spcAft>
                <a:spcPts val="0"/>
              </a:spcAft>
            </a:pPr>
            <a:r>
              <a:rPr lang="da-DK" dirty="0" smtClean="0">
                <a:effectLst/>
              </a:rPr>
              <a:t>When &amp; where</a:t>
            </a:r>
            <a:r>
              <a:rPr lang="da-DK" dirty="0" smtClean="0">
                <a:effectLst/>
              </a:rPr>
              <a:t>:</a:t>
            </a:r>
            <a:endParaRPr lang="en-US" dirty="0" smtClean="0">
              <a:effectLst/>
            </a:endParaRPr>
          </a:p>
          <a:p>
            <a:pPr lvl="1" fontAlgn="auto">
              <a:spcAft>
                <a:spcPts val="0"/>
              </a:spcAft>
            </a:pPr>
            <a:r>
              <a:rPr lang="en-US" dirty="0" smtClean="0">
                <a:effectLst/>
              </a:rPr>
              <a:t>Thursday: 14:00-16:00</a:t>
            </a:r>
          </a:p>
          <a:p>
            <a:pPr lvl="1" fontAlgn="auto">
              <a:spcAft>
                <a:spcPts val="0"/>
              </a:spcAft>
            </a:pPr>
            <a:r>
              <a:rPr lang="en-US" dirty="0" smtClean="0">
                <a:effectLst/>
              </a:rPr>
              <a:t>Physics Department, E12 seminar room </a:t>
            </a:r>
            <a:r>
              <a:rPr lang="en-US" dirty="0" smtClean="0">
                <a:effectLst/>
              </a:rPr>
              <a:t>2024</a:t>
            </a:r>
          </a:p>
          <a:p>
            <a:pPr lvl="2" fontAlgn="auto">
              <a:spcAft>
                <a:spcPts val="0"/>
              </a:spcAft>
            </a:pPr>
            <a:r>
              <a:rPr lang="en-US" dirty="0" err="1" smtClean="0">
                <a:effectLst/>
              </a:rPr>
              <a:t>Roomfinder</a:t>
            </a:r>
            <a:r>
              <a:rPr lang="en-US" dirty="0" smtClean="0">
                <a:effectLst/>
              </a:rPr>
              <a:t>: </a:t>
            </a:r>
            <a:r>
              <a:rPr lang="en-US" sz="1200" dirty="0" smtClean="0">
                <a:effectLst/>
                <a:hlinkClick r:id="rId4"/>
              </a:rPr>
              <a:t>https</a:t>
            </a:r>
            <a:r>
              <a:rPr lang="en-US" sz="1200" dirty="0">
                <a:effectLst/>
                <a:hlinkClick r:id="rId4"/>
              </a:rPr>
              <a:t>://</a:t>
            </a:r>
            <a:r>
              <a:rPr lang="en-US" sz="1200" dirty="0" smtClean="0">
                <a:effectLst/>
                <a:hlinkClick r:id="rId4"/>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a:t>
            </a:r>
            <a:r>
              <a:rPr lang="en-US" dirty="0" smtClean="0">
                <a:effectLst/>
              </a:rPr>
              <a:t>15th) </a:t>
            </a:r>
            <a:endParaRPr lang="en-US" dirty="0" smtClean="0">
              <a:effectLst/>
            </a:endParaRP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a:t>
            </a:r>
            <a:r>
              <a:rPr lang="en-US" dirty="0" smtClean="0">
                <a:effectLst/>
              </a:rPr>
              <a:t>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5"/>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a:t>
            </a:r>
            <a:r>
              <a:rPr lang="da-DK" sz="3200" b="1" dirty="0" smtClean="0"/>
              <a:t>rivia</a:t>
            </a:r>
            <a:endParaRPr lang="en-US" sz="3200" dirty="0"/>
          </a:p>
        </p:txBody>
      </p:sp>
      <p:sp>
        <p:nvSpPr>
          <p:cNvPr id="3" name="Content Placeholder 2"/>
          <p:cNvSpPr>
            <a:spLocks noGrp="1"/>
          </p:cNvSpPr>
          <p:nvPr>
            <p:ph idx="1"/>
          </p:nvPr>
        </p:nvSpPr>
        <p:spPr>
          <a:xfrm>
            <a:off x="304800" y="1371600"/>
            <a:ext cx="8686800" cy="4876800"/>
          </a:xfrm>
        </p:spPr>
        <p:txBody>
          <a:bodyPr>
            <a:normAutofit fontScale="92500" lnSpcReduction="10000"/>
          </a:bodyPr>
          <a:lstStyle/>
          <a:p>
            <a:r>
              <a:rPr lang="en-US" dirty="0" smtClean="0"/>
              <a:t>Given the current situation, the presence in person during the lecture is not mandatory, but it’s possible</a:t>
            </a:r>
          </a:p>
          <a:p>
            <a:r>
              <a:rPr lang="en-US" dirty="0" smtClean="0"/>
              <a:t>Parallel online coverage via </a:t>
            </a:r>
            <a:r>
              <a:rPr lang="en-US" b="1" dirty="0" smtClean="0">
                <a:solidFill>
                  <a:srgbClr val="00B050"/>
                </a:solidFill>
              </a:rPr>
              <a:t>Zoom</a:t>
            </a:r>
          </a:p>
          <a:p>
            <a:pPr lvl="1"/>
            <a:r>
              <a:rPr lang="en-GB" sz="1900" dirty="0"/>
              <a:t>TUM offers the licensed version at the following link: </a:t>
            </a:r>
            <a:r>
              <a:rPr lang="en-GB" sz="1900" dirty="0">
                <a:hlinkClick r:id="rId2"/>
              </a:rPr>
              <a:t>https://</a:t>
            </a:r>
            <a:r>
              <a:rPr lang="en-GB" sz="1900" dirty="0" smtClean="0">
                <a:hlinkClick r:id="rId2"/>
              </a:rPr>
              <a:t>tum-conf.zoom.us</a:t>
            </a:r>
            <a:endParaRPr lang="en-GB" sz="19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r>
              <a:rPr lang="en-GB" dirty="0" smtClean="0"/>
              <a:t>You </a:t>
            </a:r>
            <a:r>
              <a:rPr lang="en-GB" dirty="0"/>
              <a:t>connect either</a:t>
            </a:r>
            <a:r>
              <a:rPr lang="en-GB" dirty="0" smtClean="0"/>
              <a:t>:</a:t>
            </a:r>
          </a:p>
          <a:p>
            <a:pPr lvl="1"/>
            <a:r>
              <a:rPr lang="en-GB" sz="1900" dirty="0"/>
              <a:t>By using the direct link</a:t>
            </a:r>
            <a:r>
              <a:rPr lang="en-GB" sz="1900" dirty="0" smtClean="0"/>
              <a:t>:</a:t>
            </a:r>
          </a:p>
          <a:p>
            <a:pPr marL="411480" lvl="1" indent="0">
              <a:buNone/>
            </a:pPr>
            <a:r>
              <a:rPr lang="en-GB" sz="2000" dirty="0" smtClean="0"/>
              <a:t>   </a:t>
            </a:r>
            <a:r>
              <a:rPr lang="en-GB" sz="1900" dirty="0"/>
              <a:t> </a:t>
            </a:r>
            <a:r>
              <a:rPr lang="en-GB" sz="1900" dirty="0">
                <a:hlinkClick r:id="rId3"/>
              </a:rPr>
              <a:t>https://</a:t>
            </a:r>
            <a:r>
              <a:rPr lang="en-GB" sz="1900" dirty="0" smtClean="0">
                <a:hlinkClick r:id="rId3"/>
              </a:rPr>
              <a:t>tum-conf.zoom.us/j/62805615622</a:t>
            </a:r>
            <a:r>
              <a:rPr lang="en-GB" sz="1900" dirty="0">
                <a:solidFill>
                  <a:srgbClr val="00B050"/>
                </a:solidFill>
              </a:rPr>
              <a:t> </a:t>
            </a:r>
            <a:r>
              <a:rPr lang="en-GB" sz="1900" b="1" dirty="0">
                <a:solidFill>
                  <a:srgbClr val="00B050"/>
                </a:solidFill>
              </a:rPr>
              <a:t>(Password: PH8124)</a:t>
            </a:r>
            <a:endParaRPr lang="en-GB" sz="1900" dirty="0" smtClean="0"/>
          </a:p>
          <a:p>
            <a:pPr marL="411480" lvl="1" indent="0">
              <a:buNone/>
            </a:pPr>
            <a:r>
              <a:rPr lang="en-GB" sz="1900" dirty="0" smtClean="0"/>
              <a:t>  </a:t>
            </a:r>
            <a:r>
              <a:rPr lang="en-GB" sz="900" dirty="0" smtClean="0">
                <a:effectLst>
                  <a:outerShdw blurRad="38100" dist="38100" dir="2700000" algn="tl">
                    <a:srgbClr val="000000">
                      <a:alpha val="43137"/>
                    </a:srgbClr>
                  </a:outerShdw>
                </a:effectLst>
              </a:rPr>
              <a:t> </a:t>
            </a:r>
            <a:endParaRPr lang="en-GB" sz="900" dirty="0" smtClean="0">
              <a:effectLst>
                <a:outerShdw blurRad="38100" dist="38100" dir="2700000" algn="tl">
                  <a:srgbClr val="000000">
                    <a:alpha val="43137"/>
                  </a:srgbClr>
                </a:outerShdw>
              </a:effectLst>
            </a:endParaRPr>
          </a:p>
          <a:p>
            <a:pPr lvl="1"/>
            <a:r>
              <a:rPr lang="en-DE" sz="1900" dirty="0" smtClean="0"/>
              <a:t>…</a:t>
            </a:r>
            <a:r>
              <a:rPr lang="en-GB" sz="1900" dirty="0" smtClean="0"/>
              <a:t> or d</a:t>
            </a:r>
            <a:r>
              <a:rPr lang="en-GB" sz="1900" dirty="0" smtClean="0"/>
              <a:t>ownload </a:t>
            </a:r>
            <a:r>
              <a:rPr lang="en-GB" sz="1900" dirty="0"/>
              <a:t>and start </a:t>
            </a:r>
            <a:r>
              <a:rPr lang="en-GB" sz="1900" b="1" dirty="0">
                <a:solidFill>
                  <a:srgbClr val="00B050"/>
                </a:solidFill>
              </a:rPr>
              <a:t>Zoom</a:t>
            </a:r>
            <a:r>
              <a:rPr lang="en-GB" sz="1900" dirty="0"/>
              <a:t>, and then use:</a:t>
            </a:r>
            <a:br>
              <a:rPr lang="en-GB" sz="1900" dirty="0"/>
            </a:br>
            <a:r>
              <a:rPr lang="en-GB" sz="1900" b="1" dirty="0">
                <a:solidFill>
                  <a:srgbClr val="00B050"/>
                </a:solidFill>
              </a:rPr>
              <a:t>Meeting ID: </a:t>
            </a:r>
            <a:r>
              <a:rPr lang="en-DE" sz="1900" b="1" dirty="0" smtClean="0">
                <a:solidFill>
                  <a:srgbClr val="00B050"/>
                </a:solidFill>
              </a:rPr>
              <a:t>628 </a:t>
            </a:r>
            <a:r>
              <a:rPr lang="en-DE" sz="1900" b="1" dirty="0">
                <a:solidFill>
                  <a:srgbClr val="00B050"/>
                </a:solidFill>
              </a:rPr>
              <a:t>0561 5622</a:t>
            </a:r>
            <a:r>
              <a:rPr lang="en-GB" sz="1900" b="1" dirty="0" smtClean="0">
                <a:solidFill>
                  <a:srgbClr val="00B050"/>
                </a:solidFill>
              </a:rPr>
              <a:t> </a:t>
            </a:r>
            <a:r>
              <a:rPr lang="en-GB" sz="1900" b="1" dirty="0">
                <a:solidFill>
                  <a:srgbClr val="00B050"/>
                </a:solidFill>
              </a:rPr>
              <a:t/>
            </a:r>
            <a:br>
              <a:rPr lang="en-GB" sz="1900" b="1" dirty="0">
                <a:solidFill>
                  <a:srgbClr val="00B050"/>
                </a:solidFill>
              </a:rPr>
            </a:br>
            <a:r>
              <a:rPr lang="en-GB" sz="1900" b="1" dirty="0">
                <a:solidFill>
                  <a:srgbClr val="00B050"/>
                </a:solidFill>
              </a:rPr>
              <a:t>Password: </a:t>
            </a:r>
            <a:r>
              <a:rPr lang="en-GB" sz="1900" b="1" dirty="0" smtClean="0">
                <a:solidFill>
                  <a:srgbClr val="00B050"/>
                </a:solidFill>
              </a:rPr>
              <a:t>PH8124</a:t>
            </a:r>
            <a:endParaRPr lang="en-GB" sz="1900" b="1" dirty="0" smtClean="0">
              <a:solidFill>
                <a:srgbClr val="00B050"/>
              </a:solidFill>
            </a:endParaRPr>
          </a:p>
          <a:p>
            <a:r>
              <a:rPr lang="en-US" dirty="0" smtClean="0"/>
              <a:t>The lectures will be recorded, and recordings shared</a:t>
            </a:r>
          </a:p>
          <a:p>
            <a:endParaRPr lang="en-US" dirty="0" smtClean="0"/>
          </a:p>
          <a:p>
            <a:pPr marL="109728" lvl="1" indent="0">
              <a:buClr>
                <a:schemeClr val="tx1"/>
              </a:buClr>
              <a:buSzPct val="125000"/>
              <a:buNone/>
            </a:pPr>
            <a:endParaRPr lang="en-US" sz="19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lecture has a dedicated webpage:</a:t>
            </a:r>
          </a:p>
          <a:p>
            <a:pPr lvl="1"/>
            <a:r>
              <a:rPr lang="en-US" dirty="0" smtClean="0"/>
              <a:t>Link</a:t>
            </a:r>
            <a:r>
              <a:rPr lang="en-US" dirty="0"/>
              <a:t>: </a:t>
            </a:r>
            <a:r>
              <a:rPr lang="en-US" dirty="0">
                <a:hlinkClick r:id="rId2"/>
              </a:rPr>
              <a:t>https://abilandz.gitbook.io/ph8124/v/SS2021</a:t>
            </a:r>
            <a:r>
              <a:rPr lang="en-US" dirty="0" smtClean="0">
                <a:hlinkClick r:id="rId2"/>
              </a:rPr>
              <a:t>/</a:t>
            </a:r>
            <a:endParaRPr lang="en-US" dirty="0" smtClean="0"/>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6" name="Picture 5"/>
          <p:cNvPicPr>
            <a:picLocks noChangeAspect="1"/>
          </p:cNvPicPr>
          <p:nvPr/>
        </p:nvPicPr>
        <p:blipFill>
          <a:blip r:embed="rId3"/>
          <a:stretch>
            <a:fillRect/>
          </a:stretch>
        </p:blipFill>
        <p:spPr>
          <a:xfrm>
            <a:off x="791669" y="2245260"/>
            <a:ext cx="7666531" cy="4536540"/>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en-US" dirty="0" smtClean="0"/>
              <a:t>After each lecture, executive summary of the covered material will be shared via email </a:t>
            </a:r>
            <a:r>
              <a:rPr lang="en-US" dirty="0" smtClean="0"/>
              <a:t>through the </a:t>
            </a:r>
            <a:r>
              <a:rPr lang="en-US" dirty="0" smtClean="0"/>
              <a:t>official </a:t>
            </a:r>
            <a:r>
              <a:rPr lang="en-US" dirty="0" err="1" smtClean="0"/>
              <a:t>TUMonline</a:t>
            </a:r>
            <a:r>
              <a:rPr lang="en-US" dirty="0" smtClean="0"/>
              <a:t> </a:t>
            </a:r>
            <a:r>
              <a:rPr lang="en-US" dirty="0" smtClean="0"/>
              <a:t>interface for this course</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r>
              <a:rPr lang="da-DK" dirty="0" smtClean="0"/>
              <a:t>: </a:t>
            </a:r>
            <a:r>
              <a:rPr lang="da-DK" b="1" dirty="0" smtClean="0">
                <a:solidFill>
                  <a:srgbClr val="FF0000"/>
                </a:solidFill>
              </a:rPr>
              <a:t>TBI</a:t>
            </a:r>
            <a:endParaRPr lang="da-DK" b="1" dirty="0" smtClean="0">
              <a:solidFill>
                <a:srgbClr val="FF0000"/>
              </a:solidFill>
            </a:endParaRP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endParaRPr lang="da-DK" dirty="0" smtClean="0"/>
          </a:p>
          <a:p>
            <a:pPr lvl="1"/>
            <a:r>
              <a:rPr lang="da-DK" dirty="0" smtClean="0"/>
              <a:t>At the moment, classified as a ‘</a:t>
            </a:r>
            <a:r>
              <a:rPr lang="en-GB" dirty="0" smtClean="0"/>
              <a:t>Non-physics elective course</a:t>
            </a:r>
            <a:r>
              <a:rPr lang="en-GB" dirty="0" smtClean="0"/>
              <a:t>’</a:t>
            </a:r>
          </a:p>
          <a:p>
            <a:pPr lvl="1"/>
            <a:r>
              <a:rPr lang="en-GB" dirty="0"/>
              <a:t>O</a:t>
            </a:r>
            <a:r>
              <a:rPr lang="en-GB" dirty="0" smtClean="0"/>
              <a:t>pen </a:t>
            </a:r>
            <a:r>
              <a:rPr lang="en-GB" dirty="0"/>
              <a:t>both to Bachelor and </a:t>
            </a:r>
            <a:r>
              <a:rPr lang="en-GB" dirty="0" smtClean="0"/>
              <a:t>Master students</a:t>
            </a:r>
          </a:p>
          <a:p>
            <a:pPr lvl="2"/>
            <a:r>
              <a:rPr lang="en-GB" dirty="0">
                <a:hlinkClick r:id="rId2"/>
              </a:rPr>
              <a:t>https://www.ph.tum.de/academics/msc/physics/nonphys/</a:t>
            </a:r>
            <a:r>
              <a:rPr lang="en-GB" dirty="0" smtClean="0"/>
              <a:t> </a:t>
            </a:r>
            <a:endParaRPr lang="da-DK" dirty="0" smtClean="0"/>
          </a:p>
          <a:p>
            <a:r>
              <a:rPr lang="da-DK" dirty="0" smtClean="0"/>
              <a:t>Course </a:t>
            </a:r>
            <a:r>
              <a:rPr lang="da-DK" dirty="0" smtClean="0"/>
              <a:t>evaluation:</a:t>
            </a:r>
            <a:endParaRPr lang="en-US" dirty="0" smtClean="0"/>
          </a:p>
          <a:p>
            <a:pPr lvl="1"/>
            <a:r>
              <a:rPr lang="en-GB" dirty="0" smtClean="0"/>
              <a:t>At some point during the lecture, you will be asked to </a:t>
            </a:r>
            <a:r>
              <a:rPr lang="en-GB" dirty="0" smtClean="0"/>
              <a:t>evaluate this </a:t>
            </a:r>
            <a:r>
              <a:rPr lang="en-GB" dirty="0" smtClean="0"/>
              <a:t>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1597</Words>
  <Application>Microsoft Office PowerPoint</Application>
  <PresentationFormat>On-screen Show (4:3)</PresentationFormat>
  <Paragraphs>198</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Courier New</vt:lpstr>
      <vt:lpstr>Georgia</vt:lpstr>
      <vt:lpstr>Helvetica</vt:lpstr>
      <vt:lpstr>Trebuchet MS</vt:lpstr>
      <vt:lpstr>Wingdings 2</vt:lpstr>
      <vt:lpstr>Urban</vt:lpstr>
      <vt:lpstr>Scientific computing in  high-energy physics Lecture 1, 15.04.2021</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4673</cp:revision>
  <dcterms:created xsi:type="dcterms:W3CDTF">2011-04-15T12:26:50Z</dcterms:created>
  <dcterms:modified xsi:type="dcterms:W3CDTF">2021-03-11T15:22:34Z</dcterms:modified>
</cp:coreProperties>
</file>