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88"/>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strowatch.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github.com/root-project/roo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99222" TargetMode="External"/><Relationship Id="rId1" Type="http://schemas.openxmlformats.org/officeDocument/2006/relationships/slideLayout" Target="../slideLayouts/slideLayout2.xml"/><Relationship Id="rId5" Type="http://schemas.openxmlformats.org/officeDocument/2006/relationships/hyperlink" Target="mailto:ante.bilandzic@tum.de" TargetMode="External"/><Relationship Id="rId4" Type="http://schemas.openxmlformats.org/officeDocument/2006/relationships/hyperlink" Target="https://portal.mytum.de/displayRoomMap?roomid=2024@5101&amp;disable_decoration=y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bilandz.gitbook.io/ph8124/v/SS202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15.04.2021</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13th – Ascension Day</a:t>
            </a:r>
          </a:p>
          <a:p>
            <a:pPr lvl="1"/>
            <a:r>
              <a:rPr lang="da-DK" dirty="0" smtClean="0">
                <a:solidFill>
                  <a:srgbClr val="FF0000"/>
                </a:solidFill>
              </a:rPr>
              <a:t>June 03rd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a:t>
            </a:r>
            <a:r>
              <a:rPr lang="en-GB" dirty="0" smtClean="0"/>
              <a:t>eveloped by </a:t>
            </a:r>
            <a:r>
              <a:rPr lang="en-GB" dirty="0"/>
              <a:t>Linus </a:t>
            </a:r>
            <a:r>
              <a:rPr lang="en-GB" dirty="0" smtClean="0"/>
              <a:t>Torvalds in the early </a:t>
            </a:r>
            <a:r>
              <a:rPr lang="en-GB" dirty="0" smtClean="0"/>
              <a:t>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endParaRPr lang="en-GB"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124200"/>
          </a:xfrm>
        </p:spPr>
        <p:txBody>
          <a:bodyPr>
            <a:normAutofit fontScale="92500"/>
          </a:bodyPr>
          <a:lstStyle/>
          <a:p>
            <a:r>
              <a:rPr lang="en-GB" dirty="0" smtClean="0"/>
              <a:t>Plethora of different Linux </a:t>
            </a:r>
            <a:r>
              <a:rPr lang="en-GB" dirty="0" smtClean="0"/>
              <a:t>distributions:</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a:t>
            </a:r>
            <a:r>
              <a:rPr lang="en-GB" dirty="0" smtClean="0"/>
              <a:t>Ubuntu</a:t>
            </a:r>
            <a:r>
              <a:rPr lang="en-GB" dirty="0" smtClean="0"/>
              <a:t>, Fedora, CentOS, Scientific Linux</a:t>
            </a:r>
            <a:r>
              <a:rPr lang="en-GB" dirty="0" smtClean="0"/>
              <a:t>, Linux Mint, etc.</a:t>
            </a:r>
            <a:endParaRPr lang="en-GB" dirty="0" smtClean="0"/>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a:t>
            </a:r>
          </a:p>
          <a:p>
            <a:r>
              <a:rPr lang="en-GB" dirty="0" smtClean="0"/>
              <a:t>The </a:t>
            </a:r>
            <a:r>
              <a:rPr lang="en-GB" dirty="0" smtClean="0"/>
              <a:t>material presented in this course will be demonstrated on Ubuntu, but </a:t>
            </a:r>
            <a:r>
              <a:rPr lang="en-GB" dirty="0" smtClean="0"/>
              <a:t>it </a:t>
            </a:r>
            <a:r>
              <a:rPr lang="en-GB" dirty="0" smtClean="0"/>
              <a:t>applies also to any other Linux </a:t>
            </a:r>
            <a:r>
              <a:rPr lang="en-GB" dirty="0" smtClean="0"/>
              <a:t>distribution</a:t>
            </a:r>
          </a:p>
          <a:p>
            <a:r>
              <a:rPr lang="en-GB" dirty="0" smtClean="0"/>
              <a:t>Regular updates on all distributions</a:t>
            </a:r>
            <a:r>
              <a:rPr lang="en-GB" dirty="0"/>
              <a:t>: </a:t>
            </a:r>
            <a:r>
              <a:rPr lang="en-GB" dirty="0">
                <a:hlinkClick r:id="rId2"/>
              </a:rPr>
              <a:t>https://</a:t>
            </a:r>
            <a:r>
              <a:rPr lang="en-GB" dirty="0" smtClean="0">
                <a:hlinkClick r:id="rId2"/>
              </a:rPr>
              <a:t>distrowatch.com</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4639733" cy="208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a:t>
            </a:r>
            <a:r>
              <a:rPr lang="en-GB" dirty="0" smtClean="0"/>
              <a:t>can we </a:t>
            </a:r>
            <a:r>
              <a:rPr lang="en-GB" dirty="0" smtClean="0"/>
              <a:t>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r>
              <a:rPr lang="en-US" dirty="0" smtClean="0"/>
              <a:t>)</a:t>
            </a:r>
            <a:endParaRPr lang="en-US" dirty="0" smtClean="0"/>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a:t>
            </a:r>
            <a:r>
              <a:rPr lang="da-DK" dirty="0" smtClean="0"/>
              <a:t>by Brian Fox in </a:t>
            </a:r>
            <a:r>
              <a:rPr lang="da-DK" dirty="0" smtClean="0"/>
              <a:t>1989 as a part of GNU project... And </a:t>
            </a:r>
            <a:r>
              <a:rPr lang="da-DK" dirty="0" smtClean="0"/>
              <a:t>it’s still alive</a:t>
            </a:r>
            <a:r>
              <a:rPr lang="da-DK" dirty="0" smtClean="0"/>
              <a:t>!</a:t>
            </a:r>
            <a:endParaRPr lang="da-DK" dirty="0" smtClean="0"/>
          </a:p>
          <a:p>
            <a:r>
              <a:rPr lang="da-DK" dirty="0" smtClean="0"/>
              <a:t>Bash is an acronym for ‘Bourne-again </a:t>
            </a:r>
            <a:r>
              <a:rPr lang="da-DK" dirty="0" smtClean="0"/>
              <a:t>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863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a:t>
            </a:r>
            <a:r>
              <a:rPr lang="da-DK" dirty="0" smtClean="0"/>
              <a:t>is under regular </a:t>
            </a:r>
            <a:r>
              <a:rPr lang="da-DK" dirty="0" smtClean="0"/>
              <a:t>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5.1 (December </a:t>
            </a:r>
            <a:r>
              <a:rPr lang="en-GB" dirty="0"/>
              <a:t>7, </a:t>
            </a:r>
            <a:r>
              <a:rPr lang="en-GB" dirty="0" smtClean="0"/>
              <a:t>2020)</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a:t>
            </a:r>
            <a:r>
              <a:rPr lang="da-DK" dirty="0" smtClean="0"/>
              <a:t>computer </a:t>
            </a:r>
            <a:r>
              <a:rPr lang="da-DK" dirty="0" smtClean="0"/>
              <a:t>running Linux, you can test your Bash 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196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a:t>
            </a:r>
            <a:r>
              <a:rPr lang="da-DK" dirty="0" smtClean="0"/>
              <a:t>: Bash,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a:t>
            </a:r>
            <a:r>
              <a:rPr lang="da-DK" dirty="0" smtClean="0"/>
              <a:t>: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6.22.02 (August 17, 2020)</a:t>
            </a:r>
          </a:p>
          <a:p>
            <a:r>
              <a:rPr lang="en-GB" dirty="0" smtClean="0"/>
              <a:t>Webpage: </a:t>
            </a:r>
            <a:r>
              <a:rPr lang="en-US" dirty="0">
                <a:hlinkClick r:id="rId2"/>
              </a:rPr>
              <a:t>https://root.cern.ch</a:t>
            </a:r>
            <a:r>
              <a:rPr lang="en-US" dirty="0" smtClean="0">
                <a:hlinkClick r:id="rId2"/>
              </a:rPr>
              <a:t>/</a:t>
            </a:r>
            <a:r>
              <a:rPr lang="en-US" dirty="0" smtClean="0"/>
              <a:t> </a:t>
            </a:r>
          </a:p>
          <a:p>
            <a:r>
              <a:rPr lang="en-GB" dirty="0" smtClean="0"/>
              <a:t>Root </a:t>
            </a:r>
            <a:r>
              <a:rPr lang="en-GB" dirty="0" smtClean="0"/>
              <a:t>forum: </a:t>
            </a:r>
            <a:r>
              <a:rPr lang="en-US" dirty="0">
                <a:hlinkClick r:id="rId3"/>
              </a:rPr>
              <a:t>https://root-forum.cern.ch</a:t>
            </a:r>
            <a:r>
              <a:rPr lang="en-US" dirty="0" smtClean="0">
                <a:hlinkClick r:id="rId3"/>
              </a:rPr>
              <a:t>/</a:t>
            </a:r>
            <a:endParaRPr lang="en-US" dirty="0" smtClean="0"/>
          </a:p>
          <a:p>
            <a:r>
              <a:rPr lang="en-US" dirty="0"/>
              <a:t>Source code: </a:t>
            </a:r>
            <a:r>
              <a:rPr lang="en-US" dirty="0">
                <a:hlinkClick r:id="rId4"/>
              </a:rPr>
              <a:t>https://</a:t>
            </a:r>
            <a:r>
              <a:rPr lang="en-US" dirty="0" smtClean="0">
                <a:hlinkClick r:id="rId4"/>
              </a:rPr>
              <a:t>github.com/root-project/root</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600" dirty="0">
                <a:hlinkClick r:id="rId2"/>
              </a:rPr>
              <a:t>https://</a:t>
            </a:r>
            <a:r>
              <a:rPr lang="en-US" sz="1600" dirty="0" smtClean="0">
                <a:hlinkClick r:id="rId2"/>
              </a:rPr>
              <a:t>campus.tum.de/tumonline/wbLv.wbShowLVDetail?pStpSpNr=950499222</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a:t>
            </a:r>
            <a:r>
              <a:rPr lang="en-US" dirty="0" smtClean="0">
                <a:effectLst/>
              </a:rPr>
              <a:t>E6</a:t>
            </a:r>
            <a:r>
              <a:rPr lang="en-US" dirty="0" smtClean="0">
                <a:effectLst/>
              </a:rPr>
              <a:t>2 </a:t>
            </a:r>
            <a:r>
              <a:rPr lang="en-US" dirty="0" smtClean="0">
                <a:effectLst/>
              </a:rPr>
              <a:t>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4"/>
              </a:rPr>
              <a:t>https</a:t>
            </a:r>
            <a:r>
              <a:rPr lang="en-US" sz="1200" dirty="0">
                <a:effectLst/>
                <a:hlinkClick r:id="rId4"/>
              </a:rPr>
              <a:t>://</a:t>
            </a:r>
            <a:r>
              <a:rPr lang="en-US" sz="1200" dirty="0" smtClean="0">
                <a:effectLst/>
                <a:hlinkClick r:id="rId4"/>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15th)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5"/>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a:t>
            </a:r>
            <a:r>
              <a:rPr lang="en-US" dirty="0" smtClean="0"/>
              <a:t>situation with pandemic, </a:t>
            </a:r>
            <a:r>
              <a:rPr lang="en-US" dirty="0" smtClean="0"/>
              <a:t>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via the official mailing list </a:t>
            </a:r>
            <a:r>
              <a:rPr lang="en-GB" dirty="0"/>
              <a:t>in </a:t>
            </a:r>
            <a:r>
              <a:rPr lang="en-GB" dirty="0" err="1"/>
              <a:t>TUMonline</a:t>
            </a:r>
            <a:r>
              <a:rPr lang="en-GB" dirty="0" smtClean="0"/>
              <a:t> to all registered students for this course</a:t>
            </a:r>
            <a:endParaRPr lang="en-GB" dirty="0" smtClean="0"/>
          </a:p>
          <a:p>
            <a:r>
              <a:rPr lang="en-US" dirty="0" smtClean="0"/>
              <a:t>The </a:t>
            </a:r>
            <a:r>
              <a:rPr lang="en-US" dirty="0" smtClean="0"/>
              <a:t>lectures will be recorded, and recordings </a:t>
            </a:r>
            <a:r>
              <a:rPr lang="en-US" dirty="0" smtClean="0"/>
              <a:t>shared immediately afterward</a:t>
            </a:r>
            <a:endParaRPr lang="en-US" dirty="0" smtClean="0"/>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a:t>
            </a:r>
            <a:r>
              <a:rPr lang="en-US" dirty="0" smtClean="0"/>
              <a:t>course </a:t>
            </a:r>
            <a:r>
              <a:rPr lang="en-US" dirty="0" smtClean="0"/>
              <a:t>has a dedicated webpage:</a:t>
            </a:r>
          </a:p>
          <a:p>
            <a:pPr lvl="1"/>
            <a:r>
              <a:rPr lang="en-US" dirty="0" smtClean="0"/>
              <a:t>Link</a:t>
            </a:r>
            <a:r>
              <a:rPr lang="en-US" dirty="0"/>
              <a:t>: </a:t>
            </a:r>
            <a:r>
              <a:rPr lang="en-US" dirty="0">
                <a:hlinkClick r:id="rId2"/>
              </a:rPr>
              <a:t>https://abilandz.gitbook.io/ph8124/v/SS2021</a:t>
            </a:r>
            <a:r>
              <a:rPr lang="en-US" dirty="0" smtClean="0">
                <a:hlinkClick r:id="rId2"/>
              </a:rPr>
              <a:t>/</a:t>
            </a:r>
            <a:endParaRPr lang="en-US" dirty="0" smtClean="0"/>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6" name="Picture 5"/>
          <p:cNvPicPr>
            <a:picLocks noChangeAspect="1"/>
          </p:cNvPicPr>
          <p:nvPr/>
        </p:nvPicPr>
        <p:blipFill>
          <a:blip r:embed="rId3"/>
          <a:stretch>
            <a:fillRect/>
          </a:stretch>
        </p:blipFill>
        <p:spPr>
          <a:xfrm>
            <a:off x="791669" y="2245260"/>
            <a:ext cx="7666531" cy="4536540"/>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a:t>
            </a:r>
            <a:r>
              <a:rPr lang="en-US" dirty="0" smtClean="0"/>
              <a:t>email </a:t>
            </a:r>
          </a:p>
          <a:p>
            <a:r>
              <a:rPr lang="en-US" dirty="0" smtClean="0"/>
              <a:t>The course webpage will be updated regularly</a:t>
            </a:r>
          </a:p>
          <a:p>
            <a:r>
              <a:rPr lang="en-GB" dirty="0" smtClean="0"/>
              <a:t>In </a:t>
            </a:r>
            <a:r>
              <a:rPr lang="en-GB" dirty="0" smtClean="0"/>
              <a:t>the same way, I will also share the homework exercises</a:t>
            </a:r>
            <a:endParaRPr lang="en-US" dirty="0" smtClean="0"/>
          </a:p>
          <a:p>
            <a:pPr fontAlgn="auto">
              <a:spcAft>
                <a:spcPts val="0"/>
              </a:spcAft>
            </a:pPr>
            <a:r>
              <a:rPr lang="da-DK" dirty="0" smtClean="0"/>
              <a:t>Recommended literature</a:t>
            </a:r>
            <a:r>
              <a:rPr lang="da-DK" dirty="0" smtClean="0"/>
              <a:t>:</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a:t>
            </a:r>
            <a:r>
              <a:rPr lang="en-GB" dirty="0" smtClean="0"/>
              <a:t>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1656</Words>
  <Application>Microsoft Office PowerPoint</Application>
  <PresentationFormat>On-screen Show (4:3)</PresentationFormat>
  <Paragraphs>204</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15.04.2021</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4718</cp:revision>
  <dcterms:created xsi:type="dcterms:W3CDTF">2011-04-15T12:26:50Z</dcterms:created>
  <dcterms:modified xsi:type="dcterms:W3CDTF">2021-04-05T20:07:42Z</dcterms:modified>
</cp:coreProperties>
</file>