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8" r:id="rId1"/>
  </p:sldMasterIdLst>
  <p:notesMasterIdLst>
    <p:notesMasterId r:id="rId35"/>
  </p:notesMasterIdLst>
  <p:handoutMasterIdLst>
    <p:handoutMasterId r:id="rId36"/>
  </p:handoutMasterIdLst>
  <p:sldIdLst>
    <p:sldId id="785" r:id="rId2"/>
    <p:sldId id="1160" r:id="rId3"/>
    <p:sldId id="1163" r:id="rId4"/>
    <p:sldId id="1250" r:id="rId5"/>
    <p:sldId id="1249" r:id="rId6"/>
    <p:sldId id="1164" r:id="rId7"/>
    <p:sldId id="1165" r:id="rId8"/>
    <p:sldId id="1167" r:id="rId9"/>
    <p:sldId id="1226" r:id="rId10"/>
    <p:sldId id="1243" r:id="rId11"/>
    <p:sldId id="1228" r:id="rId12"/>
    <p:sldId id="1225" r:id="rId13"/>
    <p:sldId id="1230" r:id="rId14"/>
    <p:sldId id="1231" r:id="rId15"/>
    <p:sldId id="1252" r:id="rId16"/>
    <p:sldId id="1232" r:id="rId17"/>
    <p:sldId id="1247" r:id="rId18"/>
    <p:sldId id="1229" r:id="rId19"/>
    <p:sldId id="1233" r:id="rId20"/>
    <p:sldId id="1234" r:id="rId21"/>
    <p:sldId id="1238" r:id="rId22"/>
    <p:sldId id="1235" r:id="rId23"/>
    <p:sldId id="1236" r:id="rId24"/>
    <p:sldId id="1248" r:id="rId25"/>
    <p:sldId id="1244" r:id="rId26"/>
    <p:sldId id="1253" r:id="rId27"/>
    <p:sldId id="1254" r:id="rId28"/>
    <p:sldId id="1227" r:id="rId29"/>
    <p:sldId id="1239" r:id="rId30"/>
    <p:sldId id="1240" r:id="rId31"/>
    <p:sldId id="1245" r:id="rId32"/>
    <p:sldId id="1242" r:id="rId33"/>
    <p:sldId id="1158"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84014" autoAdjust="0"/>
  </p:normalViewPr>
  <p:slideViewPr>
    <p:cSldViewPr>
      <p:cViewPr varScale="1">
        <p:scale>
          <a:sx n="68" d="100"/>
          <a:sy n="68" d="100"/>
        </p:scale>
        <p:origin x="1428" y="0"/>
      </p:cViewPr>
      <p:guideLst>
        <p:guide orient="horz" pos="2160"/>
        <p:guide pos="2880"/>
      </p:guideLst>
    </p:cSldViewPr>
  </p:slideViewPr>
  <p:outlineViewPr>
    <p:cViewPr>
      <p:scale>
        <a:sx n="33" d="100"/>
        <a:sy n="33" d="100"/>
      </p:scale>
      <p:origin x="0" y="150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29CBCE-E64B-4074-AF48-7FACC033E4C9}" type="datetimeFigureOut">
              <a:rPr lang="en-US" smtClean="0"/>
              <a:t>4/14/2023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C6A9F9-D224-445E-81A0-6F35CA4CE53F}" type="slidenum">
              <a:rPr lang="en-US" smtClean="0"/>
              <a:t>‹#›</a:t>
            </a:fld>
            <a:endParaRPr lang="en-US"/>
          </a:p>
        </p:txBody>
      </p:sp>
    </p:spTree>
    <p:extLst>
      <p:ext uri="{BB962C8B-B14F-4D97-AF65-F5344CB8AC3E}">
        <p14:creationId xmlns:p14="http://schemas.microsoft.com/office/powerpoint/2010/main" val="21224822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ffectLst/>
              </a:defRPr>
            </a:lvl1pPr>
          </a:lstStyle>
          <a:p>
            <a:pPr>
              <a:defRPr/>
            </a:pPr>
            <a:endParaRPr lang="en-US" dirty="0"/>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ffectLst/>
              </a:defRPr>
            </a:lvl1pPr>
          </a:lstStyle>
          <a:p>
            <a:pPr>
              <a:defRPr/>
            </a:pPr>
            <a:endParaRPr lang="en-US" dirty="0"/>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defRPr>
            </a:lvl1pPr>
          </a:lstStyle>
          <a:p>
            <a:pPr>
              <a:defRPr/>
            </a:pPr>
            <a:endParaRPr lang="en-US" dirty="0"/>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defRPr>
            </a:lvl1pPr>
          </a:lstStyle>
          <a:p>
            <a:pPr>
              <a:defRPr/>
            </a:pPr>
            <a:fld id="{417EDA05-EA9F-415A-8831-732C41A9BAF2}" type="slidenum">
              <a:rPr lang="en-US"/>
              <a:pPr>
                <a:defRPr/>
              </a:pPr>
              <a:t>‹#›</a:t>
            </a:fld>
            <a:endParaRPr lang="en-US" dirty="0"/>
          </a:p>
        </p:txBody>
      </p:sp>
    </p:spTree>
    <p:extLst>
      <p:ext uri="{BB962C8B-B14F-4D97-AF65-F5344CB8AC3E}">
        <p14:creationId xmlns:p14="http://schemas.microsoft.com/office/powerpoint/2010/main" val="12494449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71A8D7B-0D86-4A44-803B-95714DFFD043}" type="slidenum">
              <a:rPr lang="en-US" smtClean="0"/>
              <a:pPr/>
              <a:t>1</a:t>
            </a:fld>
            <a:endParaRPr lang="en-US"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da-DK"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dirty="0"/>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00">
                <a:solidFill>
                  <a:schemeClr val="bg1"/>
                </a:solidFill>
              </a:defRPr>
            </a:lvl1pPr>
          </a:lstStyle>
          <a:p>
            <a:pPr>
              <a:defRPr/>
            </a:pPr>
            <a:fld id="{104CDDBA-CA9C-4B9E-A469-01F6E1F88F12}"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A6F44AC-69C0-4E96-8A84-D71A1F0592CE}"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4165527-9FED-4606-9920-D2906CAFEE2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marL="365760" indent="-256032">
              <a:buClr>
                <a:schemeClr val="tx1"/>
              </a:buClr>
              <a:buSzPct val="125000"/>
              <a:buFont typeface="Arial" panose="020B0604020202020204" pitchFamily="34" charset="0"/>
              <a:buChar char="•"/>
              <a:defRPr sz="2400"/>
            </a:lvl1pPr>
            <a:lvl2pPr marL="658368" indent="-246888">
              <a:buSzPct val="90000"/>
              <a:buFont typeface="Courier New" panose="02070309020205020404" pitchFamily="49" charset="0"/>
              <a:buChar char="o"/>
              <a:defRPr sz="2200"/>
            </a:lvl2pPr>
            <a:lvl3pPr>
              <a:defRPr sz="1800"/>
            </a:lvl3pPr>
            <a:lvl4pPr>
              <a:defRPr sz="1400"/>
            </a:lvl4pPr>
            <a:lvl5pPr>
              <a:defRPr sz="14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8305800" y="6477000"/>
            <a:ext cx="762000" cy="365760"/>
          </a:xfrm>
        </p:spPr>
        <p:txBody>
          <a:bodyPr/>
          <a:lstStyle>
            <a:lvl1pPr>
              <a:defRPr sz="2400">
                <a:solidFill>
                  <a:schemeClr val="accent1"/>
                </a:solidFill>
              </a:defRPr>
            </a:lvl1pPr>
          </a:lstStyle>
          <a:p>
            <a:pPr>
              <a:defRPr/>
            </a:pPr>
            <a:fld id="{B3B39CE4-1B0F-442B-AED0-7E4EF4FD7138}" type="slidenum">
              <a:rPr lang="en-US" smtClean="0"/>
              <a:pPr>
                <a:defRPr/>
              </a:pPr>
              <a:t>‹#›</a:t>
            </a:fld>
            <a:endParaRPr lang="en-US" dirty="0"/>
          </a:p>
        </p:txBody>
      </p:sp>
      <p:pic>
        <p:nvPicPr>
          <p:cNvPr id="7" name="Picture 4" descr="http://www.cdtm.de/wp-content/uploads/tum-logo.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6477000"/>
            <a:ext cx="533400" cy="2807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82000" y="671729"/>
            <a:ext cx="699871" cy="69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59BDACA-D2CE-451A-85DD-854488BD9876}"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40889718-E319-434D-B5FC-0EEDDAC15CA0}"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dirty="0"/>
          </a:p>
        </p:txBody>
      </p:sp>
      <p:sp>
        <p:nvSpPr>
          <p:cNvPr id="27" name="Slide Number Placeholder 26"/>
          <p:cNvSpPr>
            <a:spLocks noGrp="1"/>
          </p:cNvSpPr>
          <p:nvPr>
            <p:ph type="sldNum" sz="quarter" idx="11"/>
          </p:nvPr>
        </p:nvSpPr>
        <p:spPr/>
        <p:txBody>
          <a:bodyPr rtlCol="0"/>
          <a:lstStyle/>
          <a:p>
            <a:pPr>
              <a:defRPr/>
            </a:pPr>
            <a:fld id="{46AF5403-7044-4204-997E-5058D1097743}" type="slidenum">
              <a:rPr lang="en-US" smtClean="0"/>
              <a:pPr>
                <a:defRPr/>
              </a:pPr>
              <a:t>‹#›</a:t>
            </a:fld>
            <a:endParaRPr lang="en-US" dirty="0"/>
          </a:p>
        </p:txBody>
      </p:sp>
      <p:sp>
        <p:nvSpPr>
          <p:cNvPr id="28" name="Footer Placeholder 27"/>
          <p:cNvSpPr>
            <a:spLocks noGrp="1"/>
          </p:cNvSpPr>
          <p:nvPr>
            <p:ph type="ftr" sz="quarter" idx="12"/>
          </p:nvPr>
        </p:nvSpPr>
        <p:spPr/>
        <p:txBody>
          <a:bodyPr rtlCol="0"/>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dirty="0"/>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pPr>
              <a:defRPr/>
            </a:pPr>
            <a:fld id="{A1F5EF5F-AF56-4F36-BDCD-7B3CD0D77B7D}"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9821D816-5B1B-4C44-B98A-C0E904DC0ED8}"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1F8DF71C-C909-4954-B404-384DA610BEDF}"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02BF0E0-CCD0-405B-949F-4B99F361AF34}"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3373942E-D30E-48EE-AF6D-153445E4841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Lst>
  <p:hf hdr="0" ftr="0" dt="0"/>
  <p:txStyles>
    <p:titleStyle>
      <a:lvl1pPr algn="l" rtl="0" eaLnBrk="1" latinLnBrk="0" hangingPunct="1">
        <a:spcBef>
          <a:spcPct val="0"/>
        </a:spcBef>
        <a:buNone/>
        <a:defRPr kumimoji="0" sz="36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istrowatch.com/" TargetMode="External"/><Relationship Id="rId2" Type="http://schemas.openxmlformats.org/officeDocument/2006/relationships/hyperlink" Target="https://distrowatch.com/images/other/distro-family-tree.png"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s://www.putty.org/" TargetMode="External"/><Relationship Id="rId2" Type="http://schemas.openxmlformats.org/officeDocument/2006/relationships/hyperlink" Target="https://learn.microsoft.com/en-gb/windows/wsl/abou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git.savannah.gnu.org/cgit/bash.git" TargetMode="External"/><Relationship Id="rId2" Type="http://schemas.openxmlformats.org/officeDocument/2006/relationships/hyperlink" Target="https://www.gnu.org/software/bash/"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tutorialspoint.com/execute_bash_online.ph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tiobe.com/tiobe-inde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tiobe.com/tiobe-inde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ortal.mytum.de/displayRoomMap?roomid=2024@5101&amp;disable_decoration=yes" TargetMode="External"/><Relationship Id="rId2" Type="http://schemas.openxmlformats.org/officeDocument/2006/relationships/hyperlink" Target="https://www.ph.tum.de/academics/org/cc/mh/PH8124/" TargetMode="External"/><Relationship Id="rId1" Type="http://schemas.openxmlformats.org/officeDocument/2006/relationships/slideLayout" Target="../slideLayouts/slideLayout2.xml"/><Relationship Id="rId5" Type="http://schemas.openxmlformats.org/officeDocument/2006/relationships/hyperlink" Target="https://www.ph.tum.de/about/visit/roomfinder/?room=2101" TargetMode="External"/><Relationship Id="rId4" Type="http://schemas.openxmlformats.org/officeDocument/2006/relationships/hyperlink" Target="mailto:ante.bilandzic@tum.d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root-forum.cern.ch/" TargetMode="External"/><Relationship Id="rId2" Type="http://schemas.openxmlformats.org/officeDocument/2006/relationships/hyperlink" Target="https://root.cern.ch/"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github.com/root-project/roo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um-conf.zoom.u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bilandz.gitbook.io/ss202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oot.cern.ch/root/htmldoc/guides/users-guide/ROOTUsersGuide.html" TargetMode="External"/><Relationship Id="rId2" Type="http://schemas.openxmlformats.org/officeDocument/2006/relationships/hyperlink" Target="http://tldp.org/LDP/abs/abs-guide.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h.tum.de/academics/msc/physics/nonphy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685800" y="1981200"/>
            <a:ext cx="7772400" cy="1555750"/>
          </a:xfrm>
        </p:spPr>
        <p:txBody>
          <a:bodyPr>
            <a:noAutofit/>
          </a:bodyPr>
          <a:lstStyle/>
          <a:p>
            <a:pPr algn="ctr">
              <a:defRPr/>
            </a:pPr>
            <a:r>
              <a:rPr lang="en-US" sz="3800" dirty="0" smtClean="0"/>
              <a:t>Scientific computing in </a:t>
            </a:r>
            <a:br>
              <a:rPr lang="en-US" sz="3800" dirty="0" smtClean="0"/>
            </a:br>
            <a:r>
              <a:rPr lang="en-US" sz="3800" dirty="0" smtClean="0"/>
              <a:t>high-energy physics</a:t>
            </a:r>
            <a:br>
              <a:rPr lang="en-US" sz="3800" dirty="0" smtClean="0"/>
            </a:br>
            <a:r>
              <a:rPr lang="en-US" sz="2400" dirty="0" smtClean="0"/>
              <a:t>Lecture 1, 20.04.2023</a:t>
            </a:r>
          </a:p>
        </p:txBody>
      </p:sp>
      <p:sp>
        <p:nvSpPr>
          <p:cNvPr id="6" name="Rectangle 14"/>
          <p:cNvSpPr>
            <a:spLocks noGrp="1" noChangeArrowheads="1"/>
          </p:cNvSpPr>
          <p:nvPr>
            <p:ph type="sldNum" sz="quarter" idx="12"/>
          </p:nvPr>
        </p:nvSpPr>
        <p:spPr/>
        <p:txBody>
          <a:bodyPr/>
          <a:lstStyle/>
          <a:p>
            <a:pPr>
              <a:defRPr/>
            </a:pPr>
            <a:fld id="{E990592B-5274-44DA-8083-FD1DFDCEF72C}" type="slidenum">
              <a:rPr lang="en-US">
                <a:solidFill>
                  <a:schemeClr val="accent1"/>
                </a:solidFill>
              </a:rPr>
              <a:pPr>
                <a:defRPr/>
              </a:pPr>
              <a:t>1</a:t>
            </a:fld>
            <a:endParaRPr lang="en-US" dirty="0">
              <a:solidFill>
                <a:schemeClr val="accent1"/>
              </a:solidFill>
            </a:endParaRPr>
          </a:p>
        </p:txBody>
      </p:sp>
      <p:sp>
        <p:nvSpPr>
          <p:cNvPr id="74755" name="Rectangle 3"/>
          <p:cNvSpPr>
            <a:spLocks noChangeArrowheads="1"/>
          </p:cNvSpPr>
          <p:nvPr/>
        </p:nvSpPr>
        <p:spPr bwMode="auto">
          <a:xfrm>
            <a:off x="838200" y="4114800"/>
            <a:ext cx="7315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1" hangingPunct="1">
              <a:defRPr/>
            </a:pPr>
            <a:r>
              <a:rPr lang="en-US" sz="2000" dirty="0">
                <a:latin typeface="Helvetica" pitchFamily="34" charset="0"/>
              </a:rPr>
              <a:t>Ante </a:t>
            </a:r>
            <a:r>
              <a:rPr lang="en-US" sz="2000" dirty="0" smtClean="0">
                <a:latin typeface="Helvetica" pitchFamily="34" charset="0"/>
              </a:rPr>
              <a:t>Bilandzic</a:t>
            </a:r>
          </a:p>
          <a:p>
            <a:pPr algn="ctr" eaLnBrk="1" hangingPunct="1">
              <a:defRPr/>
            </a:pPr>
            <a:r>
              <a:rPr lang="en-US" sz="2000" dirty="0">
                <a:latin typeface="Helvetica" pitchFamily="34" charset="0"/>
              </a:rPr>
              <a:t>(E62, Dense and Strange Hadronic Matter)</a:t>
            </a:r>
          </a:p>
        </p:txBody>
      </p:sp>
      <p:sp>
        <p:nvSpPr>
          <p:cNvPr id="74760" name="AutoShape 8" descr="2011-Nov-24-ALICE_logo_WhiteOut_Black_WithoutStrapline"/>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pPr>
              <a:defRPr/>
            </a:pPr>
            <a:endParaRPr lang="da-DK"/>
          </a:p>
        </p:txBody>
      </p:sp>
      <p:sp>
        <p:nvSpPr>
          <p:cNvPr id="2" name="AutoShape 2" descr="Inline image 1"/>
          <p:cNvSpPr>
            <a:spLocks noChangeAspect="1" noChangeArrowheads="1"/>
          </p:cNvSpPr>
          <p:nvPr/>
        </p:nvSpPr>
        <p:spPr bwMode="auto">
          <a:xfrm>
            <a:off x="155575" y="-327025"/>
            <a:ext cx="1285875" cy="685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nline image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0" name="Picture 4" descr="http://www.cdtm.de/wp-content/uploads/tum-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5299800"/>
            <a:ext cx="1368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5029200"/>
            <a:ext cx="1538071" cy="1538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8834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No lecture on: </a:t>
            </a:r>
          </a:p>
          <a:p>
            <a:pPr lvl="1"/>
            <a:r>
              <a:rPr lang="da-DK" dirty="0" smtClean="0">
                <a:solidFill>
                  <a:srgbClr val="FF0000"/>
                </a:solidFill>
              </a:rPr>
              <a:t>May 18th – Ascension Day</a:t>
            </a:r>
          </a:p>
          <a:p>
            <a:pPr lvl="1"/>
            <a:r>
              <a:rPr lang="da-DK" dirty="0" smtClean="0">
                <a:solidFill>
                  <a:srgbClr val="FF0000"/>
                </a:solidFill>
              </a:rPr>
              <a:t>June 8th – Corpus Christi</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10</a:t>
            </a:fld>
            <a:endParaRPr lang="en-US" dirty="0"/>
          </a:p>
        </p:txBody>
      </p:sp>
    </p:spTree>
    <p:extLst>
      <p:ext uri="{BB962C8B-B14F-4D97-AF65-F5344CB8AC3E}">
        <p14:creationId xmlns:p14="http://schemas.microsoft.com/office/powerpoint/2010/main" val="3925187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066800"/>
          </a:xfrm>
        </p:spPr>
        <p:txBody>
          <a:bodyPr>
            <a:normAutofit/>
          </a:bodyPr>
          <a:lstStyle/>
          <a:p>
            <a:r>
              <a:rPr lang="da-DK" b="1" dirty="0" smtClean="0"/>
              <a:t>Free adverts</a:t>
            </a:r>
            <a:endParaRPr lang="en-US" b="1"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11</a:t>
            </a:fld>
            <a:endParaRPr lang="en-US" dirty="0"/>
          </a:p>
        </p:txBody>
      </p:sp>
    </p:spTree>
    <p:extLst>
      <p:ext uri="{BB962C8B-B14F-4D97-AF65-F5344CB8AC3E}">
        <p14:creationId xmlns:p14="http://schemas.microsoft.com/office/powerpoint/2010/main" val="513966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Linux? Statistics for all desktop/laptop computers:</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12</a:t>
            </a:fld>
            <a:endParaRPr lang="en-US" dirty="0"/>
          </a:p>
        </p:txBody>
      </p:sp>
      <p:pic>
        <p:nvPicPr>
          <p:cNvPr id="5" name="Picture 4"/>
          <p:cNvPicPr>
            <a:picLocks noChangeAspect="1"/>
          </p:cNvPicPr>
          <p:nvPr/>
        </p:nvPicPr>
        <p:blipFill>
          <a:blip r:embed="rId2"/>
          <a:stretch>
            <a:fillRect/>
          </a:stretch>
        </p:blipFill>
        <p:spPr>
          <a:xfrm>
            <a:off x="685800" y="1895365"/>
            <a:ext cx="7924800" cy="4505435"/>
          </a:xfrm>
          <a:prstGeom prst="rect">
            <a:avLst/>
          </a:prstGeom>
        </p:spPr>
      </p:pic>
    </p:spTree>
    <p:extLst>
      <p:ext uri="{BB962C8B-B14F-4D97-AF65-F5344CB8AC3E}">
        <p14:creationId xmlns:p14="http://schemas.microsoft.com/office/powerpoint/2010/main" val="19200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14400" y="1793655"/>
            <a:ext cx="7543800" cy="4988145"/>
          </a:xfrm>
          <a:prstGeom prst="rect">
            <a:avLst/>
          </a:prstGeom>
        </p:spPr>
      </p:pic>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a:t>
            </a:r>
            <a:r>
              <a:rPr lang="en-GB" dirty="0"/>
              <a:t>Linux? Statistics for </a:t>
            </a:r>
            <a:r>
              <a:rPr lang="en-GB" dirty="0" smtClean="0"/>
              <a:t>supercomputers</a:t>
            </a:r>
            <a:r>
              <a:rPr lang="en-GB" dirty="0"/>
              <a:t>:</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13</a:t>
            </a:fld>
            <a:endParaRPr lang="en-US" dirty="0"/>
          </a:p>
        </p:txBody>
      </p:sp>
    </p:spTree>
    <p:extLst>
      <p:ext uri="{BB962C8B-B14F-4D97-AF65-F5344CB8AC3E}">
        <p14:creationId xmlns:p14="http://schemas.microsoft.com/office/powerpoint/2010/main" val="4196132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3048000"/>
          </a:xfrm>
        </p:spPr>
        <p:txBody>
          <a:bodyPr>
            <a:normAutofit lnSpcReduction="10000"/>
          </a:bodyPr>
          <a:lstStyle/>
          <a:p>
            <a:r>
              <a:rPr lang="en-GB" dirty="0" smtClean="0"/>
              <a:t>Why </a:t>
            </a:r>
            <a:r>
              <a:rPr lang="en-GB" dirty="0"/>
              <a:t>Linux? </a:t>
            </a:r>
            <a:endParaRPr lang="en-GB" dirty="0" smtClean="0"/>
          </a:p>
          <a:p>
            <a:r>
              <a:rPr lang="en-GB" dirty="0"/>
              <a:t>Linux is by far the leading operating system in computers used in scientific </a:t>
            </a:r>
            <a:r>
              <a:rPr lang="en-GB" dirty="0" smtClean="0"/>
              <a:t>research (CERN, NASA, etc.)</a:t>
            </a:r>
          </a:p>
          <a:p>
            <a:r>
              <a:rPr lang="en-GB" b="1" dirty="0" smtClean="0">
                <a:solidFill>
                  <a:srgbClr val="C00000"/>
                </a:solidFill>
              </a:rPr>
              <a:t>Linux kernel:</a:t>
            </a:r>
            <a:r>
              <a:rPr lang="en-GB" b="1" dirty="0" smtClean="0"/>
              <a:t> </a:t>
            </a:r>
            <a:r>
              <a:rPr lang="en-GB" dirty="0" smtClean="0"/>
              <a:t>developed by </a:t>
            </a:r>
            <a:r>
              <a:rPr lang="en-GB" dirty="0"/>
              <a:t>Linus </a:t>
            </a:r>
            <a:r>
              <a:rPr lang="en-GB" dirty="0" smtClean="0"/>
              <a:t>Torvalds in the early 90s</a:t>
            </a:r>
          </a:p>
          <a:p>
            <a:r>
              <a:rPr lang="en-GB" b="1" dirty="0" smtClean="0">
                <a:solidFill>
                  <a:srgbClr val="C00000"/>
                </a:solidFill>
              </a:rPr>
              <a:t>GNU (‘GNU’s not Unix’): </a:t>
            </a:r>
            <a:r>
              <a:rPr lang="en-GB" dirty="0" smtClean="0"/>
              <a:t>open source utilities </a:t>
            </a:r>
            <a:r>
              <a:rPr lang="en-GB" dirty="0"/>
              <a:t>to perform standard actions </a:t>
            </a:r>
            <a:r>
              <a:rPr lang="en-GB" dirty="0" smtClean="0"/>
              <a:t>on the computer </a:t>
            </a:r>
            <a:r>
              <a:rPr lang="en-DE" dirty="0" smtClean="0"/>
              <a:t>–</a:t>
            </a:r>
            <a:r>
              <a:rPr lang="en-GB" dirty="0" smtClean="0"/>
              <a:t> no licencing</a:t>
            </a:r>
          </a:p>
          <a:p>
            <a:pPr lvl="1"/>
            <a:r>
              <a:rPr lang="en-GB" dirty="0" smtClean="0"/>
              <a:t>Linux kernel + GNU utilities = Linux operating system</a:t>
            </a:r>
          </a:p>
          <a:p>
            <a:r>
              <a:rPr lang="en-GB" dirty="0" smtClean="0"/>
              <a:t>Initially, the Linux OS was basically a free Unix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14</a:t>
            </a:fld>
            <a:endParaRPr lang="en-US" dirty="0"/>
          </a:p>
        </p:txBody>
      </p:sp>
      <p:pic>
        <p:nvPicPr>
          <p:cNvPr id="6" name="Picture 5"/>
          <p:cNvPicPr>
            <a:picLocks noChangeAspect="1"/>
          </p:cNvPicPr>
          <p:nvPr/>
        </p:nvPicPr>
        <p:blipFill>
          <a:blip r:embed="rId2"/>
          <a:stretch>
            <a:fillRect/>
          </a:stretch>
        </p:blipFill>
        <p:spPr>
          <a:xfrm>
            <a:off x="1066800" y="4325235"/>
            <a:ext cx="2024794" cy="2478056"/>
          </a:xfrm>
          <a:prstGeom prst="rect">
            <a:avLst/>
          </a:prstGeom>
        </p:spPr>
      </p:pic>
      <p:sp>
        <p:nvSpPr>
          <p:cNvPr id="12" name="Rectangle 11"/>
          <p:cNvSpPr/>
          <p:nvPr/>
        </p:nvSpPr>
        <p:spPr>
          <a:xfrm>
            <a:off x="3733800" y="5029200"/>
            <a:ext cx="4572000" cy="646331"/>
          </a:xfrm>
          <a:prstGeom prst="rect">
            <a:avLst/>
          </a:prstGeom>
        </p:spPr>
        <p:txBody>
          <a:bodyPr>
            <a:spAutoFit/>
          </a:bodyPr>
          <a:lstStyle/>
          <a:p>
            <a:r>
              <a:rPr lang="en-GB" dirty="0" smtClean="0">
                <a:solidFill>
                  <a:srgbClr val="222222"/>
                </a:solidFill>
                <a:effectLst/>
                <a:latin typeface="Arial" panose="020B0604020202020204" pitchFamily="34" charset="0"/>
              </a:rPr>
              <a:t>Penguin named Tux </a:t>
            </a:r>
            <a:r>
              <a:rPr lang="en-GB" dirty="0">
                <a:solidFill>
                  <a:srgbClr val="222222"/>
                </a:solidFill>
                <a:effectLst/>
                <a:latin typeface="Arial" panose="020B0604020202020204" pitchFamily="34" charset="0"/>
              </a:rPr>
              <a:t>is the most commonly used </a:t>
            </a:r>
            <a:r>
              <a:rPr lang="en-GB" dirty="0" smtClean="0">
                <a:solidFill>
                  <a:srgbClr val="222222"/>
                </a:solidFill>
                <a:effectLst/>
                <a:latin typeface="Arial" panose="020B0604020202020204" pitchFamily="34" charset="0"/>
              </a:rPr>
              <a:t>logo </a:t>
            </a:r>
            <a:r>
              <a:rPr lang="en-GB" dirty="0">
                <a:solidFill>
                  <a:srgbClr val="222222"/>
                </a:solidFill>
                <a:effectLst/>
                <a:latin typeface="Arial" panose="020B0604020202020204" pitchFamily="34" charset="0"/>
              </a:rPr>
              <a:t>for Linux</a:t>
            </a:r>
            <a:endParaRPr lang="en-US" dirty="0"/>
          </a:p>
        </p:txBody>
      </p:sp>
    </p:spTree>
    <p:extLst>
      <p:ext uri="{BB962C8B-B14F-4D97-AF65-F5344CB8AC3E}">
        <p14:creationId xmlns:p14="http://schemas.microsoft.com/office/powerpoint/2010/main" val="391029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15</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76400"/>
            <a:ext cx="7162800" cy="5146565"/>
          </a:xfrm>
          <a:prstGeom prst="rect">
            <a:avLst/>
          </a:prstGeom>
        </p:spPr>
      </p:pic>
      <p:sp>
        <p:nvSpPr>
          <p:cNvPr id="9" name="Content Placeholder 2"/>
          <p:cNvSpPr>
            <a:spLocks noGrp="1"/>
          </p:cNvSpPr>
          <p:nvPr>
            <p:ph idx="1"/>
          </p:nvPr>
        </p:nvSpPr>
        <p:spPr>
          <a:xfrm>
            <a:off x="304800" y="1219200"/>
            <a:ext cx="8686800" cy="990600"/>
          </a:xfrm>
        </p:spPr>
        <p:txBody>
          <a:bodyPr>
            <a:normAutofit/>
          </a:bodyPr>
          <a:lstStyle/>
          <a:p>
            <a:r>
              <a:rPr lang="en-GB" sz="2200" dirty="0" smtClean="0"/>
              <a:t>Unix family tree </a:t>
            </a:r>
            <a:r>
              <a:rPr lang="en-DE" sz="2200" dirty="0" smtClean="0"/>
              <a:t>–</a:t>
            </a:r>
            <a:r>
              <a:rPr lang="en-GB" sz="2200" dirty="0" smtClean="0"/>
              <a:t> Linux is one of its descendants </a:t>
            </a:r>
            <a:endParaRPr lang="en-GB" sz="2200" dirty="0"/>
          </a:p>
        </p:txBody>
      </p:sp>
    </p:spTree>
    <p:extLst>
      <p:ext uri="{BB962C8B-B14F-4D97-AF65-F5344CB8AC3E}">
        <p14:creationId xmlns:p14="http://schemas.microsoft.com/office/powerpoint/2010/main" val="10551992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3505200"/>
          </a:xfrm>
        </p:spPr>
        <p:txBody>
          <a:bodyPr>
            <a:normAutofit fontScale="92500" lnSpcReduction="10000"/>
          </a:bodyPr>
          <a:lstStyle/>
          <a:p>
            <a:r>
              <a:rPr lang="en-GB" dirty="0" smtClean="0"/>
              <a:t>Linux family tree: Common Linux kernel and plethora of different Linux distributions built on top of it</a:t>
            </a:r>
          </a:p>
          <a:p>
            <a:pPr lvl="1"/>
            <a:r>
              <a:rPr lang="en-GB" dirty="0" smtClean="0"/>
              <a:t>Full-core: </a:t>
            </a:r>
            <a:r>
              <a:rPr lang="en-GB" dirty="0" err="1"/>
              <a:t>Debian</a:t>
            </a:r>
            <a:r>
              <a:rPr lang="en-GB" dirty="0"/>
              <a:t>, </a:t>
            </a:r>
            <a:r>
              <a:rPr lang="en-GB" dirty="0" smtClean="0"/>
              <a:t>Red Hat Enterprise, </a:t>
            </a:r>
            <a:r>
              <a:rPr lang="en-GB" dirty="0" err="1" smtClean="0"/>
              <a:t>openSUSE</a:t>
            </a:r>
            <a:r>
              <a:rPr lang="en-GB" dirty="0" smtClean="0"/>
              <a:t>, etc.</a:t>
            </a:r>
          </a:p>
          <a:p>
            <a:pPr lvl="1"/>
            <a:r>
              <a:rPr lang="en-GB" dirty="0" smtClean="0"/>
              <a:t>Specific: Ubuntu, Fedora, CentOS, Linux Mint, etc.  </a:t>
            </a:r>
          </a:p>
          <a:p>
            <a:r>
              <a:rPr lang="en-GB" dirty="0" smtClean="0"/>
              <a:t>Specific distributions are derivatives of full-core distributions: </a:t>
            </a:r>
          </a:p>
          <a:p>
            <a:pPr lvl="1"/>
            <a:r>
              <a:rPr lang="en-GB" dirty="0" smtClean="0"/>
              <a:t>Ubuntu is derivative of </a:t>
            </a:r>
            <a:r>
              <a:rPr lang="en-GB" dirty="0" err="1" smtClean="0"/>
              <a:t>Debian</a:t>
            </a:r>
            <a:r>
              <a:rPr lang="en-GB" dirty="0" smtClean="0"/>
              <a:t>, Fedora of Red Hat, etc. (see complete </a:t>
            </a:r>
            <a:r>
              <a:rPr lang="en-GB" dirty="0"/>
              <a:t>tree </a:t>
            </a:r>
            <a:r>
              <a:rPr lang="en-GB" dirty="0" smtClean="0"/>
              <a:t>at </a:t>
            </a:r>
            <a:r>
              <a:rPr lang="en-GB" sz="1900" dirty="0">
                <a:hlinkClick r:id="rId2"/>
              </a:rPr>
              <a:t>https://</a:t>
            </a:r>
            <a:r>
              <a:rPr lang="en-GB" sz="1900" dirty="0" smtClean="0">
                <a:hlinkClick r:id="rId2"/>
              </a:rPr>
              <a:t>distrowatch.com/images/other/distro-family-tree.png</a:t>
            </a:r>
            <a:r>
              <a:rPr lang="en-GB" dirty="0" smtClean="0"/>
              <a:t>)</a:t>
            </a:r>
          </a:p>
          <a:p>
            <a:r>
              <a:rPr lang="en-GB" dirty="0" smtClean="0"/>
              <a:t>The material presented in this course will be demonstrated on Ubuntu, but it applies also to any other Linux distribution</a:t>
            </a:r>
          </a:p>
          <a:p>
            <a:r>
              <a:rPr lang="en-GB" dirty="0" smtClean="0"/>
              <a:t>Regular updates on all distributions</a:t>
            </a:r>
            <a:r>
              <a:rPr lang="en-GB" dirty="0"/>
              <a:t>: </a:t>
            </a:r>
            <a:r>
              <a:rPr lang="en-GB" sz="1900" dirty="0">
                <a:hlinkClick r:id="rId3"/>
              </a:rPr>
              <a:t>https://</a:t>
            </a:r>
            <a:r>
              <a:rPr lang="en-GB" sz="1900" dirty="0" smtClean="0">
                <a:hlinkClick r:id="rId3"/>
              </a:rPr>
              <a:t>distrowatch.com</a:t>
            </a:r>
            <a:endParaRPr lang="en-GB" sz="1900" dirty="0" smtClean="0"/>
          </a:p>
          <a:p>
            <a:pPr marL="109728" indent="0">
              <a:buNone/>
            </a:pP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16</a:t>
            </a:fld>
            <a:endParaRPr lang="en-US" dirty="0"/>
          </a:p>
        </p:txBody>
      </p:sp>
      <p:pic>
        <p:nvPicPr>
          <p:cNvPr id="3074" name="Picture 2" descr="The Ubuntu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333" y="4735830"/>
            <a:ext cx="4377267" cy="1969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951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Getting Ubuntu for Windows users</a:t>
            </a:r>
            <a:endParaRPr lang="en-US" sz="3200" dirty="0"/>
          </a:p>
        </p:txBody>
      </p:sp>
      <p:sp>
        <p:nvSpPr>
          <p:cNvPr id="3" name="Content Placeholder 2"/>
          <p:cNvSpPr>
            <a:spLocks noGrp="1"/>
          </p:cNvSpPr>
          <p:nvPr>
            <p:ph idx="1"/>
          </p:nvPr>
        </p:nvSpPr>
        <p:spPr>
          <a:xfrm>
            <a:off x="304800" y="1371600"/>
            <a:ext cx="8686800" cy="3048000"/>
          </a:xfrm>
        </p:spPr>
        <p:txBody>
          <a:bodyPr>
            <a:normAutofit/>
          </a:bodyPr>
          <a:lstStyle/>
          <a:p>
            <a:r>
              <a:rPr lang="en-GB" dirty="0" smtClean="0"/>
              <a:t>If you have on your laptop only Windows, you could </a:t>
            </a:r>
            <a:r>
              <a:rPr lang="en-GB" dirty="0" smtClean="0"/>
              <a:t>either:</a:t>
            </a:r>
          </a:p>
          <a:p>
            <a:pPr marL="109728" indent="0">
              <a:buNone/>
            </a:pPr>
            <a:endParaRPr lang="en-GB" sz="800" dirty="0" smtClean="0"/>
          </a:p>
          <a:p>
            <a:pPr lvl="1"/>
            <a:r>
              <a:rPr lang="en-GB" dirty="0" smtClean="0"/>
              <a:t>on </a:t>
            </a:r>
            <a:r>
              <a:rPr lang="en-GB" dirty="0"/>
              <a:t>Windows 11, use </a:t>
            </a:r>
            <a:r>
              <a:rPr lang="en-GB" dirty="0" smtClean="0">
                <a:hlinkClick r:id="rId2"/>
              </a:rPr>
              <a:t>Windows </a:t>
            </a:r>
            <a:r>
              <a:rPr lang="en-GB" dirty="0">
                <a:hlinkClick r:id="rId2"/>
              </a:rPr>
              <a:t>Subsystem for </a:t>
            </a:r>
            <a:r>
              <a:rPr lang="en-GB" dirty="0" smtClean="0">
                <a:hlinkClick r:id="rId2"/>
              </a:rPr>
              <a:t>Linux</a:t>
            </a:r>
            <a:r>
              <a:rPr lang="en-GB" dirty="0" smtClean="0"/>
              <a:t> :</a:t>
            </a:r>
          </a:p>
          <a:p>
            <a:pPr marL="411480" lvl="1" indent="0">
              <a:buNone/>
            </a:pPr>
            <a:endParaRPr lang="en-GB" sz="800" dirty="0" smtClean="0"/>
          </a:p>
          <a:p>
            <a:pPr lvl="2"/>
            <a:r>
              <a:rPr lang="en-GB" sz="1600" dirty="0" smtClean="0"/>
              <a:t> Open </a:t>
            </a:r>
            <a:r>
              <a:rPr lang="en-GB" sz="1600" dirty="0"/>
              <a:t>Windows PowerShell and list available Linux distributions with command: </a:t>
            </a:r>
            <a:r>
              <a:rPr lang="en-GB" sz="1600" dirty="0" smtClean="0"/>
              <a:t>   </a:t>
            </a:r>
          </a:p>
          <a:p>
            <a:pPr marL="704088" lvl="2" indent="0">
              <a:buNone/>
            </a:pPr>
            <a:r>
              <a:rPr lang="en-GB" sz="1600" b="1" dirty="0" smtClean="0">
                <a:solidFill>
                  <a:schemeClr val="tx1"/>
                </a:solidFill>
                <a:cs typeface="Helvetica" panose="020B0604020202020204" pitchFamily="34" charset="0"/>
              </a:rPr>
              <a:t>          </a:t>
            </a:r>
            <a:r>
              <a:rPr lang="en-GB" sz="1600" b="1" dirty="0" err="1" smtClean="0">
                <a:solidFill>
                  <a:schemeClr val="tx1"/>
                </a:solidFill>
                <a:cs typeface="Helvetica" panose="020B0604020202020204" pitchFamily="34" charset="0"/>
              </a:rPr>
              <a:t>wsl</a:t>
            </a:r>
            <a:r>
              <a:rPr lang="en-GB" sz="1600" b="1" dirty="0" smtClean="0">
                <a:solidFill>
                  <a:schemeClr val="tx1"/>
                </a:solidFill>
                <a:cs typeface="Helvetica" panose="020B0604020202020204" pitchFamily="34" charset="0"/>
              </a:rPr>
              <a:t> </a:t>
            </a:r>
            <a:r>
              <a:rPr lang="en-GB" sz="1600" b="1" dirty="0">
                <a:solidFill>
                  <a:schemeClr val="tx1"/>
                </a:solidFill>
                <a:cs typeface="Helvetica" panose="020B0604020202020204" pitchFamily="34" charset="0"/>
              </a:rPr>
              <a:t>--list </a:t>
            </a:r>
            <a:r>
              <a:rPr lang="en-DE" sz="1600" b="1" dirty="0">
                <a:solidFill>
                  <a:schemeClr val="tx1"/>
                </a:solidFill>
                <a:cs typeface="Helvetica" panose="020B0604020202020204" pitchFamily="34" charset="0"/>
              </a:rPr>
              <a:t>–</a:t>
            </a:r>
            <a:r>
              <a:rPr lang="en-GB" sz="1600" b="1" dirty="0" smtClean="0">
                <a:solidFill>
                  <a:schemeClr val="tx1"/>
                </a:solidFill>
                <a:cs typeface="Helvetica" panose="020B0604020202020204" pitchFamily="34" charset="0"/>
              </a:rPr>
              <a:t>online</a:t>
            </a:r>
            <a:endParaRPr lang="en-GB" sz="1600" b="1" dirty="0">
              <a:solidFill>
                <a:schemeClr val="tx1"/>
              </a:solidFill>
              <a:cs typeface="Helvetica" panose="020B0604020202020204" pitchFamily="34" charset="0"/>
            </a:endParaRPr>
          </a:p>
          <a:p>
            <a:pPr marL="704088" lvl="2" indent="0">
              <a:buNone/>
            </a:pPr>
            <a:endParaRPr lang="en-GB" sz="800" dirty="0" smtClean="0"/>
          </a:p>
          <a:p>
            <a:pPr lvl="2"/>
            <a:r>
              <a:rPr lang="en-GB" sz="1600" dirty="0" smtClean="0"/>
              <a:t> Pick </a:t>
            </a:r>
            <a:r>
              <a:rPr lang="en-GB" sz="1600" dirty="0"/>
              <a:t>up your </a:t>
            </a:r>
            <a:r>
              <a:rPr lang="en-GB" sz="1600" dirty="0" smtClean="0"/>
              <a:t>favourite </a:t>
            </a:r>
            <a:r>
              <a:rPr lang="en-GB" sz="1600" dirty="0"/>
              <a:t>Linux distribution, and install </a:t>
            </a:r>
            <a:r>
              <a:rPr lang="en-GB" sz="1600" dirty="0" smtClean="0"/>
              <a:t>it as follows:            </a:t>
            </a:r>
          </a:p>
          <a:p>
            <a:pPr marL="704088" lvl="2" indent="0">
              <a:buNone/>
            </a:pPr>
            <a:r>
              <a:rPr lang="en-GB" sz="1600" dirty="0" smtClean="0"/>
              <a:t>          </a:t>
            </a:r>
            <a:r>
              <a:rPr lang="en-GB" sz="1600" b="1" dirty="0" err="1" smtClean="0">
                <a:solidFill>
                  <a:schemeClr val="tx1"/>
                </a:solidFill>
              </a:rPr>
              <a:t>wsl</a:t>
            </a:r>
            <a:r>
              <a:rPr lang="en-GB" sz="1600" b="1" dirty="0" smtClean="0">
                <a:solidFill>
                  <a:schemeClr val="tx1"/>
                </a:solidFill>
              </a:rPr>
              <a:t> </a:t>
            </a:r>
            <a:r>
              <a:rPr lang="en-GB" sz="1600" b="1" dirty="0">
                <a:solidFill>
                  <a:schemeClr val="tx1"/>
                </a:solidFill>
              </a:rPr>
              <a:t>--install </a:t>
            </a:r>
            <a:r>
              <a:rPr lang="en-GB" sz="1600" b="1" dirty="0" smtClean="0">
                <a:solidFill>
                  <a:schemeClr val="tx1"/>
                </a:solidFill>
              </a:rPr>
              <a:t>Ubuntu-22.04</a:t>
            </a:r>
          </a:p>
          <a:p>
            <a:pPr marL="704088" lvl="2" indent="0">
              <a:buNone/>
            </a:pPr>
            <a:endParaRPr lang="en-GB" sz="800" dirty="0">
              <a:solidFill>
                <a:srgbClr val="002060"/>
              </a:solidFill>
            </a:endParaRPr>
          </a:p>
          <a:p>
            <a:pPr lvl="2"/>
            <a:r>
              <a:rPr lang="en-GB" sz="1600" dirty="0" smtClean="0">
                <a:solidFill>
                  <a:srgbClr val="002060"/>
                </a:solidFill>
              </a:rPr>
              <a:t>The </a:t>
            </a:r>
            <a:r>
              <a:rPr lang="en-GB" sz="1600" dirty="0">
                <a:solidFill>
                  <a:srgbClr val="002060"/>
                </a:solidFill>
              </a:rPr>
              <a:t>rest is easy </a:t>
            </a:r>
            <a:r>
              <a:rPr lang="en-GB" sz="1600" dirty="0"/>
              <a:t>(pick up your account, etc</a:t>
            </a:r>
            <a:r>
              <a:rPr lang="en-GB" sz="1600" dirty="0" smtClean="0"/>
              <a:t>.)</a:t>
            </a:r>
            <a:endParaRPr lang="en-GB" sz="2000" b="1" dirty="0" smtClean="0">
              <a:solidFill>
                <a:schemeClr val="tx1"/>
              </a:solidFill>
            </a:endParaRPr>
          </a:p>
          <a:p>
            <a:pPr marL="704088" lvl="2" indent="0">
              <a:buNone/>
            </a:pPr>
            <a:endParaRPr lang="en-GB" sz="2000" b="1" dirty="0" smtClean="0">
              <a:solidFill>
                <a:schemeClr val="tx1"/>
              </a:solidFill>
              <a:cs typeface="Helvetica" panose="020B0604020202020204" pitchFamily="34" charset="0"/>
            </a:endParaRPr>
          </a:p>
          <a:p>
            <a:pPr marL="411480" lvl="1" indent="0">
              <a:buNone/>
            </a:pPr>
            <a:endParaRPr lang="en-GB" sz="16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17</a:t>
            </a:fld>
            <a:endParaRPr lang="en-US" dirty="0"/>
          </a:p>
        </p:txBody>
      </p:sp>
      <p:sp>
        <p:nvSpPr>
          <p:cNvPr id="8" name="Content Placeholder 2"/>
          <p:cNvSpPr txBox="1">
            <a:spLocks/>
          </p:cNvSpPr>
          <p:nvPr/>
        </p:nvSpPr>
        <p:spPr>
          <a:xfrm>
            <a:off x="304800" y="4572000"/>
            <a:ext cx="8686800" cy="1295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1" fontAlgn="auto">
              <a:spcAft>
                <a:spcPts val="0"/>
              </a:spcAft>
            </a:pPr>
            <a:r>
              <a:rPr lang="en-GB" dirty="0" smtClean="0">
                <a:effectLst/>
              </a:rPr>
              <a:t>or, install </a:t>
            </a:r>
            <a:r>
              <a:rPr lang="en-GB" dirty="0" err="1" smtClean="0">
                <a:effectLst/>
              </a:rPr>
              <a:t>PuTTY</a:t>
            </a:r>
            <a:r>
              <a:rPr lang="en-GB" dirty="0" smtClean="0">
                <a:effectLst/>
              </a:rPr>
              <a:t> </a:t>
            </a:r>
            <a:r>
              <a:rPr lang="en-GB" dirty="0">
                <a:effectLst/>
              </a:rPr>
              <a:t>(</a:t>
            </a:r>
            <a:r>
              <a:rPr lang="en-GB" sz="1800" dirty="0">
                <a:effectLst/>
              </a:rPr>
              <a:t> </a:t>
            </a:r>
            <a:r>
              <a:rPr lang="en-GB" sz="1800" dirty="0">
                <a:effectLst/>
                <a:hlinkClick r:id="rId3"/>
              </a:rPr>
              <a:t>https://www.putty.org</a:t>
            </a:r>
            <a:r>
              <a:rPr lang="en-GB" sz="1800" dirty="0" smtClean="0">
                <a:effectLst/>
                <a:hlinkClick r:id="rId3"/>
              </a:rPr>
              <a:t>/</a:t>
            </a:r>
            <a:r>
              <a:rPr lang="en-GB" sz="1800" dirty="0" smtClean="0">
                <a:effectLst/>
              </a:rPr>
              <a:t> </a:t>
            </a:r>
            <a:r>
              <a:rPr lang="en-GB" dirty="0">
                <a:effectLst/>
              </a:rPr>
              <a:t>) and then use it to connect </a:t>
            </a:r>
            <a:r>
              <a:rPr lang="en-GB" dirty="0" smtClean="0">
                <a:effectLst/>
              </a:rPr>
              <a:t>and work remotely on </a:t>
            </a:r>
            <a:r>
              <a:rPr lang="en-GB" dirty="0">
                <a:effectLst/>
              </a:rPr>
              <a:t>some </a:t>
            </a:r>
            <a:r>
              <a:rPr lang="en-GB" dirty="0" smtClean="0">
                <a:effectLst/>
              </a:rPr>
              <a:t>computer </a:t>
            </a:r>
            <a:r>
              <a:rPr lang="en-GB" dirty="0">
                <a:effectLst/>
              </a:rPr>
              <a:t>running Linux</a:t>
            </a:r>
            <a:r>
              <a:rPr lang="en-GB" dirty="0" smtClean="0">
                <a:effectLst/>
              </a:rPr>
              <a:t>, on which </a:t>
            </a:r>
            <a:r>
              <a:rPr lang="en-GB" dirty="0">
                <a:effectLst/>
              </a:rPr>
              <a:t>you </a:t>
            </a:r>
            <a:r>
              <a:rPr lang="en-GB" dirty="0" smtClean="0">
                <a:effectLst/>
              </a:rPr>
              <a:t>have an account with </a:t>
            </a:r>
            <a:r>
              <a:rPr lang="en-GB" dirty="0">
                <a:effectLst/>
              </a:rPr>
              <a:t>access </a:t>
            </a:r>
            <a:r>
              <a:rPr lang="en-GB" dirty="0" smtClean="0">
                <a:effectLst/>
              </a:rPr>
              <a:t>rights</a:t>
            </a:r>
          </a:p>
        </p:txBody>
      </p:sp>
      <p:sp>
        <p:nvSpPr>
          <p:cNvPr id="5" name="Rectangle 1"/>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open Windows PowerShell and list available Linux distributions with: </a:t>
            </a:r>
            <a:r>
              <a:rPr kumimoji="0" lang="en-US" altLang="en-US" sz="1000" b="0" i="0" u="none" strike="noStrike" cap="none" normalizeH="0" baseline="0" smtClean="0">
                <a:ln>
                  <a:noFill/>
                </a:ln>
                <a:solidFill>
                  <a:srgbClr val="222222"/>
                </a:solidFill>
                <a:effectLst/>
                <a:latin typeface="Arial Unicode MS"/>
                <a:cs typeface="Arial" panose="020B0604020202020204" pitchFamily="34" charset="0"/>
              </a:rPr>
              <a:t>wsl --list --online</a:t>
            </a:r>
            <a:endParaRPr kumimoji="0" lang="en-US" altLang="en-US" sz="600" b="0" i="0" u="none" strike="noStrike" cap="none" normalizeH="0" baseline="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3262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da-DK" dirty="0" smtClean="0"/>
              <a:t>Is this a right course for you?</a:t>
            </a:r>
            <a:endParaRPr lang="en-US" dirty="0" smtClean="0"/>
          </a:p>
          <a:p>
            <a:pPr lvl="1"/>
            <a:r>
              <a:rPr lang="en-GB" dirty="0" smtClean="0"/>
              <a:t>If, after you have opened a terminal in Linux </a:t>
            </a:r>
            <a:r>
              <a:rPr lang="en-DE"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18</a:t>
            </a:fld>
            <a:endParaRPr lang="en-US" dirty="0"/>
          </a:p>
        </p:txBody>
      </p:sp>
      <p:sp>
        <p:nvSpPr>
          <p:cNvPr id="6" name="Content Placeholder 2"/>
          <p:cNvSpPr txBox="1">
            <a:spLocks/>
          </p:cNvSpPr>
          <p:nvPr/>
        </p:nvSpPr>
        <p:spPr>
          <a:xfrm>
            <a:off x="304800" y="5715000"/>
            <a:ext cx="8686800" cy="990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DE" dirty="0" smtClean="0">
                <a:effectLst/>
              </a:rPr>
              <a:t>…</a:t>
            </a:r>
            <a:r>
              <a:rPr lang="en-GB" dirty="0" smtClean="0">
                <a:effectLst/>
              </a:rPr>
              <a:t> you have asked yourself: ‘What now?’, then this is the right course for you! </a:t>
            </a:r>
            <a:endParaRPr lang="en-US" dirty="0" smtClean="0">
              <a:effectLst/>
            </a:endParaRPr>
          </a:p>
          <a:p>
            <a:pPr lvl="1" fontAlgn="auto">
              <a:spcAft>
                <a:spcPts val="0"/>
              </a:spcAft>
            </a:pPr>
            <a:endParaRPr lang="en-GB" dirty="0">
              <a:effectLst/>
            </a:endParaRPr>
          </a:p>
        </p:txBody>
      </p:sp>
      <p:pic>
        <p:nvPicPr>
          <p:cNvPr id="7" name="Picture 6"/>
          <p:cNvPicPr>
            <a:picLocks noChangeAspect="1"/>
          </p:cNvPicPr>
          <p:nvPr/>
        </p:nvPicPr>
        <p:blipFill>
          <a:blip r:embed="rId2"/>
          <a:stretch>
            <a:fillRect/>
          </a:stretch>
        </p:blipFill>
        <p:spPr>
          <a:xfrm>
            <a:off x="1371600" y="2279466"/>
            <a:ext cx="6248400" cy="3435534"/>
          </a:xfrm>
          <a:prstGeom prst="rect">
            <a:avLst/>
          </a:prstGeom>
        </p:spPr>
      </p:pic>
    </p:spTree>
    <p:extLst>
      <p:ext uri="{BB962C8B-B14F-4D97-AF65-F5344CB8AC3E}">
        <p14:creationId xmlns:p14="http://schemas.microsoft.com/office/powerpoint/2010/main" val="7303431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4648200"/>
          </a:xfrm>
        </p:spPr>
        <p:txBody>
          <a:bodyPr>
            <a:normAutofit/>
          </a:bodyPr>
          <a:lstStyle/>
          <a:p>
            <a:r>
              <a:rPr lang="en-GB" dirty="0" smtClean="0"/>
              <a:t>What can we do in the terminal?</a:t>
            </a:r>
            <a:endParaRPr lang="en-US" dirty="0" smtClean="0"/>
          </a:p>
          <a:p>
            <a:pPr lvl="1"/>
            <a:r>
              <a:rPr lang="en-GB" dirty="0" smtClean="0"/>
              <a:t>Not that much with the mouse</a:t>
            </a:r>
            <a:r>
              <a:rPr lang="en-DE" dirty="0" smtClean="0"/>
              <a:t>…</a:t>
            </a:r>
            <a:endParaRPr lang="en-GB" dirty="0" smtClean="0"/>
          </a:p>
          <a:p>
            <a:r>
              <a:rPr lang="en-GB" dirty="0"/>
              <a:t>Next, you can start typing and pressing ‘Enter’, </a:t>
            </a:r>
            <a:r>
              <a:rPr lang="en-GB" dirty="0" smtClean="0"/>
              <a:t>but most </a:t>
            </a:r>
            <a:r>
              <a:rPr lang="en-GB" dirty="0"/>
              <a:t>likely whatever you have typed in the terminal will produce </a:t>
            </a:r>
            <a:r>
              <a:rPr lang="en-GB" dirty="0" smtClean="0"/>
              <a:t>only </a:t>
            </a:r>
            <a:r>
              <a:rPr lang="en-GB" dirty="0"/>
              <a:t>error </a:t>
            </a:r>
            <a:r>
              <a:rPr lang="en-GB" dirty="0" smtClean="0"/>
              <a:t>messages</a:t>
            </a:r>
          </a:p>
          <a:p>
            <a:pPr lvl="1"/>
            <a:r>
              <a:rPr lang="en-GB" dirty="0" smtClean="0"/>
              <a:t>Still</a:t>
            </a:r>
            <a:r>
              <a:rPr lang="en-GB" dirty="0"/>
              <a:t>, that is something, as it clearly means that there is some secret/magic language which is trying to respond to, or to interpret, your command input, as soon as you have typed something in the terminal and pressed ‘Enter’. What is that secret built-in language available in the terminal</a:t>
            </a:r>
            <a:r>
              <a:rPr lang="en-GB"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19</a:t>
            </a:fld>
            <a:endParaRPr lang="en-US" dirty="0"/>
          </a:p>
        </p:txBody>
      </p:sp>
    </p:spTree>
    <p:extLst>
      <p:ext uri="{BB962C8B-B14F-4D97-AF65-F5344CB8AC3E}">
        <p14:creationId xmlns:p14="http://schemas.microsoft.com/office/powerpoint/2010/main" val="3587298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Outline of today’s lecture</a:t>
            </a:r>
            <a:endParaRPr lang="en-US" sz="3200" dirty="0"/>
          </a:p>
        </p:txBody>
      </p:sp>
      <p:sp>
        <p:nvSpPr>
          <p:cNvPr id="3" name="Content Placeholder 2"/>
          <p:cNvSpPr>
            <a:spLocks noGrp="1"/>
          </p:cNvSpPr>
          <p:nvPr>
            <p:ph idx="1"/>
          </p:nvPr>
        </p:nvSpPr>
        <p:spPr>
          <a:xfrm>
            <a:off x="304800" y="1371600"/>
            <a:ext cx="8686800" cy="5029200"/>
          </a:xfrm>
        </p:spPr>
        <p:txBody>
          <a:bodyPr>
            <a:normAutofit/>
          </a:bodyPr>
          <a:lstStyle/>
          <a:p>
            <a:r>
              <a:rPr lang="da-DK" dirty="0" smtClean="0"/>
              <a:t>Course trivia</a:t>
            </a:r>
          </a:p>
          <a:p>
            <a:r>
              <a:rPr lang="da-DK" dirty="0" smtClean="0"/>
              <a:t>Free adverts</a:t>
            </a:r>
          </a:p>
          <a:p>
            <a:pPr lvl="1"/>
            <a:r>
              <a:rPr lang="da-DK" dirty="0" smtClean="0"/>
              <a:t>Linux</a:t>
            </a:r>
          </a:p>
          <a:p>
            <a:pPr lvl="1"/>
            <a:r>
              <a:rPr lang="da-DK" dirty="0" smtClean="0"/>
              <a:t>Bash</a:t>
            </a:r>
          </a:p>
          <a:p>
            <a:pPr lvl="1"/>
            <a:r>
              <a:rPr lang="da-DK" dirty="0" smtClean="0"/>
              <a:t>ROOT</a:t>
            </a:r>
          </a:p>
          <a:p>
            <a:endParaRPr lang="da-DK"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114800"/>
            <a:ext cx="8058564" cy="1136708"/>
          </a:xfrm>
          <a:prstGeom prst="rect">
            <a:avLst/>
          </a:prstGeom>
        </p:spPr>
      </p:pic>
    </p:spTree>
    <p:extLst>
      <p:ext uri="{BB962C8B-B14F-4D97-AF65-F5344CB8AC3E}">
        <p14:creationId xmlns:p14="http://schemas.microsoft.com/office/powerpoint/2010/main" val="106491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Linux shells</a:t>
            </a:r>
            <a:endParaRPr lang="en-US" sz="3200" dirty="0"/>
          </a:p>
        </p:txBody>
      </p:sp>
      <p:sp>
        <p:nvSpPr>
          <p:cNvPr id="3" name="Content Placeholder 2"/>
          <p:cNvSpPr>
            <a:spLocks noGrp="1"/>
          </p:cNvSpPr>
          <p:nvPr>
            <p:ph idx="1"/>
          </p:nvPr>
        </p:nvSpPr>
        <p:spPr>
          <a:xfrm>
            <a:off x="304800" y="1371600"/>
            <a:ext cx="8686800" cy="5029200"/>
          </a:xfrm>
        </p:spPr>
        <p:txBody>
          <a:bodyPr>
            <a:normAutofit lnSpcReduction="10000"/>
          </a:bodyPr>
          <a:lstStyle/>
          <a:p>
            <a:r>
              <a:rPr lang="en-US" dirty="0" smtClean="0"/>
              <a:t>Loosely speaking, shell is </a:t>
            </a:r>
            <a:r>
              <a:rPr lang="en-US" dirty="0"/>
              <a:t>any program that </a:t>
            </a:r>
            <a:r>
              <a:rPr lang="en-US" dirty="0" smtClean="0"/>
              <a:t>user employs </a:t>
            </a:r>
            <a:r>
              <a:rPr lang="en-US" dirty="0"/>
              <a:t>to type </a:t>
            </a:r>
            <a:r>
              <a:rPr lang="en-US" dirty="0" smtClean="0"/>
              <a:t>commands in the terminal (text window)</a:t>
            </a:r>
          </a:p>
          <a:p>
            <a:r>
              <a:rPr lang="da-DK" dirty="0" smtClean="0"/>
              <a:t>Example shells:</a:t>
            </a:r>
          </a:p>
          <a:p>
            <a:pPr lvl="1"/>
            <a:r>
              <a:rPr lang="da-DK" dirty="0"/>
              <a:t>s</a:t>
            </a:r>
            <a:r>
              <a:rPr lang="da-DK" dirty="0" smtClean="0"/>
              <a:t>h</a:t>
            </a:r>
          </a:p>
          <a:p>
            <a:pPr lvl="1"/>
            <a:r>
              <a:rPr lang="da-DK" dirty="0"/>
              <a:t>b</a:t>
            </a:r>
            <a:r>
              <a:rPr lang="da-DK" dirty="0" smtClean="0"/>
              <a:t>ash</a:t>
            </a:r>
          </a:p>
          <a:p>
            <a:pPr lvl="1"/>
            <a:r>
              <a:rPr lang="da-DK" dirty="0" smtClean="0"/>
              <a:t>zsh</a:t>
            </a:r>
          </a:p>
          <a:p>
            <a:pPr lvl="1"/>
            <a:r>
              <a:rPr lang="da-DK" dirty="0" smtClean="0"/>
              <a:t>ksh</a:t>
            </a:r>
          </a:p>
          <a:p>
            <a:pPr lvl="1"/>
            <a:r>
              <a:rPr lang="da-DK" dirty="0" smtClean="0"/>
              <a:t>csh</a:t>
            </a:r>
          </a:p>
          <a:p>
            <a:pPr lvl="1"/>
            <a:r>
              <a:rPr lang="da-DK" dirty="0" smtClean="0"/>
              <a:t>fish</a:t>
            </a:r>
          </a:p>
          <a:p>
            <a:pPr lvl="1"/>
            <a:r>
              <a:rPr lang="da-DK" dirty="0" smtClean="0"/>
              <a:t>PowerShell (developed by Microsoft!)</a:t>
            </a:r>
          </a:p>
          <a:p>
            <a:r>
              <a:rPr lang="da-DK" dirty="0" smtClean="0"/>
              <a:t>Since Bash is the default shell on most Linux distributions nowadays, we focus on it</a:t>
            </a:r>
          </a:p>
          <a:p>
            <a:pPr lvl="1"/>
            <a:r>
              <a:rPr lang="da-DK" dirty="0" smtClean="0"/>
              <a:t>If not set by default, just type </a:t>
            </a:r>
            <a:r>
              <a:rPr lang="da-DK" b="1" dirty="0" smtClean="0"/>
              <a:t>bash</a:t>
            </a:r>
            <a:r>
              <a:rPr lang="da-DK" dirty="0" smtClean="0"/>
              <a:t> in the terminal, and you are in the </a:t>
            </a:r>
            <a:r>
              <a:rPr lang="da-DK" dirty="0"/>
              <a:t>B</a:t>
            </a:r>
            <a:r>
              <a:rPr lang="da-DK" dirty="0" smtClean="0"/>
              <a:t>ash wonderland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20</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362629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Why shell?</a:t>
            </a:r>
            <a:endParaRPr lang="en-US" sz="3200" dirty="0"/>
          </a:p>
        </p:txBody>
      </p:sp>
      <p:sp>
        <p:nvSpPr>
          <p:cNvPr id="3" name="Content Placeholder 2"/>
          <p:cNvSpPr>
            <a:spLocks noGrp="1"/>
          </p:cNvSpPr>
          <p:nvPr>
            <p:ph idx="1"/>
          </p:nvPr>
        </p:nvSpPr>
        <p:spPr>
          <a:xfrm>
            <a:off x="304800" y="1371600"/>
            <a:ext cx="8686800" cy="1600200"/>
          </a:xfrm>
        </p:spPr>
        <p:txBody>
          <a:bodyPr>
            <a:normAutofit/>
          </a:bodyPr>
          <a:lstStyle/>
          <a:p>
            <a:r>
              <a:rPr lang="en-GB" dirty="0"/>
              <a:t>The shell translates the commands you type </a:t>
            </a:r>
            <a:r>
              <a:rPr lang="en-GB" dirty="0" smtClean="0"/>
              <a:t>into </a:t>
            </a:r>
            <a:r>
              <a:rPr lang="en-GB" dirty="0"/>
              <a:t>a format which the computer can </a:t>
            </a:r>
            <a:r>
              <a:rPr lang="en-GB" dirty="0" smtClean="0"/>
              <a:t>understand</a:t>
            </a:r>
          </a:p>
          <a:p>
            <a:pPr lvl="1"/>
            <a:r>
              <a:rPr lang="en-GB" dirty="0" smtClean="0"/>
              <a:t>It works both ways: User is shielded from Linux kernel, and Linux kernel is shielded from user</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21</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2" descr="SHE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694" y="3048000"/>
            <a:ext cx="4235706"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9842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A </a:t>
            </a:r>
            <a:r>
              <a:rPr lang="en-US" sz="3200" b="1" dirty="0"/>
              <a:t>bit of </a:t>
            </a:r>
            <a:r>
              <a:rPr lang="en-US" sz="3200" b="1" dirty="0" smtClean="0"/>
              <a:t>Bash history</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Initial development by Brian Fox in 1989 as a part of GNU project... And it’s still alive!</a:t>
            </a:r>
          </a:p>
          <a:p>
            <a:r>
              <a:rPr lang="da-DK" dirty="0" smtClean="0"/>
              <a:t>Bash is an acronym for ‘Bourne-again shell’</a:t>
            </a:r>
          </a:p>
          <a:p>
            <a:pPr lvl="1"/>
            <a:r>
              <a:rPr lang="da-DK" dirty="0"/>
              <a:t>T</a:t>
            </a:r>
            <a:r>
              <a:rPr lang="da-DK" dirty="0" smtClean="0"/>
              <a:t>he </a:t>
            </a:r>
            <a:r>
              <a:rPr lang="da-DK" dirty="0"/>
              <a:t>original </a:t>
            </a:r>
            <a:r>
              <a:rPr lang="da-DK" dirty="0" smtClean="0"/>
              <a:t>shell ‘sh’ </a:t>
            </a:r>
            <a:r>
              <a:rPr lang="da-DK" dirty="0"/>
              <a:t>was </a:t>
            </a:r>
            <a:r>
              <a:rPr lang="da-DK" dirty="0" smtClean="0"/>
              <a:t>written in 1977 by </a:t>
            </a:r>
            <a:r>
              <a:rPr lang="da-DK" dirty="0"/>
              <a:t>Stephen </a:t>
            </a:r>
            <a:r>
              <a:rPr lang="da-DK" dirty="0" smtClean="0"/>
              <a:t>Bourne</a:t>
            </a:r>
            <a:endParaRPr lang="da-DK" dirty="0"/>
          </a:p>
          <a:p>
            <a:r>
              <a:rPr lang="da-DK" dirty="0" smtClean="0"/>
              <a:t>Written entirely in C </a:t>
            </a:r>
          </a:p>
          <a:p>
            <a:pPr lvl="1"/>
            <a:r>
              <a:rPr lang="da-DK" dirty="0" smtClean="0"/>
              <a:t>Linux kernel is mostly written in C</a:t>
            </a:r>
          </a:p>
          <a:p>
            <a:r>
              <a:rPr lang="da-DK" dirty="0" smtClean="0"/>
              <a:t>Executable: /bin/bash</a:t>
            </a:r>
          </a:p>
          <a:p>
            <a:r>
              <a:rPr lang="da-DK" dirty="0" smtClean="0"/>
              <a:t>File extension: .sh</a:t>
            </a:r>
          </a:p>
          <a:p>
            <a:r>
              <a:rPr lang="da-DK" dirty="0" smtClean="0"/>
              <a:t>Command processor / interpreted / scripting language</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22</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5105400"/>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4895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The current status of Bash</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Bash is well maintained and is under regular development</a:t>
            </a:r>
          </a:p>
          <a:p>
            <a:pPr lvl="1"/>
            <a:r>
              <a:rPr lang="en-US" dirty="0"/>
              <a:t>Webpage: </a:t>
            </a:r>
            <a:r>
              <a:rPr lang="en-US" sz="1800" dirty="0">
                <a:hlinkClick r:id="rId2"/>
              </a:rPr>
              <a:t>https://www.gnu.org/software/bash/</a:t>
            </a:r>
            <a:endParaRPr lang="en-US" sz="1800" dirty="0"/>
          </a:p>
          <a:p>
            <a:pPr lvl="1"/>
            <a:r>
              <a:rPr lang="en-US" dirty="0" smtClean="0"/>
              <a:t>Source code:</a:t>
            </a:r>
            <a:r>
              <a:rPr lang="en-US" dirty="0"/>
              <a:t> </a:t>
            </a:r>
            <a:r>
              <a:rPr lang="en-US" sz="1800" dirty="0">
                <a:hlinkClick r:id="rId3"/>
              </a:rPr>
              <a:t>http://</a:t>
            </a:r>
            <a:r>
              <a:rPr lang="en-US" sz="1800" dirty="0" smtClean="0">
                <a:hlinkClick r:id="rId3"/>
              </a:rPr>
              <a:t>git.savannah.gnu.org/cgit/bash.git</a:t>
            </a:r>
            <a:endParaRPr lang="da-DK" sz="1800" dirty="0" smtClean="0"/>
          </a:p>
          <a:p>
            <a:r>
              <a:rPr lang="da-DK" dirty="0" smtClean="0"/>
              <a:t>Latest release: version </a:t>
            </a:r>
            <a:r>
              <a:rPr lang="en-GB" dirty="0" smtClean="0"/>
              <a:t>5.2.15 (December 13, </a:t>
            </a:r>
            <a:r>
              <a:rPr lang="en-GB" dirty="0" smtClean="0"/>
              <a:t>2022)</a:t>
            </a:r>
          </a:p>
          <a:p>
            <a:pPr lvl="1"/>
            <a:r>
              <a:rPr lang="en-GB" dirty="0" smtClean="0"/>
              <a:t>The current maintainer</a:t>
            </a:r>
            <a:r>
              <a:rPr lang="en-GB" dirty="0"/>
              <a:t>: </a:t>
            </a:r>
            <a:r>
              <a:rPr lang="en-GB" dirty="0" smtClean="0"/>
              <a:t>Chet </a:t>
            </a:r>
            <a:r>
              <a:rPr lang="en-GB" dirty="0"/>
              <a:t>Ramey</a:t>
            </a:r>
            <a:r>
              <a:rPr lang="da-DK"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23</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429125"/>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3727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Testing Bash code online?</a:t>
            </a:r>
            <a:endParaRPr lang="en-US" sz="3200" b="1" dirty="0">
              <a:effectLst/>
            </a:endParaRPr>
          </a:p>
        </p:txBody>
      </p:sp>
      <p:sp>
        <p:nvSpPr>
          <p:cNvPr id="3" name="Content Placeholder 2"/>
          <p:cNvSpPr>
            <a:spLocks noGrp="1"/>
          </p:cNvSpPr>
          <p:nvPr>
            <p:ph idx="1"/>
          </p:nvPr>
        </p:nvSpPr>
        <p:spPr>
          <a:xfrm>
            <a:off x="304800" y="1371600"/>
            <a:ext cx="8686800" cy="1828800"/>
          </a:xfrm>
        </p:spPr>
        <p:txBody>
          <a:bodyPr>
            <a:normAutofit/>
          </a:bodyPr>
          <a:lstStyle/>
          <a:p>
            <a:r>
              <a:rPr lang="en-GB" dirty="0" smtClean="0"/>
              <a:t>In the case you do not have currently the access to </a:t>
            </a:r>
            <a:r>
              <a:rPr lang="da-DK" dirty="0" smtClean="0"/>
              <a:t>the computer running Linux, you can test your Bash code online</a:t>
            </a:r>
          </a:p>
          <a:p>
            <a:pPr lvl="1"/>
            <a:r>
              <a:rPr lang="da-DK" dirty="0" smtClean="0"/>
              <a:t>For instance: </a:t>
            </a:r>
            <a:r>
              <a:rPr lang="en-GB" sz="1800" dirty="0">
                <a:hlinkClick r:id="rId2"/>
              </a:rPr>
              <a:t>https://</a:t>
            </a:r>
            <a:r>
              <a:rPr lang="en-GB" sz="1800" dirty="0" smtClean="0">
                <a:hlinkClick r:id="rId2"/>
              </a:rPr>
              <a:t>www.tutorialspoint.com/execute_bash_online.php</a:t>
            </a:r>
            <a:r>
              <a:rPr lang="da-DK" sz="1800"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24</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00525"/>
            <a:ext cx="3581400" cy="151447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2590800"/>
            <a:ext cx="8686800" cy="1828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en-GB" dirty="0" smtClean="0">
                <a:effectLst/>
              </a:rPr>
              <a:t>Use this link only as a temporary solution, as this is not a development environment</a:t>
            </a:r>
            <a:endParaRPr lang="da-DK" dirty="0" smtClean="0">
              <a:effectLst/>
            </a:endParaRPr>
          </a:p>
        </p:txBody>
      </p:sp>
    </p:spTree>
    <p:extLst>
      <p:ext uri="{BB962C8B-B14F-4D97-AF65-F5344CB8AC3E}">
        <p14:creationId xmlns:p14="http://schemas.microsoft.com/office/powerpoint/2010/main" val="26226884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Interpreted vs. compiled languages</a:t>
            </a:r>
            <a:r>
              <a:rPr lang="en-US" sz="3200" dirty="0" smtClean="0"/>
              <a:t> </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Interpreted: </a:t>
            </a:r>
          </a:p>
          <a:p>
            <a:pPr lvl="1"/>
            <a:r>
              <a:rPr lang="da-DK" dirty="0"/>
              <a:t>w</a:t>
            </a:r>
            <a:r>
              <a:rPr lang="da-DK" dirty="0" smtClean="0"/>
              <a:t>rite code &amp; execute line-by-line</a:t>
            </a:r>
          </a:p>
          <a:p>
            <a:pPr lvl="1"/>
            <a:r>
              <a:rPr lang="da-DK" dirty="0" smtClean="0"/>
              <a:t>less reliable (there is no compiler to catch the errors!)  </a:t>
            </a:r>
          </a:p>
          <a:p>
            <a:pPr lvl="1"/>
            <a:r>
              <a:rPr lang="da-DK" dirty="0" smtClean="0"/>
              <a:t>source code can be easily read and copied </a:t>
            </a:r>
          </a:p>
          <a:p>
            <a:pPr lvl="1"/>
            <a:r>
              <a:rPr lang="da-DK" dirty="0"/>
              <a:t>e</a:t>
            </a:r>
            <a:r>
              <a:rPr lang="da-DK" dirty="0" smtClean="0"/>
              <a:t>xamples: Bash, Python, Mathematica, JavaScript</a:t>
            </a:r>
          </a:p>
          <a:p>
            <a:r>
              <a:rPr lang="da-DK" dirty="0" smtClean="0"/>
              <a:t>Compiled: </a:t>
            </a:r>
          </a:p>
          <a:p>
            <a:pPr lvl="1"/>
            <a:r>
              <a:rPr lang="da-DK" dirty="0"/>
              <a:t>w</a:t>
            </a:r>
            <a:r>
              <a:rPr lang="da-DK" dirty="0" smtClean="0"/>
              <a:t>rite code &amp; compile &amp; execute the compiled file (‘binaries’)</a:t>
            </a:r>
          </a:p>
          <a:p>
            <a:pPr lvl="1"/>
            <a:r>
              <a:rPr lang="en-US" dirty="0" smtClean="0"/>
              <a:t>generally runs faster than interpreted code</a:t>
            </a:r>
          </a:p>
          <a:p>
            <a:pPr lvl="1"/>
            <a:r>
              <a:rPr lang="da-DK" dirty="0"/>
              <a:t>e</a:t>
            </a:r>
            <a:r>
              <a:rPr lang="da-DK" dirty="0" smtClean="0"/>
              <a:t>xamples: C, C++, Java, Go</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25</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440191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Intermezzo: Popularity of languages</a:t>
            </a:r>
            <a:endParaRPr lang="en-US" sz="3200" b="1" dirty="0">
              <a:effectLst/>
            </a:endParaRPr>
          </a:p>
        </p:txBody>
      </p:sp>
      <p:sp>
        <p:nvSpPr>
          <p:cNvPr id="3" name="Content Placeholder 2"/>
          <p:cNvSpPr>
            <a:spLocks noGrp="1"/>
          </p:cNvSpPr>
          <p:nvPr>
            <p:ph idx="1"/>
          </p:nvPr>
        </p:nvSpPr>
        <p:spPr>
          <a:xfrm>
            <a:off x="304800" y="1295400"/>
            <a:ext cx="8686800" cy="3962400"/>
          </a:xfrm>
        </p:spPr>
        <p:txBody>
          <a:bodyPr>
            <a:normAutofit/>
          </a:bodyPr>
          <a:lstStyle/>
          <a:p>
            <a:r>
              <a:rPr lang="da-DK" sz="2000" dirty="0" smtClean="0"/>
              <a:t>As of recently, Python is the most popular programming language</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26</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873027" y="6324600"/>
            <a:ext cx="3299173" cy="584775"/>
          </a:xfrm>
          <a:prstGeom prst="rect">
            <a:avLst/>
          </a:prstGeom>
          <a:noFill/>
        </p:spPr>
        <p:txBody>
          <a:bodyPr wrap="none" rtlCol="0">
            <a:spAutoFit/>
          </a:bodyPr>
          <a:lstStyle/>
          <a:p>
            <a:r>
              <a:rPr lang="en-GB" sz="1600" dirty="0">
                <a:effectLst/>
                <a:hlinkClick r:id="rId2"/>
              </a:rPr>
              <a:t>https://www.tiobe.com/tiobe-index</a:t>
            </a:r>
            <a:r>
              <a:rPr lang="en-GB" sz="1600" dirty="0" smtClean="0">
                <a:effectLst/>
                <a:hlinkClick r:id="rId2"/>
              </a:rPr>
              <a:t>/</a:t>
            </a:r>
            <a:endParaRPr lang="en-GB" sz="1600" dirty="0" smtClean="0">
              <a:effectLst/>
            </a:endParaRPr>
          </a:p>
          <a:p>
            <a:endParaRPr lang="en-GB" sz="1600" dirty="0" smtClean="0">
              <a:effectLs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92355"/>
            <a:ext cx="9144000" cy="3927445"/>
          </a:xfrm>
          <a:prstGeom prst="rect">
            <a:avLst/>
          </a:prstGeom>
        </p:spPr>
      </p:pic>
    </p:spTree>
    <p:extLst>
      <p:ext uri="{BB962C8B-B14F-4D97-AF65-F5344CB8AC3E}">
        <p14:creationId xmlns:p14="http://schemas.microsoft.com/office/powerpoint/2010/main" val="9052237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Intermezzo: Popularity of languages</a:t>
            </a:r>
            <a:endParaRPr lang="en-US" sz="3200" b="1" dirty="0">
              <a:effectLst/>
            </a:endParaRPr>
          </a:p>
        </p:txBody>
      </p:sp>
      <p:sp>
        <p:nvSpPr>
          <p:cNvPr id="3" name="Content Placeholder 2"/>
          <p:cNvSpPr>
            <a:spLocks noGrp="1"/>
          </p:cNvSpPr>
          <p:nvPr>
            <p:ph idx="1"/>
          </p:nvPr>
        </p:nvSpPr>
        <p:spPr>
          <a:xfrm>
            <a:off x="304800" y="1295400"/>
            <a:ext cx="8686800" cy="3962400"/>
          </a:xfrm>
        </p:spPr>
        <p:txBody>
          <a:bodyPr>
            <a:normAutofit/>
          </a:bodyPr>
          <a:lstStyle/>
          <a:p>
            <a:r>
              <a:rPr lang="da-DK" sz="2000" dirty="0" smtClean="0"/>
              <a:t>As of recently, Python is the most popular programming language</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27</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873027" y="6324600"/>
            <a:ext cx="3299173" cy="584775"/>
          </a:xfrm>
          <a:prstGeom prst="rect">
            <a:avLst/>
          </a:prstGeom>
          <a:noFill/>
        </p:spPr>
        <p:txBody>
          <a:bodyPr wrap="none" rtlCol="0">
            <a:spAutoFit/>
          </a:bodyPr>
          <a:lstStyle/>
          <a:p>
            <a:r>
              <a:rPr lang="en-GB" sz="1600" dirty="0">
                <a:effectLst/>
                <a:hlinkClick r:id="rId2"/>
              </a:rPr>
              <a:t>https://www.tiobe.com/tiobe-index</a:t>
            </a:r>
            <a:r>
              <a:rPr lang="en-GB" sz="1600" dirty="0" smtClean="0">
                <a:effectLst/>
                <a:hlinkClick r:id="rId2"/>
              </a:rPr>
              <a:t>/</a:t>
            </a:r>
            <a:endParaRPr lang="en-GB" sz="1600" dirty="0" smtClean="0">
              <a:effectLst/>
            </a:endParaRPr>
          </a:p>
          <a:p>
            <a:endParaRPr lang="en-GB" sz="1600" dirty="0" smtClean="0">
              <a:effectLs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75017"/>
            <a:ext cx="9144000" cy="3692383"/>
          </a:xfrm>
          <a:prstGeom prst="rect">
            <a:avLst/>
          </a:prstGeom>
        </p:spPr>
      </p:pic>
    </p:spTree>
    <p:extLst>
      <p:ext uri="{BB962C8B-B14F-4D97-AF65-F5344CB8AC3E}">
        <p14:creationId xmlns:p14="http://schemas.microsoft.com/office/powerpoint/2010/main" val="13753963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mp;lt;strong&amp;gt;Figure 3.&amp;lt;/strong&amp;gt; Di-photon (&amp;amp;gamma;&amp;amp;gamma;) invariant mass distribution for the CMS data of 2011 and 2012 (black points with error bars). The data are weighted by the signal to background ratio for each sub-category of events. The solid red line shows the fit result for signal plus background; the dashed red line shows only the background.&amp;lt;br /&amp;gt;&amp;lt;a href=&amp;quot;https://cdsweb.cern.ch/record/1459463/files/Fig3-MassFactSoBWeightedMass.png&amp;quot;&amp;gt;DOWNLOAD this plot&amp;lt;/a&amp;g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6146" y="2350598"/>
            <a:ext cx="3291173" cy="31742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(#3)</a:t>
            </a:r>
            <a:endParaRPr lang="en-US" sz="3200" dirty="0"/>
          </a:p>
        </p:txBody>
      </p:sp>
      <p:sp>
        <p:nvSpPr>
          <p:cNvPr id="3" name="Content Placeholder 2"/>
          <p:cNvSpPr>
            <a:spLocks noGrp="1"/>
          </p:cNvSpPr>
          <p:nvPr>
            <p:ph idx="1"/>
          </p:nvPr>
        </p:nvSpPr>
        <p:spPr>
          <a:xfrm>
            <a:off x="304800" y="1371600"/>
            <a:ext cx="8686800" cy="1752600"/>
          </a:xfrm>
        </p:spPr>
        <p:txBody>
          <a:bodyPr>
            <a:normAutofit/>
          </a:bodyPr>
          <a:lstStyle/>
          <a:p>
            <a:r>
              <a:rPr lang="da-DK" dirty="0" smtClean="0"/>
              <a:t>Is this a right course for you? ROOT, what’s that?</a:t>
            </a:r>
            <a:endParaRPr lang="en-US" dirty="0" smtClean="0"/>
          </a:p>
          <a:p>
            <a:pPr lvl="1"/>
            <a:r>
              <a:rPr lang="en-GB" dirty="0" smtClean="0"/>
              <a:t>If you have ever asked yourself what is the software in which the Higgs discovery plots were actually made </a:t>
            </a:r>
            <a:r>
              <a:rPr lang="en-DE" dirty="0" smtClean="0"/>
              <a:t>…</a:t>
            </a:r>
            <a:r>
              <a:rPr lang="en-GB" dirty="0" smtClean="0"/>
              <a:t> </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28</a:t>
            </a:fld>
            <a:endParaRPr lang="en-US" dirty="0"/>
          </a:p>
        </p:txBody>
      </p:sp>
      <p:pic>
        <p:nvPicPr>
          <p:cNvPr id="1026" name="Picture 2" descr="http://atlas.web.cern.ch/Atlas/GROUPS/PHYSICS/PAPERS/HIGG-2013-02/fig_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881" y="2514600"/>
            <a:ext cx="4033919" cy="28956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5486400"/>
            <a:ext cx="8686800" cy="1076069"/>
          </a:xfrm>
          <a:prstGeom prst="rect">
            <a:avLst/>
          </a:prstGeom>
        </p:spPr>
        <p:txBody>
          <a:bodyPr vert="horz">
            <a:normAutofit lnSpcReduction="10000"/>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GB" dirty="0" smtClean="0">
                <a:effectLst/>
              </a:rPr>
              <a:t>   </a:t>
            </a:r>
            <a:r>
              <a:rPr lang="en-DE" dirty="0" smtClean="0">
                <a:effectLst/>
              </a:rPr>
              <a:t>…</a:t>
            </a:r>
            <a:r>
              <a:rPr lang="en-GB" dirty="0" smtClean="0">
                <a:effectLst/>
              </a:rPr>
              <a:t> then this is the right course for you!</a:t>
            </a:r>
          </a:p>
          <a:p>
            <a:pPr lvl="1" fontAlgn="auto">
              <a:spcAft>
                <a:spcPts val="0"/>
              </a:spcAft>
            </a:pPr>
            <a:r>
              <a:rPr lang="en-GB" dirty="0" smtClean="0">
                <a:effectLst/>
              </a:rPr>
              <a:t>At the very basic level, we can use ROOT for plotting, </a:t>
            </a:r>
            <a:r>
              <a:rPr lang="en-GB" dirty="0" err="1" smtClean="0">
                <a:effectLst/>
              </a:rPr>
              <a:t>histogramming</a:t>
            </a:r>
            <a:r>
              <a:rPr lang="en-GB" dirty="0">
                <a:effectLst/>
              </a:rPr>
              <a:t>,</a:t>
            </a:r>
            <a:r>
              <a:rPr lang="en-GB" dirty="0" smtClean="0">
                <a:effectLst/>
              </a:rPr>
              <a:t> fitting, etc.</a:t>
            </a:r>
          </a:p>
          <a:p>
            <a:pPr lvl="1" fontAlgn="auto">
              <a:spcAft>
                <a:spcPts val="0"/>
              </a:spcAft>
            </a:pPr>
            <a:endParaRPr lang="en-US" dirty="0" smtClean="0">
              <a:effectLst/>
            </a:endParaRPr>
          </a:p>
        </p:txBody>
      </p:sp>
    </p:spTree>
    <p:extLst>
      <p:ext uri="{BB962C8B-B14F-4D97-AF65-F5344CB8AC3E}">
        <p14:creationId xmlns:p14="http://schemas.microsoft.com/office/powerpoint/2010/main" val="37731572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This is the typical heavy-ion event at Large Hadron Collider reconstructed by ALICE Collaboration</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29</a:t>
            </a:fld>
            <a:endParaRPr lang="en-US" dirty="0"/>
          </a:p>
        </p:txBody>
      </p:sp>
      <p:pic>
        <p:nvPicPr>
          <p:cNvPr id="6" name="Picture 2" descr="realH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286000"/>
            <a:ext cx="5955100" cy="438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4057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Course trivia</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b="1" dirty="0" smtClean="0"/>
              <a:t>PH8124:</a:t>
            </a:r>
            <a:r>
              <a:rPr lang="en-US" dirty="0" smtClean="0"/>
              <a:t> ‘Scientific computing in high-energy physics’</a:t>
            </a:r>
          </a:p>
          <a:p>
            <a:pPr lvl="1"/>
            <a:r>
              <a:rPr lang="en-US" sz="1800" dirty="0" smtClean="0">
                <a:hlinkClick r:id="rId2"/>
              </a:rPr>
              <a:t>https</a:t>
            </a:r>
            <a:r>
              <a:rPr lang="en-US" sz="1800" dirty="0">
                <a:hlinkClick r:id="rId2"/>
              </a:rPr>
              <a:t>://www.ph.tum.de/academics/org/cc/mh/PH8124</a:t>
            </a:r>
            <a:r>
              <a:rPr lang="en-US" sz="1800" dirty="0" smtClean="0">
                <a:hlinkClick r:id="rId2"/>
              </a:rPr>
              <a:t>/</a:t>
            </a:r>
            <a:endParaRPr lang="en-US" sz="1800" dirty="0" smtClean="0"/>
          </a:p>
          <a:p>
            <a:pPr lvl="1"/>
            <a:endParaRPr lang="en-US" sz="1400"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a:t>
            </a:fld>
            <a:endParaRPr lang="en-US" dirty="0"/>
          </a:p>
        </p:txBody>
      </p:sp>
      <p:sp>
        <p:nvSpPr>
          <p:cNvPr id="5" name="Content Placeholder 2"/>
          <p:cNvSpPr txBox="1">
            <a:spLocks/>
          </p:cNvSpPr>
          <p:nvPr/>
        </p:nvSpPr>
        <p:spPr>
          <a:xfrm>
            <a:off x="304800" y="1981200"/>
            <a:ext cx="8686800" cy="2590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None/>
            </a:pPr>
            <a:endParaRPr lang="en-US" sz="1600" dirty="0" smtClean="0">
              <a:effectLst/>
            </a:endParaRPr>
          </a:p>
          <a:p>
            <a:pPr fontAlgn="auto">
              <a:spcAft>
                <a:spcPts val="0"/>
              </a:spcAft>
            </a:pPr>
            <a:r>
              <a:rPr lang="da-DK" dirty="0" smtClean="0">
                <a:effectLst/>
              </a:rPr>
              <a:t>When &amp; where:</a:t>
            </a:r>
            <a:endParaRPr lang="en-US" dirty="0" smtClean="0">
              <a:effectLst/>
            </a:endParaRPr>
          </a:p>
          <a:p>
            <a:pPr lvl="1" fontAlgn="auto">
              <a:spcAft>
                <a:spcPts val="0"/>
              </a:spcAft>
            </a:pPr>
            <a:r>
              <a:rPr lang="en-US" dirty="0" smtClean="0">
                <a:effectLst/>
              </a:rPr>
              <a:t>Thursday: 14:00-16:00 (hybrid mode)</a:t>
            </a:r>
          </a:p>
          <a:p>
            <a:pPr lvl="1" fontAlgn="auto">
              <a:spcAft>
                <a:spcPts val="0"/>
              </a:spcAft>
            </a:pPr>
            <a:r>
              <a:rPr lang="en-US" dirty="0" smtClean="0">
                <a:effectLst/>
              </a:rPr>
              <a:t>Physics Department, E62 seminar room 2024</a:t>
            </a:r>
          </a:p>
          <a:p>
            <a:pPr lvl="2" fontAlgn="auto">
              <a:spcAft>
                <a:spcPts val="0"/>
              </a:spcAft>
            </a:pPr>
            <a:r>
              <a:rPr lang="en-US" dirty="0" err="1" smtClean="0">
                <a:effectLst/>
              </a:rPr>
              <a:t>Roomfinder</a:t>
            </a:r>
            <a:r>
              <a:rPr lang="en-US" dirty="0" smtClean="0">
                <a:effectLst/>
              </a:rPr>
              <a:t>: </a:t>
            </a:r>
            <a:r>
              <a:rPr lang="en-US" sz="1200" dirty="0" smtClean="0">
                <a:effectLst/>
                <a:hlinkClick r:id="rId3"/>
              </a:rPr>
              <a:t>https</a:t>
            </a:r>
            <a:r>
              <a:rPr lang="en-US" sz="1200" dirty="0">
                <a:effectLst/>
                <a:hlinkClick r:id="rId3"/>
              </a:rPr>
              <a:t>://</a:t>
            </a:r>
            <a:r>
              <a:rPr lang="en-US" sz="1200" dirty="0" smtClean="0">
                <a:effectLst/>
                <a:hlinkClick r:id="rId3"/>
              </a:rPr>
              <a:t>portal.mytum.de/displayRoomMap?roomid=2024@5101&amp;disable_decoration=yes</a:t>
            </a:r>
            <a:endParaRPr lang="en-US" sz="1200" dirty="0" smtClean="0">
              <a:effectLst/>
            </a:endParaRPr>
          </a:p>
          <a:p>
            <a:pPr lvl="1" fontAlgn="auto">
              <a:spcAft>
                <a:spcPts val="0"/>
              </a:spcAft>
            </a:pPr>
            <a:r>
              <a:rPr lang="en-US" dirty="0" smtClean="0">
                <a:effectLst/>
              </a:rPr>
              <a:t>12 contact days (last lecture is on July 20th) </a:t>
            </a:r>
          </a:p>
          <a:p>
            <a:pPr marL="109728" indent="0" fontAlgn="auto">
              <a:spcAft>
                <a:spcPts val="0"/>
              </a:spcAft>
              <a:buNone/>
            </a:pPr>
            <a:endParaRPr lang="en-US" dirty="0">
              <a:effectLst/>
            </a:endParaRPr>
          </a:p>
        </p:txBody>
      </p:sp>
      <p:sp>
        <p:nvSpPr>
          <p:cNvPr id="6" name="Content Placeholder 2"/>
          <p:cNvSpPr txBox="1">
            <a:spLocks/>
          </p:cNvSpPr>
          <p:nvPr/>
        </p:nvSpPr>
        <p:spPr>
          <a:xfrm>
            <a:off x="304800" y="3886200"/>
            <a:ext cx="8686800" cy="1752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Examination:</a:t>
            </a:r>
            <a:endParaRPr lang="en-US" dirty="0" smtClean="0">
              <a:effectLst/>
            </a:endParaRPr>
          </a:p>
          <a:p>
            <a:pPr lvl="1" fontAlgn="auto">
              <a:spcAft>
                <a:spcPts val="0"/>
              </a:spcAft>
            </a:pPr>
            <a:r>
              <a:rPr lang="en-GB" dirty="0" err="1" smtClean="0">
                <a:effectLst/>
              </a:rPr>
              <a:t>Homeworks</a:t>
            </a:r>
            <a:r>
              <a:rPr lang="en-GB" dirty="0" smtClean="0">
                <a:effectLst/>
              </a:rPr>
              <a:t> (10 in total) </a:t>
            </a:r>
            <a:endParaRPr lang="en-US" dirty="0" smtClean="0">
              <a:effectLst/>
            </a:endParaRPr>
          </a:p>
          <a:p>
            <a:pPr lvl="1" fontAlgn="auto">
              <a:spcAft>
                <a:spcPts val="0"/>
              </a:spcAft>
            </a:pPr>
            <a:r>
              <a:rPr lang="en-US" dirty="0">
                <a:effectLst/>
              </a:rPr>
              <a:t>O</a:t>
            </a:r>
            <a:r>
              <a:rPr lang="en-US" dirty="0" smtClean="0">
                <a:effectLst/>
              </a:rPr>
              <a:t>ral examination </a:t>
            </a:r>
            <a:r>
              <a:rPr lang="en-US" dirty="0">
                <a:effectLst/>
              </a:rPr>
              <a:t>during the presentation of </a:t>
            </a:r>
            <a:r>
              <a:rPr lang="en-US" dirty="0" smtClean="0">
                <a:effectLst/>
              </a:rPr>
              <a:t>the </a:t>
            </a:r>
            <a:r>
              <a:rPr lang="en-US" dirty="0">
                <a:effectLst/>
              </a:rPr>
              <a:t>final project</a:t>
            </a:r>
            <a:endParaRPr lang="en-US" dirty="0" smtClean="0">
              <a:effectLst/>
            </a:endParaRPr>
          </a:p>
        </p:txBody>
      </p:sp>
      <p:sp>
        <p:nvSpPr>
          <p:cNvPr id="7" name="Content Placeholder 2"/>
          <p:cNvSpPr txBox="1">
            <a:spLocks/>
          </p:cNvSpPr>
          <p:nvPr/>
        </p:nvSpPr>
        <p:spPr>
          <a:xfrm>
            <a:off x="304800" y="5105400"/>
            <a:ext cx="8686800" cy="1371600"/>
          </a:xfrm>
          <a:prstGeom prst="rect">
            <a:avLst/>
          </a:prstGeom>
        </p:spPr>
        <p:txBody>
          <a:bodyPr vert="horz">
            <a:normAutofit fontScale="92500" lnSpcReduction="10000"/>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Contact:</a:t>
            </a:r>
          </a:p>
          <a:p>
            <a:pPr lvl="1" fontAlgn="auto">
              <a:spcAft>
                <a:spcPts val="0"/>
              </a:spcAft>
            </a:pPr>
            <a:r>
              <a:rPr lang="da-DK" dirty="0">
                <a:effectLst/>
              </a:rPr>
              <a:t>Ante Bilandzic, </a:t>
            </a:r>
            <a:r>
              <a:rPr lang="da-DK" dirty="0" smtClean="0">
                <a:effectLst/>
                <a:hlinkClick r:id="rId4"/>
              </a:rPr>
              <a:t>ante.bilandzic@tum.de</a:t>
            </a:r>
            <a:endParaRPr lang="da-DK" dirty="0">
              <a:effectLst/>
            </a:endParaRPr>
          </a:p>
          <a:p>
            <a:pPr lvl="2" fontAlgn="auto">
              <a:spcAft>
                <a:spcPts val="0"/>
              </a:spcAft>
            </a:pPr>
            <a:r>
              <a:rPr lang="da-DK" dirty="0" smtClean="0">
                <a:effectLst/>
              </a:rPr>
              <a:t>Office PH </a:t>
            </a:r>
            <a:r>
              <a:rPr lang="da-DK" dirty="0">
                <a:effectLst/>
              </a:rPr>
              <a:t>2101 (</a:t>
            </a:r>
            <a:r>
              <a:rPr lang="da-DK" dirty="0">
                <a:effectLst/>
                <a:hlinkClick r:id="rId5"/>
              </a:rPr>
              <a:t>https://www.ph.tum.de/about/visit/roomfinder/?</a:t>
            </a:r>
            <a:r>
              <a:rPr lang="da-DK" dirty="0" smtClean="0">
                <a:effectLst/>
                <a:hlinkClick r:id="rId5"/>
              </a:rPr>
              <a:t>room=2101</a:t>
            </a:r>
            <a:r>
              <a:rPr lang="da-DK" dirty="0" smtClean="0">
                <a:effectLst/>
              </a:rPr>
              <a:t>)</a:t>
            </a:r>
            <a:endParaRPr lang="en-US" dirty="0" smtClean="0">
              <a:effectLst/>
            </a:endParaRPr>
          </a:p>
        </p:txBody>
      </p:sp>
    </p:spTree>
    <p:extLst>
      <p:ext uri="{BB962C8B-B14F-4D97-AF65-F5344CB8AC3E}">
        <p14:creationId xmlns:p14="http://schemas.microsoft.com/office/powerpoint/2010/main" val="2266788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3581400"/>
          </a:xfrm>
        </p:spPr>
        <p:txBody>
          <a:bodyPr>
            <a:normAutofit/>
          </a:bodyPr>
          <a:lstStyle/>
          <a:p>
            <a:r>
              <a:rPr lang="da-DK" dirty="0" smtClean="0"/>
              <a:t>Trajectories of more than 10000 particles are reconstructed by AliROOT (C++ code specific to ALICE Collaboration built on top of ROOT)</a:t>
            </a:r>
          </a:p>
          <a:p>
            <a:r>
              <a:rPr lang="da-DK" dirty="0" smtClean="0"/>
              <a:t>Most important major collaborations worldwide in high-energy physics currently use ROOT </a:t>
            </a:r>
          </a:p>
          <a:p>
            <a:pPr lvl="1"/>
            <a:r>
              <a:rPr lang="en-GB" dirty="0" smtClean="0"/>
              <a:t>Also the future ones (e.g. CBM at </a:t>
            </a:r>
            <a:r>
              <a:rPr lang="en-GB" dirty="0" smtClean="0"/>
              <a:t>GSI is </a:t>
            </a:r>
            <a:r>
              <a:rPr lang="en-GB" dirty="0" smtClean="0"/>
              <a:t>developing CbmRoot) </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30</a:t>
            </a:fld>
            <a:endParaRPr lang="en-US" dirty="0"/>
          </a:p>
        </p:txBody>
      </p:sp>
    </p:spTree>
    <p:extLst>
      <p:ext uri="{BB962C8B-B14F-4D97-AF65-F5344CB8AC3E}">
        <p14:creationId xmlns:p14="http://schemas.microsoft.com/office/powerpoint/2010/main" val="20364400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(#4)</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In terms of histogramming quality and performance, it’s difficult to beat ROOT...</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31</a:t>
            </a:fld>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70562"/>
            <a:ext cx="6905625" cy="3930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3039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ROOT</a:t>
            </a:r>
            <a:endParaRPr lang="en-US" sz="3200" dirty="0"/>
          </a:p>
        </p:txBody>
      </p:sp>
      <p:sp>
        <p:nvSpPr>
          <p:cNvPr id="3" name="Content Placeholder 2"/>
          <p:cNvSpPr>
            <a:spLocks noGrp="1"/>
          </p:cNvSpPr>
          <p:nvPr>
            <p:ph idx="1"/>
          </p:nvPr>
        </p:nvSpPr>
        <p:spPr>
          <a:xfrm>
            <a:off x="304800" y="1371600"/>
            <a:ext cx="8686800" cy="3124200"/>
          </a:xfrm>
        </p:spPr>
        <p:txBody>
          <a:bodyPr>
            <a:normAutofit lnSpcReduction="10000"/>
          </a:bodyPr>
          <a:lstStyle/>
          <a:p>
            <a:r>
              <a:rPr lang="en-GB" dirty="0" smtClean="0"/>
              <a:t>Object-oriented framework, written in </a:t>
            </a:r>
            <a:r>
              <a:rPr lang="en-GB" dirty="0"/>
              <a:t>C++ and developed at </a:t>
            </a:r>
            <a:r>
              <a:rPr lang="en-GB" dirty="0" smtClean="0"/>
              <a:t>CERN, </a:t>
            </a:r>
            <a:r>
              <a:rPr lang="en-GB" dirty="0"/>
              <a:t>for data analysis in high-energy </a:t>
            </a:r>
            <a:r>
              <a:rPr lang="en-GB" dirty="0" smtClean="0"/>
              <a:t>physics</a:t>
            </a:r>
          </a:p>
          <a:p>
            <a:r>
              <a:rPr lang="en-GB" dirty="0" smtClean="0"/>
              <a:t>The </a:t>
            </a:r>
            <a:r>
              <a:rPr lang="en-GB" dirty="0"/>
              <a:t>development was initiated by René </a:t>
            </a:r>
            <a:r>
              <a:rPr lang="en-GB" dirty="0" err="1"/>
              <a:t>Brun</a:t>
            </a:r>
            <a:r>
              <a:rPr lang="en-GB" dirty="0"/>
              <a:t> and </a:t>
            </a:r>
            <a:r>
              <a:rPr lang="en-GB" dirty="0" err="1"/>
              <a:t>Fons</a:t>
            </a:r>
            <a:r>
              <a:rPr lang="en-GB" dirty="0"/>
              <a:t> </a:t>
            </a:r>
            <a:r>
              <a:rPr lang="en-GB" dirty="0" err="1"/>
              <a:t>Rademakers</a:t>
            </a:r>
            <a:r>
              <a:rPr lang="en-GB" dirty="0"/>
              <a:t> in </a:t>
            </a:r>
            <a:r>
              <a:rPr lang="en-GB" dirty="0" smtClean="0"/>
              <a:t>1994, and is still under active development</a:t>
            </a:r>
          </a:p>
          <a:p>
            <a:pPr lvl="1"/>
            <a:r>
              <a:rPr lang="en-GB" dirty="0" smtClean="0"/>
              <a:t>Latest release</a:t>
            </a:r>
            <a:r>
              <a:rPr lang="en-GB" dirty="0"/>
              <a:t>: Version </a:t>
            </a:r>
            <a:r>
              <a:rPr lang="en-GB" dirty="0" smtClean="0"/>
              <a:t>6.28/00 (February </a:t>
            </a:r>
            <a:r>
              <a:rPr lang="en-GB" dirty="0" smtClean="0"/>
              <a:t>3, </a:t>
            </a:r>
            <a:r>
              <a:rPr lang="en-GB" dirty="0" smtClean="0"/>
              <a:t>2023)</a:t>
            </a:r>
            <a:endParaRPr lang="en-GB" dirty="0" smtClean="0"/>
          </a:p>
          <a:p>
            <a:r>
              <a:rPr lang="en-GB" dirty="0" smtClean="0"/>
              <a:t>Webpage: </a:t>
            </a:r>
            <a:r>
              <a:rPr lang="en-US" sz="1800" dirty="0">
                <a:hlinkClick r:id="rId2"/>
              </a:rPr>
              <a:t>https://root.cern.ch</a:t>
            </a:r>
            <a:r>
              <a:rPr lang="en-US" sz="1800" dirty="0" smtClean="0">
                <a:hlinkClick r:id="rId2"/>
              </a:rPr>
              <a:t>/</a:t>
            </a:r>
            <a:r>
              <a:rPr lang="en-US" sz="1800" dirty="0" smtClean="0"/>
              <a:t> </a:t>
            </a:r>
          </a:p>
          <a:p>
            <a:r>
              <a:rPr lang="en-GB" dirty="0" smtClean="0"/>
              <a:t>Root forum: </a:t>
            </a:r>
            <a:r>
              <a:rPr lang="en-US" sz="1800" dirty="0">
                <a:hlinkClick r:id="rId3"/>
              </a:rPr>
              <a:t>https://root-forum.cern.ch</a:t>
            </a:r>
            <a:r>
              <a:rPr lang="en-US" sz="1800" dirty="0" smtClean="0">
                <a:hlinkClick r:id="rId3"/>
              </a:rPr>
              <a:t>/</a:t>
            </a:r>
            <a:endParaRPr lang="en-US" sz="1800" dirty="0" smtClean="0"/>
          </a:p>
          <a:p>
            <a:r>
              <a:rPr lang="en-US" dirty="0"/>
              <a:t>Source code: </a:t>
            </a:r>
            <a:r>
              <a:rPr lang="en-US" sz="1800" dirty="0">
                <a:hlinkClick r:id="rId4"/>
              </a:rPr>
              <a:t>https://</a:t>
            </a:r>
            <a:r>
              <a:rPr lang="en-US" sz="1800" dirty="0" smtClean="0">
                <a:hlinkClick r:id="rId4"/>
              </a:rPr>
              <a:t>github.com/root-project/root</a:t>
            </a:r>
            <a:endParaRPr lang="en-US" sz="1800"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32</a:t>
            </a:fld>
            <a:endParaRPr lang="en-US" dirty="0"/>
          </a:p>
        </p:txBody>
      </p:sp>
      <p:pic>
        <p:nvPicPr>
          <p:cNvPr id="5122" name="Picture 2" descr="https://root.cern.ch/img/logos/ROOT_Logo/misc/logo_full-plus-text-h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343400"/>
            <a:ext cx="6626225" cy="226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573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600"/>
            <a:ext cx="8839200" cy="838200"/>
          </a:xfrm>
        </p:spPr>
        <p:txBody>
          <a:bodyPr>
            <a:noAutofit/>
          </a:bodyPr>
          <a:lstStyle/>
          <a:p>
            <a:pPr algn="ctr"/>
            <a:r>
              <a:rPr lang="da-DK" b="1" dirty="0" smtClean="0"/>
              <a:t>Thanks!</a:t>
            </a:r>
            <a:endParaRPr lang="en-US"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33</a:t>
            </a:fld>
            <a:endParaRPr lang="en-US" dirty="0"/>
          </a:p>
        </p:txBody>
      </p:sp>
    </p:spTree>
    <p:extLst>
      <p:ext uri="{BB962C8B-B14F-4D97-AF65-F5344CB8AC3E}">
        <p14:creationId xmlns:p14="http://schemas.microsoft.com/office/powerpoint/2010/main" val="2990561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Course trivia</a:t>
            </a:r>
            <a:endParaRPr lang="en-US" sz="3200" dirty="0"/>
          </a:p>
        </p:txBody>
      </p:sp>
      <p:sp>
        <p:nvSpPr>
          <p:cNvPr id="3" name="Content Placeholder 2"/>
          <p:cNvSpPr>
            <a:spLocks noGrp="1"/>
          </p:cNvSpPr>
          <p:nvPr>
            <p:ph idx="1"/>
          </p:nvPr>
        </p:nvSpPr>
        <p:spPr>
          <a:xfrm>
            <a:off x="304800" y="1371600"/>
            <a:ext cx="8686800" cy="4876800"/>
          </a:xfrm>
        </p:spPr>
        <p:txBody>
          <a:bodyPr>
            <a:normAutofit/>
          </a:bodyPr>
          <a:lstStyle/>
          <a:p>
            <a:r>
              <a:rPr lang="en-US" dirty="0" smtClean="0"/>
              <a:t>Pandemic is over </a:t>
            </a:r>
            <a:r>
              <a:rPr lang="en-DE" dirty="0" smtClean="0"/>
              <a:t>–</a:t>
            </a:r>
            <a:r>
              <a:rPr lang="en-US" dirty="0" smtClean="0"/>
              <a:t> the presence in person is encouraged</a:t>
            </a:r>
          </a:p>
          <a:p>
            <a:r>
              <a:rPr lang="en-US" dirty="0" smtClean="0"/>
              <a:t>Parallel online coverage via </a:t>
            </a:r>
            <a:r>
              <a:rPr lang="en-US" b="1" dirty="0" smtClean="0">
                <a:solidFill>
                  <a:srgbClr val="C00000"/>
                </a:solidFill>
              </a:rPr>
              <a:t>Zoom</a:t>
            </a:r>
          </a:p>
          <a:p>
            <a:pPr lvl="1"/>
            <a:r>
              <a:rPr lang="en-GB" sz="1900" dirty="0"/>
              <a:t>TUM offers the licensed version at the following link: </a:t>
            </a:r>
            <a:r>
              <a:rPr lang="en-GB" sz="1500" dirty="0" smtClean="0">
                <a:hlinkClick r:id="rId2"/>
              </a:rPr>
              <a:t>https</a:t>
            </a:r>
            <a:r>
              <a:rPr lang="en-GB" sz="1500" dirty="0">
                <a:hlinkClick r:id="rId2"/>
              </a:rPr>
              <a:t>://</a:t>
            </a:r>
            <a:r>
              <a:rPr lang="en-GB" sz="1500" dirty="0" smtClean="0">
                <a:hlinkClick r:id="rId2"/>
              </a:rPr>
              <a:t>tum-conf.zoom.us</a:t>
            </a:r>
            <a:endParaRPr lang="en-GB" sz="1500" dirty="0" smtClean="0"/>
          </a:p>
          <a:p>
            <a:pPr lvl="1"/>
            <a:r>
              <a:rPr lang="en-GB" sz="1900" dirty="0"/>
              <a:t>'Sign In' with your TUM </a:t>
            </a:r>
            <a:r>
              <a:rPr lang="en-GB" sz="1900" dirty="0" smtClean="0"/>
              <a:t>credentials</a:t>
            </a:r>
          </a:p>
          <a:p>
            <a:r>
              <a:rPr lang="en-GB" dirty="0" smtClean="0"/>
              <a:t>For </a:t>
            </a:r>
            <a:r>
              <a:rPr lang="en-GB" dirty="0"/>
              <a:t>this lecture, I have created the recurring meetings on Thursdays, from </a:t>
            </a:r>
            <a:r>
              <a:rPr lang="en-GB" dirty="0" smtClean="0"/>
              <a:t>13:30-16:00 </a:t>
            </a:r>
          </a:p>
          <a:p>
            <a:pPr lvl="1"/>
            <a:r>
              <a:rPr lang="en-GB" b="1" dirty="0" smtClean="0">
                <a:solidFill>
                  <a:srgbClr val="C00000"/>
                </a:solidFill>
              </a:rPr>
              <a:t>Zoom</a:t>
            </a:r>
            <a:r>
              <a:rPr lang="en-GB" dirty="0" smtClean="0"/>
              <a:t> coordinates will be distributed regularly via the official mailing list to all registered students for this course</a:t>
            </a:r>
          </a:p>
          <a:p>
            <a:r>
              <a:rPr lang="en-US" dirty="0" smtClean="0"/>
              <a:t>The lectures are recorded, and recordings shared immediately afterward via email</a:t>
            </a:r>
          </a:p>
          <a:p>
            <a:pPr marL="109728" indent="0">
              <a:buNone/>
            </a:pP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4</a:t>
            </a:fld>
            <a:endParaRPr lang="en-US" dirty="0"/>
          </a:p>
        </p:txBody>
      </p:sp>
    </p:spTree>
    <p:extLst>
      <p:ext uri="{BB962C8B-B14F-4D97-AF65-F5344CB8AC3E}">
        <p14:creationId xmlns:p14="http://schemas.microsoft.com/office/powerpoint/2010/main" val="2641818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Webpage</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dirty="0" smtClean="0"/>
              <a:t>The course has a dedicated webpage:</a:t>
            </a:r>
          </a:p>
          <a:p>
            <a:pPr lvl="1"/>
            <a:r>
              <a:rPr lang="en-US" sz="1800" dirty="0" smtClean="0"/>
              <a:t>Link: </a:t>
            </a:r>
            <a:r>
              <a:rPr lang="en-US" sz="1800" dirty="0">
                <a:hlinkClick r:id="rId2"/>
              </a:rPr>
              <a:t>https://</a:t>
            </a:r>
            <a:r>
              <a:rPr lang="en-US" sz="1800" dirty="0" smtClean="0">
                <a:hlinkClick r:id="rId2"/>
              </a:rPr>
              <a:t>abilandz.gitbook.io/ss2023</a:t>
            </a:r>
            <a:r>
              <a:rPr lang="en-US" sz="1800" dirty="0" smtClean="0"/>
              <a:t> </a:t>
            </a:r>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5</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410" y="2209800"/>
            <a:ext cx="7956390" cy="4632960"/>
          </a:xfrm>
          <a:prstGeom prst="rect">
            <a:avLst/>
          </a:prstGeom>
        </p:spPr>
      </p:pic>
    </p:spTree>
    <p:extLst>
      <p:ext uri="{BB962C8B-B14F-4D97-AF65-F5344CB8AC3E}">
        <p14:creationId xmlns:p14="http://schemas.microsoft.com/office/powerpoint/2010/main" val="2098265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trivia</a:t>
            </a:r>
            <a:endParaRPr lang="en-US" sz="3200" dirty="0"/>
          </a:p>
        </p:txBody>
      </p:sp>
      <p:sp>
        <p:nvSpPr>
          <p:cNvPr id="3" name="Content Placeholder 2"/>
          <p:cNvSpPr>
            <a:spLocks noGrp="1"/>
          </p:cNvSpPr>
          <p:nvPr>
            <p:ph idx="1"/>
          </p:nvPr>
        </p:nvSpPr>
        <p:spPr>
          <a:xfrm>
            <a:off x="304800" y="1371600"/>
            <a:ext cx="8686800" cy="4800600"/>
          </a:xfrm>
        </p:spPr>
        <p:txBody>
          <a:bodyPr>
            <a:normAutofit/>
          </a:bodyPr>
          <a:lstStyle/>
          <a:p>
            <a:r>
              <a:rPr lang="en-US" dirty="0" smtClean="0"/>
              <a:t>After each lecture, executive summary of the covered material will be shared via email </a:t>
            </a:r>
          </a:p>
          <a:p>
            <a:r>
              <a:rPr lang="en-US" dirty="0" smtClean="0"/>
              <a:t>The course webpage will be updated regularly</a:t>
            </a:r>
          </a:p>
          <a:p>
            <a:r>
              <a:rPr lang="en-GB" dirty="0" smtClean="0"/>
              <a:t>In the same way, I will also share the homework exercises</a:t>
            </a:r>
            <a:endParaRPr lang="en-US" dirty="0" smtClean="0"/>
          </a:p>
          <a:p>
            <a:pPr fontAlgn="auto">
              <a:spcAft>
                <a:spcPts val="0"/>
              </a:spcAft>
            </a:pPr>
            <a:r>
              <a:rPr lang="da-DK" dirty="0" smtClean="0"/>
              <a:t>Recommended literature:</a:t>
            </a:r>
          </a:p>
          <a:p>
            <a:pPr lvl="1"/>
            <a:r>
              <a:rPr lang="en-GB" dirty="0" smtClean="0"/>
              <a:t>Mendel </a:t>
            </a:r>
            <a:r>
              <a:rPr lang="en-GB" dirty="0"/>
              <a:t>Cooper: </a:t>
            </a:r>
            <a:r>
              <a:rPr lang="en-GB" dirty="0" smtClean="0"/>
              <a:t>‘Advanced </a:t>
            </a:r>
            <a:r>
              <a:rPr lang="en-GB" dirty="0"/>
              <a:t>Bash-Scripting </a:t>
            </a:r>
            <a:r>
              <a:rPr lang="en-GB" dirty="0" smtClean="0"/>
              <a:t>Guide’ </a:t>
            </a:r>
            <a:r>
              <a:rPr lang="en-GB" sz="1600" dirty="0"/>
              <a:t>(</a:t>
            </a:r>
            <a:r>
              <a:rPr lang="en-GB" sz="1600" dirty="0">
                <a:hlinkClick r:id="rId2"/>
              </a:rPr>
              <a:t>http://tldp.org/LDP/abs/abs-guide.pdf</a:t>
            </a:r>
            <a:r>
              <a:rPr lang="en-GB" sz="1600" dirty="0"/>
              <a:t>)</a:t>
            </a:r>
            <a:r>
              <a:rPr lang="en-GB" dirty="0"/>
              <a:t> </a:t>
            </a:r>
            <a:endParaRPr lang="en-GB" dirty="0" smtClean="0"/>
          </a:p>
          <a:p>
            <a:pPr lvl="1"/>
            <a:r>
              <a:rPr lang="en-GB" dirty="0" smtClean="0"/>
              <a:t>Cameron </a:t>
            </a:r>
            <a:r>
              <a:rPr lang="en-GB" dirty="0"/>
              <a:t>Newham and Bill Rosenblatt, </a:t>
            </a:r>
            <a:r>
              <a:rPr lang="en-GB" dirty="0" smtClean="0"/>
              <a:t>‘Learning </a:t>
            </a:r>
            <a:r>
              <a:rPr lang="en-GB" dirty="0"/>
              <a:t>the bash Shell: Unix Shell Programming (In a Nutshell (O'Reilly</a:t>
            </a:r>
            <a:r>
              <a:rPr lang="en-GB" dirty="0" smtClean="0"/>
              <a:t>))’</a:t>
            </a:r>
            <a:r>
              <a:rPr lang="en-GB" dirty="0"/>
              <a:t> </a:t>
            </a:r>
            <a:endParaRPr lang="en-GB" dirty="0" smtClean="0"/>
          </a:p>
          <a:p>
            <a:pPr lvl="1"/>
            <a:r>
              <a:rPr lang="en-GB" dirty="0" smtClean="0"/>
              <a:t>ROOT User’s </a:t>
            </a:r>
            <a:r>
              <a:rPr lang="en-GB" dirty="0"/>
              <a:t>Guide </a:t>
            </a:r>
            <a:r>
              <a:rPr lang="en-GB" sz="1600" dirty="0"/>
              <a:t>(</a:t>
            </a:r>
            <a:r>
              <a:rPr lang="en-GB" sz="1600" dirty="0">
                <a:hlinkClick r:id="rId3"/>
              </a:rPr>
              <a:t>https://root.cern.ch/root/htmldoc/guides/users-guide/ROOTUsersGuide.html</a:t>
            </a:r>
            <a:r>
              <a:rPr lang="en-GB" sz="1600" dirty="0" smtClean="0"/>
              <a:t>)</a:t>
            </a:r>
          </a:p>
          <a:p>
            <a:pPr lvl="1"/>
            <a:r>
              <a:rPr lang="en-GB" dirty="0"/>
              <a:t>Richard Blum and Christine </a:t>
            </a:r>
            <a:r>
              <a:rPr lang="en-GB" dirty="0" err="1"/>
              <a:t>Bresnahan</a:t>
            </a:r>
            <a:r>
              <a:rPr lang="en-GB" dirty="0"/>
              <a:t>, ‘Linux Command Line and Shell Scripting Bible</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6</a:t>
            </a:fld>
            <a:endParaRPr lang="en-US" dirty="0"/>
          </a:p>
        </p:txBody>
      </p:sp>
    </p:spTree>
    <p:extLst>
      <p:ext uri="{BB962C8B-B14F-4D97-AF65-F5344CB8AC3E}">
        <p14:creationId xmlns:p14="http://schemas.microsoft.com/office/powerpoint/2010/main" val="2656517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trivia</a:t>
            </a:r>
            <a:endParaRPr lang="en-US" sz="3200" dirty="0"/>
          </a:p>
        </p:txBody>
      </p:sp>
      <p:sp>
        <p:nvSpPr>
          <p:cNvPr id="3" name="Content Placeholder 2"/>
          <p:cNvSpPr>
            <a:spLocks noGrp="1"/>
          </p:cNvSpPr>
          <p:nvPr>
            <p:ph idx="1"/>
          </p:nvPr>
        </p:nvSpPr>
        <p:spPr>
          <a:xfrm>
            <a:off x="304800" y="1371600"/>
            <a:ext cx="8686800" cy="1981200"/>
          </a:xfrm>
        </p:spPr>
        <p:txBody>
          <a:bodyPr>
            <a:normAutofit/>
          </a:bodyPr>
          <a:lstStyle/>
          <a:p>
            <a:r>
              <a:rPr lang="en-US" dirty="0" smtClean="0"/>
              <a:t>Grading:</a:t>
            </a:r>
          </a:p>
          <a:p>
            <a:pPr lvl="1"/>
            <a:r>
              <a:rPr lang="da-DK" dirty="0" smtClean="0"/>
              <a:t>3 ECTS points</a:t>
            </a:r>
          </a:p>
          <a:p>
            <a:pPr lvl="1"/>
            <a:r>
              <a:rPr lang="da-DK" dirty="0" smtClean="0"/>
              <a:t>Final grade = grade at final project examination - ‘1 unit’ if you have completed correctly 75% of all homeworks</a:t>
            </a:r>
          </a:p>
          <a:p>
            <a:pPr lvl="2"/>
            <a:r>
              <a:rPr lang="da-DK" dirty="0" smtClean="0"/>
              <a:t>There will be in total 10 homework exercises, one after each lecture</a:t>
            </a:r>
          </a:p>
          <a:p>
            <a:pPr lvl="2"/>
            <a:endParaRPr lang="da-DK" dirty="0" smtClean="0"/>
          </a:p>
          <a:p>
            <a:pPr lvl="1"/>
            <a:endParaRPr lang="da-DK"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7</a:t>
            </a:fld>
            <a:endParaRPr lang="en-US" dirty="0"/>
          </a:p>
        </p:txBody>
      </p:sp>
      <p:sp>
        <p:nvSpPr>
          <p:cNvPr id="8" name="Content Placeholder 2"/>
          <p:cNvSpPr txBox="1">
            <a:spLocks/>
          </p:cNvSpPr>
          <p:nvPr/>
        </p:nvSpPr>
        <p:spPr>
          <a:xfrm>
            <a:off x="304800" y="3276600"/>
            <a:ext cx="8686800" cy="3200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da-DK" dirty="0" smtClean="0">
                <a:effectLst/>
              </a:rPr>
              <a:t>Oral examination at the final project presentation:</a:t>
            </a:r>
            <a:endParaRPr lang="en-US" dirty="0" smtClean="0">
              <a:effectLst/>
            </a:endParaRPr>
          </a:p>
          <a:p>
            <a:pPr lvl="1" fontAlgn="auto">
              <a:spcAft>
                <a:spcPts val="0"/>
              </a:spcAft>
            </a:pPr>
            <a:r>
              <a:rPr lang="da-DK" dirty="0" smtClean="0">
                <a:effectLst/>
              </a:rPr>
              <a:t>The topic for the final programming project will be offered at some point towards the end of the lecture</a:t>
            </a:r>
          </a:p>
          <a:p>
            <a:pPr lvl="1" fontAlgn="auto">
              <a:spcAft>
                <a:spcPts val="0"/>
              </a:spcAft>
            </a:pPr>
            <a:r>
              <a:rPr lang="en-GB" dirty="0" smtClean="0">
                <a:effectLst/>
              </a:rPr>
              <a:t>The oral </a:t>
            </a:r>
            <a:r>
              <a:rPr lang="en-GB" dirty="0">
                <a:effectLst/>
              </a:rPr>
              <a:t>exam of about 25 minutes </a:t>
            </a:r>
            <a:r>
              <a:rPr lang="en-GB" dirty="0" smtClean="0">
                <a:effectLst/>
              </a:rPr>
              <a:t>consists of presenting:</a:t>
            </a:r>
          </a:p>
          <a:p>
            <a:pPr marL="1046988" lvl="2" indent="-342900" fontAlgn="auto">
              <a:spcAft>
                <a:spcPts val="0"/>
              </a:spcAft>
              <a:buFont typeface="+mj-lt"/>
              <a:buAutoNum type="arabicPeriod"/>
            </a:pPr>
            <a:r>
              <a:rPr lang="en-GB" dirty="0" smtClean="0">
                <a:effectLst/>
              </a:rPr>
              <a:t>How your programme was designed/implemented?</a:t>
            </a:r>
          </a:p>
          <a:p>
            <a:pPr marL="1046988" lvl="2" indent="-342900" fontAlgn="auto">
              <a:spcAft>
                <a:spcPts val="0"/>
              </a:spcAft>
              <a:buFont typeface="+mj-lt"/>
              <a:buAutoNum type="arabicPeriod"/>
            </a:pPr>
            <a:r>
              <a:rPr lang="en-GB" dirty="0" smtClean="0">
                <a:effectLst/>
              </a:rPr>
              <a:t>Testing the execution of your code (crash-free, bug-free, efficiency in terms of CPU usage and memory consumption)</a:t>
            </a:r>
          </a:p>
          <a:p>
            <a:pPr marL="1046988" lvl="2" indent="-342900" fontAlgn="auto">
              <a:spcAft>
                <a:spcPts val="0"/>
              </a:spcAft>
              <a:buFont typeface="+mj-lt"/>
              <a:buAutoNum type="arabicPeriod"/>
            </a:pPr>
            <a:r>
              <a:rPr lang="en-GB" dirty="0" smtClean="0">
                <a:effectLst/>
              </a:rPr>
              <a:t>Testing the code flexibility (e.g. how you would add some new feature in</a:t>
            </a:r>
            <a:r>
              <a:rPr lang="en-DE" dirty="0" smtClean="0">
                <a:effectLst/>
              </a:rPr>
              <a:t> </a:t>
            </a:r>
            <a:r>
              <a:rPr lang="en-GB" dirty="0" smtClean="0">
                <a:effectLst/>
              </a:rPr>
              <a:t>the code?)  </a:t>
            </a:r>
            <a:endParaRPr lang="da-DK" dirty="0" smtClean="0">
              <a:effectLst/>
            </a:endParaRPr>
          </a:p>
        </p:txBody>
      </p:sp>
    </p:spTree>
    <p:extLst>
      <p:ext uri="{BB962C8B-B14F-4D97-AF65-F5344CB8AC3E}">
        <p14:creationId xmlns:p14="http://schemas.microsoft.com/office/powerpoint/2010/main" val="552673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a:t>
            </a:r>
            <a:r>
              <a:rPr lang="en-US" sz="3200" b="1" dirty="0" err="1" smtClean="0">
                <a:effectLst/>
              </a:rPr>
              <a: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Preliminary list of topics to be covered:</a:t>
            </a:r>
          </a:p>
          <a:p>
            <a:pPr marL="109728" indent="0">
              <a:buNone/>
            </a:pPr>
            <a:endParaRPr lang="en-US" sz="1000" dirty="0" smtClean="0"/>
          </a:p>
          <a:p>
            <a:pPr lvl="1"/>
            <a:r>
              <a:rPr lang="en-GB" b="1" dirty="0"/>
              <a:t>Linux: </a:t>
            </a:r>
            <a:r>
              <a:rPr lang="en-GB" dirty="0" err="1"/>
              <a:t>filesystem</a:t>
            </a:r>
            <a:r>
              <a:rPr lang="en-GB" dirty="0"/>
              <a:t> hierarchy and file manipulation, handling processes and jobs, frequently used </a:t>
            </a:r>
            <a:r>
              <a:rPr lang="en-GB" dirty="0" smtClean="0"/>
              <a:t>commands, etc.</a:t>
            </a:r>
          </a:p>
          <a:p>
            <a:pPr marL="411480" lvl="1" indent="0">
              <a:buNone/>
            </a:pPr>
            <a:endParaRPr lang="en-GB" sz="800" dirty="0" smtClean="0"/>
          </a:p>
          <a:p>
            <a:pPr lvl="1"/>
            <a:r>
              <a:rPr lang="en-US" b="1" dirty="0"/>
              <a:t>Bash: </a:t>
            </a:r>
            <a:r>
              <a:rPr lang="en-US" dirty="0"/>
              <a:t>shell environment, variables, string manipulation, built-in commands, aliases, functions, conditional statements, loops, command substitution, command chain, test constructs, piping, redirections, code blocks, subshells, process substitution, brace expansion, regular expressions, here-strings and here-documents, etc</a:t>
            </a:r>
            <a:r>
              <a:rPr lang="en-US" dirty="0" smtClean="0"/>
              <a:t>.</a:t>
            </a:r>
          </a:p>
          <a:p>
            <a:pPr marL="411480" lvl="1" indent="0">
              <a:buNone/>
            </a:pPr>
            <a:endParaRPr lang="en-US" sz="800" dirty="0" smtClean="0"/>
          </a:p>
          <a:p>
            <a:pPr lvl="1"/>
            <a:r>
              <a:rPr lang="en-GB" b="1" dirty="0"/>
              <a:t>ROOT: </a:t>
            </a:r>
            <a:r>
              <a:rPr lang="en-GB" dirty="0"/>
              <a:t>using ROOT GUI, plotting, </a:t>
            </a:r>
            <a:r>
              <a:rPr lang="en-GB" dirty="0" err="1"/>
              <a:t>histogramming</a:t>
            </a:r>
            <a:r>
              <a:rPr lang="en-GB" dirty="0" smtClean="0"/>
              <a:t>, functions, </a:t>
            </a:r>
            <a:r>
              <a:rPr lang="en-GB" dirty="0"/>
              <a:t>fitting, trees</a:t>
            </a:r>
            <a:r>
              <a:rPr lang="en-GB" dirty="0" smtClean="0"/>
              <a:t>, file merging, </a:t>
            </a:r>
            <a:r>
              <a:rPr lang="en-GB" dirty="0"/>
              <a:t>etc</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8</a:t>
            </a:fld>
            <a:endParaRPr lang="en-US" dirty="0"/>
          </a:p>
        </p:txBody>
      </p:sp>
    </p:spTree>
    <p:extLst>
      <p:ext uri="{BB962C8B-B14F-4D97-AF65-F5344CB8AC3E}">
        <p14:creationId xmlns:p14="http://schemas.microsoft.com/office/powerpoint/2010/main" val="4048055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a:t>
            </a:r>
            <a:r>
              <a:rPr lang="en-US" sz="3200" b="1" dirty="0" err="1" smtClean="0">
                <a:effectLst/>
              </a:rPr>
              <a: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a:t>Course </a:t>
            </a:r>
            <a:r>
              <a:rPr lang="da-DK" dirty="0" smtClean="0"/>
              <a:t>classification:</a:t>
            </a:r>
          </a:p>
          <a:p>
            <a:pPr lvl="1"/>
            <a:r>
              <a:rPr lang="da-DK" dirty="0" smtClean="0"/>
              <a:t>At the moment, classified as a ‘</a:t>
            </a:r>
            <a:r>
              <a:rPr lang="en-GB" dirty="0" smtClean="0"/>
              <a:t>Non-physics elective course’</a:t>
            </a:r>
          </a:p>
          <a:p>
            <a:pPr lvl="1"/>
            <a:r>
              <a:rPr lang="en-GB" dirty="0"/>
              <a:t>O</a:t>
            </a:r>
            <a:r>
              <a:rPr lang="en-GB" dirty="0" smtClean="0"/>
              <a:t>pen </a:t>
            </a:r>
            <a:r>
              <a:rPr lang="en-GB" dirty="0"/>
              <a:t>both to Bachelor and </a:t>
            </a:r>
            <a:r>
              <a:rPr lang="en-GB" dirty="0" smtClean="0"/>
              <a:t>Masters students</a:t>
            </a:r>
          </a:p>
          <a:p>
            <a:pPr lvl="2"/>
            <a:r>
              <a:rPr lang="en-GB" dirty="0">
                <a:hlinkClick r:id="rId2"/>
              </a:rPr>
              <a:t>https://www.ph.tum.de/academics/msc/physics/nonphys/</a:t>
            </a:r>
            <a:r>
              <a:rPr lang="en-GB" dirty="0" smtClean="0"/>
              <a:t> </a:t>
            </a:r>
            <a:endParaRPr lang="da-DK" dirty="0" smtClean="0"/>
          </a:p>
          <a:p>
            <a:r>
              <a:rPr lang="da-DK" dirty="0" smtClean="0"/>
              <a:t>Course evaluation:</a:t>
            </a:r>
            <a:endParaRPr lang="en-US" dirty="0" smtClean="0"/>
          </a:p>
          <a:p>
            <a:pPr lvl="1"/>
            <a:r>
              <a:rPr lang="en-GB" dirty="0" smtClean="0"/>
              <a:t>At some point during the lecture, you will be asked to evaluate this course: Please, do it! (</a:t>
            </a:r>
            <a:r>
              <a:rPr lang="en-GB" dirty="0"/>
              <a:t>r</a:t>
            </a:r>
            <a:r>
              <a:rPr lang="en-GB" dirty="0" smtClean="0"/>
              <a:t>eminder will be sent later)</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9</a:t>
            </a:fld>
            <a:endParaRPr lang="en-US" dirty="0"/>
          </a:p>
        </p:txBody>
      </p:sp>
    </p:spTree>
    <p:extLst>
      <p:ext uri="{BB962C8B-B14F-4D97-AF65-F5344CB8AC3E}">
        <p14:creationId xmlns:p14="http://schemas.microsoft.com/office/powerpoint/2010/main" val="41818114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1551</Words>
  <Application>Microsoft Office PowerPoint</Application>
  <PresentationFormat>On-screen Show (4:3)</PresentationFormat>
  <Paragraphs>228</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Arial Unicode MS</vt:lpstr>
      <vt:lpstr>Courier New</vt:lpstr>
      <vt:lpstr>Georgia</vt:lpstr>
      <vt:lpstr>Helvetica</vt:lpstr>
      <vt:lpstr>Trebuchet MS</vt:lpstr>
      <vt:lpstr>Wingdings 2</vt:lpstr>
      <vt:lpstr>Urban</vt:lpstr>
      <vt:lpstr>Scientific computing in  high-energy physics Lecture 1, 20.04.2023</vt:lpstr>
      <vt:lpstr>Outline of today’s lecture</vt:lpstr>
      <vt:lpstr>Course trivia</vt:lpstr>
      <vt:lpstr>Course trivia</vt:lpstr>
      <vt:lpstr>Webpage</vt:lpstr>
      <vt:lpstr>Course trivia</vt:lpstr>
      <vt:lpstr>Course trivia</vt:lpstr>
      <vt:lpstr>Course trivia</vt:lpstr>
      <vt:lpstr>Course trivia</vt:lpstr>
      <vt:lpstr>Trivia</vt:lpstr>
      <vt:lpstr>Free adverts</vt:lpstr>
      <vt:lpstr>Free advert (#1)</vt:lpstr>
      <vt:lpstr>Free advert (#1)</vt:lpstr>
      <vt:lpstr>Free advert (#1)</vt:lpstr>
      <vt:lpstr>Free advert (#1)</vt:lpstr>
      <vt:lpstr>Free advert (#1)</vt:lpstr>
      <vt:lpstr>Getting Ubuntu for Windows users</vt:lpstr>
      <vt:lpstr>Free advert (#2)</vt:lpstr>
      <vt:lpstr>Free advert (#2)</vt:lpstr>
      <vt:lpstr>Linux shells</vt:lpstr>
      <vt:lpstr>Why shell?</vt:lpstr>
      <vt:lpstr>A bit of Bash history </vt:lpstr>
      <vt:lpstr>The current status of Bash </vt:lpstr>
      <vt:lpstr>Testing Bash code online?</vt:lpstr>
      <vt:lpstr>Interpreted vs. compiled languages  </vt:lpstr>
      <vt:lpstr>Intermezzo: Popularity of languages</vt:lpstr>
      <vt:lpstr>Intermezzo: Popularity of languages</vt:lpstr>
      <vt:lpstr>Free advert (#3)</vt:lpstr>
      <vt:lpstr>Free advert (#3)</vt:lpstr>
      <vt:lpstr>Free advert (#3)</vt:lpstr>
      <vt:lpstr>Free advert (#4)</vt:lpstr>
      <vt:lpstr>ROOT</vt:lpstr>
      <vt:lpstr>Thanks!</vt:lpstr>
    </vt:vector>
  </TitlesOfParts>
  <Company>NIKHEF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adminuser</dc:creator>
  <cp:lastModifiedBy>Ante</cp:lastModifiedBy>
  <cp:revision>4808</cp:revision>
  <dcterms:created xsi:type="dcterms:W3CDTF">2011-04-15T12:26:50Z</dcterms:created>
  <dcterms:modified xsi:type="dcterms:W3CDTF">2023-04-14T15:05:17Z</dcterms:modified>
</cp:coreProperties>
</file>