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6"/>
  </p:notesMasterIdLst>
  <p:handoutMasterIdLst>
    <p:handoutMasterId r:id="rId37"/>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51" r:id="rId15"/>
    <p:sldId id="1231" r:id="rId16"/>
    <p:sldId id="1252" r:id="rId17"/>
    <p:sldId id="1232" r:id="rId18"/>
    <p:sldId id="1247" r:id="rId19"/>
    <p:sldId id="1229" r:id="rId20"/>
    <p:sldId id="1233" r:id="rId21"/>
    <p:sldId id="1234" r:id="rId22"/>
    <p:sldId id="1238" r:id="rId23"/>
    <p:sldId id="1235" r:id="rId24"/>
    <p:sldId id="1236" r:id="rId25"/>
    <p:sldId id="1248" r:id="rId26"/>
    <p:sldId id="1244" r:id="rId27"/>
    <p:sldId id="1253" r:id="rId28"/>
    <p:sldId id="1254" r:id="rId29"/>
    <p:sldId id="1227" r:id="rId30"/>
    <p:sldId id="1239" r:id="rId31"/>
    <p:sldId id="1240" r:id="rId32"/>
    <p:sldId id="1245" r:id="rId33"/>
    <p:sldId id="1242" r:id="rId34"/>
    <p:sldId id="1158"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70" d="100"/>
          <a:sy n="70" d="100"/>
        </p:scale>
        <p:origin x="136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op500.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trowatch.com/" TargetMode="External"/><Relationship Id="rId2" Type="http://schemas.openxmlformats.org/officeDocument/2006/relationships/hyperlink" Target="https://distrowatch.com/images/other/distro-family-tree.p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microsoft.com/en-us/p/ubuntu/9nblggh4msv6?activetab=pivot:overviewtab" TargetMode="External"/><Relationship Id="rId1" Type="http://schemas.openxmlformats.org/officeDocument/2006/relationships/slideLayout" Target="../slideLayouts/slideLayout2.xml"/><Relationship Id="rId4" Type="http://schemas.openxmlformats.org/officeDocument/2006/relationships/hyperlink" Target="https://www.putty.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mytum.de/displayRoomMap?roomid=2024@5101&amp;disable_decoration=yes" TargetMode="External"/><Relationship Id="rId2" Type="http://schemas.openxmlformats.org/officeDocument/2006/relationships/hyperlink" Target="https://www.ph.tum.de/academics/org/cc/mh/PH8124/" TargetMode="External"/><Relationship Id="rId1" Type="http://schemas.openxmlformats.org/officeDocument/2006/relationships/slideLayout" Target="../slideLayouts/slideLayout2.xm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github.com/root-project/roo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bilandz.gitbook.io/ss20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28.04.2022</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26th – Ascension Day</a:t>
            </a:r>
          </a:p>
          <a:p>
            <a:pPr lvl="1"/>
            <a:r>
              <a:rPr lang="da-DK" dirty="0" smtClean="0">
                <a:solidFill>
                  <a:srgbClr val="FF0000"/>
                </a:solidFill>
              </a:rPr>
              <a:t>June 16th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381000" y="1981200"/>
            <a:ext cx="8382000" cy="4168864"/>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sz="2200" dirty="0" smtClean="0"/>
              <a:t>The most powerful supercomputers (November, 2021):</a:t>
            </a:r>
            <a:endParaRPr lang="en-GB" sz="2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sp>
        <p:nvSpPr>
          <p:cNvPr id="7" name="Rectangle 6"/>
          <p:cNvSpPr/>
          <p:nvPr/>
        </p:nvSpPr>
        <p:spPr>
          <a:xfrm>
            <a:off x="3289349" y="6443246"/>
            <a:ext cx="2273251" cy="338554"/>
          </a:xfrm>
          <a:prstGeom prst="rect">
            <a:avLst/>
          </a:prstGeom>
        </p:spPr>
        <p:txBody>
          <a:bodyPr wrap="none">
            <a:spAutoFit/>
          </a:bodyPr>
          <a:lstStyle/>
          <a:p>
            <a:r>
              <a:rPr lang="en-GB" sz="1600" dirty="0" smtClean="0">
                <a:effectLst/>
                <a:hlinkClick r:id="rId2"/>
              </a:rPr>
              <a:t>https</a:t>
            </a:r>
            <a:r>
              <a:rPr lang="en-GB" sz="1600" dirty="0">
                <a:effectLst/>
                <a:hlinkClick r:id="rId2"/>
              </a:rPr>
              <a:t>://</a:t>
            </a:r>
            <a:r>
              <a:rPr lang="en-GB" sz="1600" dirty="0" smtClean="0">
                <a:effectLst/>
                <a:hlinkClick r:id="rId2"/>
              </a:rPr>
              <a:t>www.top500.org</a:t>
            </a:r>
            <a:endParaRPr lang="en-GB" sz="1600" dirty="0" smtClean="0">
              <a:effectLst/>
            </a:endParaRPr>
          </a:p>
        </p:txBody>
      </p:sp>
      <p:pic>
        <p:nvPicPr>
          <p:cNvPr id="9" name="Picture 8"/>
          <p:cNvPicPr>
            <a:picLocks noChangeAspect="1"/>
          </p:cNvPicPr>
          <p:nvPr/>
        </p:nvPicPr>
        <p:blipFill>
          <a:blip r:embed="rId3"/>
          <a:stretch>
            <a:fillRect/>
          </a:stretch>
        </p:blipFill>
        <p:spPr>
          <a:xfrm>
            <a:off x="685800" y="1783472"/>
            <a:ext cx="7543800" cy="4693528"/>
          </a:xfrm>
          <a:prstGeom prst="rect">
            <a:avLst/>
          </a:prstGeom>
        </p:spPr>
      </p:pic>
    </p:spTree>
    <p:extLst>
      <p:ext uri="{BB962C8B-B14F-4D97-AF65-F5344CB8AC3E}">
        <p14:creationId xmlns:p14="http://schemas.microsoft.com/office/powerpoint/2010/main" val="2935680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developed by </a:t>
            </a:r>
            <a:r>
              <a:rPr lang="en-GB" dirty="0"/>
              <a:t>Linus </a:t>
            </a:r>
            <a:r>
              <a:rPr lang="en-GB" dirty="0" smtClean="0"/>
              <a:t>Torvalds in the early 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 </a:t>
            </a:r>
            <a:r>
              <a:rPr lang="en-GB" dirty="0"/>
              <a:t>no </a:t>
            </a:r>
            <a:r>
              <a:rPr lang="en-GB" dirty="0" smtClean="0"/>
              <a:t>licencing</a:t>
            </a:r>
          </a:p>
          <a:p>
            <a:pPr lvl="1"/>
            <a:r>
              <a:rPr lang="en-GB" dirty="0" smtClean="0"/>
              <a:t>Linux kernel + GNU utilities = Linux operating system</a:t>
            </a:r>
          </a:p>
          <a:p>
            <a:r>
              <a:rPr lang="en-GB" dirty="0" smtClean="0"/>
              <a:t>Initially, the Linux OS was basically a free Unix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7162800" cy="5146565"/>
          </a:xfrm>
          <a:prstGeom prst="rect">
            <a:avLst/>
          </a:prstGeom>
        </p:spPr>
      </p:pic>
      <p:sp>
        <p:nvSpPr>
          <p:cNvPr id="9" name="Content Placeholder 2"/>
          <p:cNvSpPr>
            <a:spLocks noGrp="1"/>
          </p:cNvSpPr>
          <p:nvPr>
            <p:ph idx="1"/>
          </p:nvPr>
        </p:nvSpPr>
        <p:spPr>
          <a:xfrm>
            <a:off x="304800" y="1219200"/>
            <a:ext cx="8686800" cy="990600"/>
          </a:xfrm>
        </p:spPr>
        <p:txBody>
          <a:bodyPr>
            <a:normAutofit/>
          </a:bodyPr>
          <a:lstStyle/>
          <a:p>
            <a:r>
              <a:rPr lang="en-GB" sz="2200" dirty="0" smtClean="0"/>
              <a:t>Unix family tree </a:t>
            </a:r>
            <a:r>
              <a:rPr lang="en-DE" sz="2200" dirty="0" smtClean="0"/>
              <a:t>–</a:t>
            </a:r>
            <a:r>
              <a:rPr lang="en-GB" sz="2200" dirty="0" smtClean="0"/>
              <a:t> Linux is one of its descendants </a:t>
            </a:r>
            <a:endParaRPr lang="en-GB" sz="2200" dirty="0"/>
          </a:p>
        </p:txBody>
      </p:sp>
    </p:spTree>
    <p:extLst>
      <p:ext uri="{BB962C8B-B14F-4D97-AF65-F5344CB8AC3E}">
        <p14:creationId xmlns:p14="http://schemas.microsoft.com/office/powerpoint/2010/main" val="1055199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505200"/>
          </a:xfrm>
        </p:spPr>
        <p:txBody>
          <a:bodyPr>
            <a:normAutofit fontScale="92500" lnSpcReduction="10000"/>
          </a:bodyPr>
          <a:lstStyle/>
          <a:p>
            <a:r>
              <a:rPr lang="en-GB" dirty="0" smtClean="0"/>
              <a:t>Linux family tree: Common Linux kernel and plethora of different Linux distributions built on top of it</a:t>
            </a:r>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Ubuntu, Fedora, CentOS, Scientific Linux, Linux Mint, etc.  </a:t>
            </a:r>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 (see complete </a:t>
            </a:r>
            <a:r>
              <a:rPr lang="en-GB" dirty="0"/>
              <a:t>tree </a:t>
            </a:r>
            <a:r>
              <a:rPr lang="en-GB" dirty="0" smtClean="0"/>
              <a:t>at </a:t>
            </a:r>
            <a:r>
              <a:rPr lang="en-GB" sz="1900" dirty="0">
                <a:hlinkClick r:id="rId2"/>
              </a:rPr>
              <a:t>https://</a:t>
            </a:r>
            <a:r>
              <a:rPr lang="en-GB" sz="1900" dirty="0" smtClean="0">
                <a:hlinkClick r:id="rId2"/>
              </a:rPr>
              <a:t>distrowatch.com/images/other/distro-family-tree.png</a:t>
            </a:r>
            <a:r>
              <a:rPr lang="en-GB" dirty="0" smtClean="0"/>
              <a:t>)</a:t>
            </a:r>
          </a:p>
          <a:p>
            <a:r>
              <a:rPr lang="en-GB" dirty="0" smtClean="0"/>
              <a:t>The material presented in this course will be demonstrated on Ubuntu, but it applies also to any other Linux distribution</a:t>
            </a:r>
          </a:p>
          <a:p>
            <a:r>
              <a:rPr lang="en-GB" dirty="0" smtClean="0"/>
              <a:t>Regular updates on all distributions</a:t>
            </a:r>
            <a:r>
              <a:rPr lang="en-GB" dirty="0"/>
              <a:t>: </a:t>
            </a:r>
            <a:r>
              <a:rPr lang="en-GB" sz="1900" dirty="0">
                <a:hlinkClick r:id="rId3"/>
              </a:rPr>
              <a:t>https://</a:t>
            </a:r>
            <a:r>
              <a:rPr lang="en-GB" sz="1900" dirty="0" smtClean="0">
                <a:hlinkClick r:id="rId3"/>
              </a:rPr>
              <a:t>distrowatch.com</a:t>
            </a:r>
            <a:endParaRPr lang="en-GB" sz="1900" dirty="0" smtClean="0"/>
          </a:p>
          <a:p>
            <a:pPr marL="109728" indent="0">
              <a:buNone/>
            </a:pP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3074" name="Picture 2" descr="The Ubunt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333" y="4735830"/>
            <a:ext cx="4377267" cy="19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from the following link </a:t>
            </a:r>
          </a:p>
          <a:p>
            <a:pPr marL="411480" lvl="1" indent="0">
              <a:buNone/>
            </a:pPr>
            <a:r>
              <a:rPr lang="en-GB" sz="1050" dirty="0"/>
              <a:t> </a:t>
            </a:r>
            <a:r>
              <a:rPr lang="en-GB" sz="1050" dirty="0" smtClean="0"/>
              <a:t>      </a:t>
            </a:r>
            <a:r>
              <a:rPr lang="en-GB" sz="1600" dirty="0" smtClean="0">
                <a:hlinkClick r:id="rId2"/>
              </a:rPr>
              <a:t>https</a:t>
            </a:r>
            <a:r>
              <a:rPr lang="en-GB" sz="1600" dirty="0">
                <a:hlinkClick r:id="rId2"/>
              </a:rPr>
              <a:t>://</a:t>
            </a:r>
            <a:r>
              <a:rPr lang="en-GB" sz="1600" dirty="0" smtClean="0">
                <a:hlinkClick r:id="rId2"/>
              </a:rPr>
              <a:t>www.microsoft.com/en-us/p/ubuntu/9nblggh4msv6?activetab=pivot:overviewtab</a:t>
            </a:r>
            <a:endParaRPr lang="en-GB" sz="1600" dirty="0" smtClean="0"/>
          </a:p>
          <a:p>
            <a:pPr marL="411480" lvl="1" indent="0">
              <a:buNone/>
            </a:pP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pic>
        <p:nvPicPr>
          <p:cNvPr id="6" name="Picture 5"/>
          <p:cNvPicPr>
            <a:picLocks noChangeAspect="1"/>
          </p:cNvPicPr>
          <p:nvPr/>
        </p:nvPicPr>
        <p:blipFill>
          <a:blip r:embed="rId3"/>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a:t>
            </a:r>
            <a:r>
              <a:rPr lang="en-GB" sz="1800" dirty="0">
                <a:effectLst/>
              </a:rPr>
              <a:t> </a:t>
            </a:r>
            <a:r>
              <a:rPr lang="en-GB" sz="1800" dirty="0">
                <a:effectLst/>
                <a:hlinkClick r:id="rId4"/>
              </a:rPr>
              <a:t>https://www.putty.org</a:t>
            </a:r>
            <a:r>
              <a:rPr lang="en-GB" sz="1800" dirty="0" smtClean="0">
                <a:effectLst/>
                <a:hlinkClick r:id="rId4"/>
              </a:rPr>
              <a:t>/</a:t>
            </a:r>
            <a:r>
              <a:rPr lang="en-GB" sz="1800" dirty="0" smtClean="0">
                <a:effectLst/>
              </a:rPr>
              <a:t> </a:t>
            </a:r>
            <a:r>
              <a:rPr lang="en-GB" dirty="0">
                <a:effectLst/>
              </a:rPr>
              <a:t>) and then use it to connect to 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114800"/>
            <a:ext cx="8058564" cy="1136708"/>
          </a:xfrm>
          <a:prstGeom prst="rect">
            <a:avLst/>
          </a:prstGeom>
        </p:spPr>
      </p:pic>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can we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by Brian Fox in 1989 as a part of GNU project... And it’s still alive!</a:t>
            </a:r>
          </a:p>
          <a:p>
            <a:r>
              <a:rPr lang="da-DK" dirty="0" smtClean="0"/>
              <a:t>Bash is an acronym for ‘Bourne-again 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p>
          <a:p>
            <a:pPr lvl="1"/>
            <a:r>
              <a:rPr lang="da-DK" dirty="0" smtClean="0"/>
              <a:t>Linux kernel is mostly written in C</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105400"/>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under regular development</a:t>
            </a:r>
          </a:p>
          <a:p>
            <a:pPr lvl="1"/>
            <a:r>
              <a:rPr lang="en-US" dirty="0"/>
              <a:t>Webpage: </a:t>
            </a:r>
            <a:r>
              <a:rPr lang="en-US" sz="1800" dirty="0">
                <a:hlinkClick r:id="rId2"/>
              </a:rPr>
              <a:t>https://www.gnu.org/software/bash/</a:t>
            </a:r>
            <a:endParaRPr lang="en-US" sz="1800" dirty="0"/>
          </a:p>
          <a:p>
            <a:pPr lvl="1"/>
            <a:r>
              <a:rPr lang="en-US" dirty="0" smtClean="0"/>
              <a:t>Source code:</a:t>
            </a:r>
            <a:r>
              <a:rPr lang="en-US" dirty="0"/>
              <a:t> </a:t>
            </a:r>
            <a:r>
              <a:rPr lang="en-US" sz="1800" dirty="0">
                <a:hlinkClick r:id="rId3"/>
              </a:rPr>
              <a:t>http://</a:t>
            </a:r>
            <a:r>
              <a:rPr lang="en-US" sz="1800" dirty="0" smtClean="0">
                <a:hlinkClick r:id="rId3"/>
              </a:rPr>
              <a:t>git.savannah.gnu.org/cgit/bash.git</a:t>
            </a:r>
            <a:endParaRPr lang="da-DK" sz="1800" dirty="0" smtClean="0"/>
          </a:p>
          <a:p>
            <a:r>
              <a:rPr lang="da-DK" dirty="0" smtClean="0"/>
              <a:t>Latest release: version </a:t>
            </a:r>
            <a:r>
              <a:rPr lang="en-GB" dirty="0" smtClean="0"/>
              <a:t>5.1.16 (January 5, 2022)</a:t>
            </a:r>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computer running Linux, you can test your Bash code online</a:t>
            </a:r>
          </a:p>
          <a:p>
            <a:pPr lvl="1"/>
            <a:r>
              <a:rPr lang="da-DK" dirty="0" smtClean="0"/>
              <a:t>For instance: </a:t>
            </a:r>
            <a:r>
              <a:rPr lang="en-GB" sz="1800" dirty="0">
                <a:hlinkClick r:id="rId2"/>
              </a:rPr>
              <a:t>https://</a:t>
            </a:r>
            <a:r>
              <a:rPr lang="en-GB" sz="1800" dirty="0" smtClean="0">
                <a:hlinkClick r:id="rId2"/>
              </a:rPr>
              <a:t>www.tutorialspoint.com/execute_bash_online.php</a:t>
            </a:r>
            <a:r>
              <a:rPr lang="da-DK" sz="1800"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00525"/>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590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 Bash, Python, Mathematica, JavaScript</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 C, C++, Java, Go</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33400" y="1722120"/>
            <a:ext cx="8226696" cy="4754880"/>
          </a:xfrm>
          <a:prstGeom prst="rect">
            <a:avLst/>
          </a:prstGeom>
        </p:spPr>
      </p:pic>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3"/>
              </a:rPr>
              <a:t>https://www.tiobe.com/tiobe-index</a:t>
            </a:r>
            <a:r>
              <a:rPr lang="en-GB" sz="1600" dirty="0" smtClean="0">
                <a:effectLst/>
                <a:hlinkClick r:id="rId3"/>
              </a:rPr>
              <a:t>/</a:t>
            </a:r>
            <a:endParaRPr lang="en-GB" sz="1600" dirty="0" smtClean="0">
              <a:effectLst/>
            </a:endParaRPr>
          </a:p>
          <a:p>
            <a:endParaRPr lang="en-GB" sz="1600" dirty="0" smtClean="0">
              <a:effectLst/>
            </a:endParaRPr>
          </a:p>
        </p:txBody>
      </p:sp>
    </p:spTree>
    <p:extLst>
      <p:ext uri="{BB962C8B-B14F-4D97-AF65-F5344CB8AC3E}">
        <p14:creationId xmlns:p14="http://schemas.microsoft.com/office/powerpoint/2010/main" val="905223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2"/>
              </a:rPr>
              <a:t>https://www.tiobe.com/tiobe-index</a:t>
            </a:r>
            <a:r>
              <a:rPr lang="en-GB" sz="1600" dirty="0" smtClean="0">
                <a:effectLst/>
                <a:hlinkClick r:id="rId2"/>
              </a:rPr>
              <a:t>/</a:t>
            </a:r>
            <a:endParaRPr lang="en-GB" sz="1600" dirty="0" smtClean="0">
              <a:effectLst/>
            </a:endParaRPr>
          </a:p>
          <a:p>
            <a:endParaRPr lang="en-GB" sz="1600" dirty="0" smtClean="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75" y="1752600"/>
            <a:ext cx="8641525" cy="4629388"/>
          </a:xfrm>
          <a:prstGeom prst="rect">
            <a:avLst/>
          </a:prstGeom>
        </p:spPr>
      </p:pic>
    </p:spTree>
    <p:extLst>
      <p:ext uri="{BB962C8B-B14F-4D97-AF65-F5344CB8AC3E}">
        <p14:creationId xmlns:p14="http://schemas.microsoft.com/office/powerpoint/2010/main" val="1375396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800" dirty="0" smtClean="0">
                <a:hlinkClick r:id="rId2"/>
              </a:rPr>
              <a:t>https</a:t>
            </a:r>
            <a:r>
              <a:rPr lang="en-US" sz="1800" dirty="0">
                <a:hlinkClick r:id="rId2"/>
              </a:rPr>
              <a:t>://www.ph.tum.de/academics/org/cc/mh/PH8124</a:t>
            </a:r>
            <a:r>
              <a:rPr lang="en-US" sz="1800" dirty="0" smtClean="0">
                <a:hlinkClick r:id="rId2"/>
              </a:rPr>
              <a:t>/</a:t>
            </a:r>
            <a:endParaRPr lang="en-US" sz="18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sz="1600"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14:00-16:00 (hybrid mode)</a:t>
            </a:r>
          </a:p>
          <a:p>
            <a:pPr lvl="1" fontAlgn="auto">
              <a:spcAft>
                <a:spcPts val="0"/>
              </a:spcAft>
            </a:pPr>
            <a:r>
              <a:rPr lang="en-US" dirty="0" smtClean="0">
                <a:effectLst/>
              </a:rPr>
              <a:t>Physics Department, E62 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3"/>
              </a:rPr>
              <a:t>https</a:t>
            </a:r>
            <a:r>
              <a:rPr lang="en-US" sz="1200" dirty="0">
                <a:effectLst/>
                <a:hlinkClick r:id="rId3"/>
              </a:rPr>
              <a:t>://</a:t>
            </a:r>
            <a:r>
              <a:rPr lang="en-US" sz="1200" dirty="0" smtClean="0">
                <a:effectLst/>
                <a:hlinkClick r:id="rId3"/>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28th)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31</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32</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6.26/00 (March 3, 2022)</a:t>
            </a:r>
          </a:p>
          <a:p>
            <a:r>
              <a:rPr lang="en-GB" dirty="0" smtClean="0"/>
              <a:t>Webpage: </a:t>
            </a:r>
            <a:r>
              <a:rPr lang="en-US" sz="1800" dirty="0">
                <a:hlinkClick r:id="rId2"/>
              </a:rPr>
              <a:t>https://root.cern.ch</a:t>
            </a:r>
            <a:r>
              <a:rPr lang="en-US" sz="1800" dirty="0" smtClean="0">
                <a:hlinkClick r:id="rId2"/>
              </a:rPr>
              <a:t>/</a:t>
            </a:r>
            <a:r>
              <a:rPr lang="en-US" sz="1800" dirty="0" smtClean="0"/>
              <a:t> </a:t>
            </a:r>
          </a:p>
          <a:p>
            <a:r>
              <a:rPr lang="en-GB" dirty="0" smtClean="0"/>
              <a:t>Root forum: </a:t>
            </a:r>
            <a:r>
              <a:rPr lang="en-US" sz="1800" dirty="0">
                <a:hlinkClick r:id="rId3"/>
              </a:rPr>
              <a:t>https://root-forum.cern.ch</a:t>
            </a:r>
            <a:r>
              <a:rPr lang="en-US" sz="1800" dirty="0" smtClean="0">
                <a:hlinkClick r:id="rId3"/>
              </a:rPr>
              <a:t>/</a:t>
            </a:r>
            <a:endParaRPr lang="en-US" sz="1800" dirty="0" smtClean="0"/>
          </a:p>
          <a:p>
            <a:r>
              <a:rPr lang="en-US" dirty="0"/>
              <a:t>Source code: </a:t>
            </a:r>
            <a:r>
              <a:rPr lang="en-US" sz="1800" dirty="0">
                <a:hlinkClick r:id="rId4"/>
              </a:rPr>
              <a:t>https://</a:t>
            </a:r>
            <a:r>
              <a:rPr lang="en-US" sz="1800" dirty="0" smtClean="0">
                <a:hlinkClick r:id="rId4"/>
              </a:rPr>
              <a:t>github.com/root-project/root</a:t>
            </a:r>
            <a:endParaRPr lang="en-US" sz="1800"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33</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34</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Given the current situation with pandemic, the presence in person during the lecture is not mandatory, but it’s possible</a:t>
            </a:r>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900" dirty="0">
                <a:hlinkClick r:id="rId2"/>
              </a:rPr>
              <a:t>https://</a:t>
            </a:r>
            <a:r>
              <a:rPr lang="en-GB" sz="1900" dirty="0" smtClean="0">
                <a:hlinkClick r:id="rId2"/>
              </a:rPr>
              <a:t>tum-conf.zoom.us</a:t>
            </a:r>
            <a:endParaRPr lang="en-GB" sz="19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regularly via the official mailing list to all registered students for this course</a:t>
            </a:r>
          </a:p>
          <a:p>
            <a:r>
              <a:rPr lang="en-US" dirty="0" smtClean="0"/>
              <a:t>The lectures will be recorded, and recordings shared immediately afterward</a:t>
            </a:r>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course has a dedicated webpage:</a:t>
            </a:r>
          </a:p>
          <a:p>
            <a:pPr lvl="1"/>
            <a:r>
              <a:rPr lang="en-US" sz="1800" dirty="0" smtClean="0"/>
              <a:t>Link</a:t>
            </a:r>
            <a:r>
              <a:rPr lang="en-US" sz="1800" dirty="0"/>
              <a:t>: </a:t>
            </a:r>
            <a:r>
              <a:rPr lang="en-US" sz="1800" dirty="0">
                <a:hlinkClick r:id="rId2"/>
              </a:rPr>
              <a:t>https://abilandz.gitbook.io/ss2022</a:t>
            </a:r>
            <a:r>
              <a:rPr lang="en-US" sz="1800" dirty="0" smtClean="0">
                <a:hlinkClick r:id="rId2"/>
              </a:rPr>
              <a:t>/</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5" name="Picture 4"/>
          <p:cNvPicPr>
            <a:picLocks noChangeAspect="1"/>
          </p:cNvPicPr>
          <p:nvPr/>
        </p:nvPicPr>
        <p:blipFill>
          <a:blip r:embed="rId3"/>
          <a:stretch>
            <a:fillRect/>
          </a:stretch>
        </p:blipFill>
        <p:spPr>
          <a:xfrm>
            <a:off x="609600" y="2248995"/>
            <a:ext cx="8115300" cy="4151805"/>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email </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1764</Words>
  <Application>Microsoft Office PowerPoint</Application>
  <PresentationFormat>On-screen Show (4:3)</PresentationFormat>
  <Paragraphs>218</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Courier New</vt:lpstr>
      <vt:lpstr>Georgia</vt:lpstr>
      <vt:lpstr>Helvetica</vt:lpstr>
      <vt:lpstr>Trebuchet MS</vt:lpstr>
      <vt:lpstr>Wingdings 2</vt:lpstr>
      <vt:lpstr>Urban</vt:lpstr>
      <vt:lpstr>Scientific computing in  high-energy physics Lecture 1, 28.04.2022</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Intermezzo: Popularity of languages</vt:lpstr>
      <vt:lpstr>Intermezzo: Popularity of languages</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4774</cp:revision>
  <dcterms:created xsi:type="dcterms:W3CDTF">2011-04-15T12:26:50Z</dcterms:created>
  <dcterms:modified xsi:type="dcterms:W3CDTF">2022-04-23T08:54:20Z</dcterms:modified>
</cp:coreProperties>
</file>