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1"/>
  </p:notesMasterIdLst>
  <p:handoutMasterIdLst>
    <p:handoutMasterId r:id="rId32"/>
  </p:handoutMasterIdLst>
  <p:sldIdLst>
    <p:sldId id="785" r:id="rId2"/>
    <p:sldId id="1160" r:id="rId3"/>
    <p:sldId id="1163" r:id="rId4"/>
    <p:sldId id="1164" r:id="rId5"/>
    <p:sldId id="1165" r:id="rId6"/>
    <p:sldId id="1167" r:id="rId7"/>
    <p:sldId id="1226" r:id="rId8"/>
    <p:sldId id="1246" r:id="rId9"/>
    <p:sldId id="1243" r:id="rId10"/>
    <p:sldId id="1228" r:id="rId11"/>
    <p:sldId id="1225" r:id="rId12"/>
    <p:sldId id="1230" r:id="rId13"/>
    <p:sldId id="1231" r:id="rId14"/>
    <p:sldId id="1232" r:id="rId15"/>
    <p:sldId id="1247" r:id="rId16"/>
    <p:sldId id="1229" r:id="rId17"/>
    <p:sldId id="1233" r:id="rId18"/>
    <p:sldId id="1234" r:id="rId19"/>
    <p:sldId id="1238" r:id="rId20"/>
    <p:sldId id="1235" r:id="rId21"/>
    <p:sldId id="1236" r:id="rId22"/>
    <p:sldId id="1248" r:id="rId23"/>
    <p:sldId id="1244" r:id="rId24"/>
    <p:sldId id="1227" r:id="rId25"/>
    <p:sldId id="1239" r:id="rId26"/>
    <p:sldId id="1240" r:id="rId27"/>
    <p:sldId id="1245" r:id="rId28"/>
    <p:sldId id="1242" r:id="rId29"/>
    <p:sldId id="1158"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65" d="100"/>
          <a:sy n="65" d="100"/>
        </p:scale>
        <p:origin x="1508" y="32"/>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h.tum.de/academics/org/cc/mh/PH8124/" TargetMode="External"/><Relationship Id="rId2" Type="http://schemas.openxmlformats.org/officeDocument/2006/relationships/hyperlink" Target="https://campus.tum.de/tumonline/wbLv.wbShowLVDetail?pStpSpNr=950465541" TargetMode="External"/><Relationship Id="rId1" Type="http://schemas.openxmlformats.org/officeDocument/2006/relationships/slideLayout" Target="../slideLayouts/slideLayout2.xml"/><Relationship Id="rId4" Type="http://schemas.openxmlformats.org/officeDocument/2006/relationships/hyperlink" Target="mailto:ante.bilandzic@tum.d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vidyo.com/" TargetMode="External"/><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a:t>
            </a:r>
            <a:r>
              <a:rPr lang="en-US" sz="2400" dirty="0" smtClean="0"/>
              <a:t>23.04.2020</a:t>
            </a:r>
            <a:endParaRPr lang="en-US" sz="2400" dirty="0" smtClean="0"/>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Introduction</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pic>
        <p:nvPicPr>
          <p:cNvPr id="5" name="Picture 4"/>
          <p:cNvPicPr>
            <a:picLocks noChangeAspect="1"/>
          </p:cNvPicPr>
          <p:nvPr/>
        </p:nvPicPr>
        <p:blipFill>
          <a:blip r:embed="rId2"/>
          <a:stretch>
            <a:fillRect/>
          </a:stretch>
        </p:blipFill>
        <p:spPr>
          <a:xfrm>
            <a:off x="362770" y="1981200"/>
            <a:ext cx="8400230" cy="4048125"/>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2133600"/>
          </a:xfrm>
        </p:spPr>
        <p:txBody>
          <a:bodyPr>
            <a:normAutofit/>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dirty="0"/>
              <a:t>Developed </a:t>
            </a:r>
            <a:r>
              <a:rPr lang="en-GB" dirty="0" smtClean="0"/>
              <a:t>initially by </a:t>
            </a:r>
            <a:r>
              <a:rPr lang="en-GB" dirty="0"/>
              <a:t>Linus </a:t>
            </a:r>
            <a:r>
              <a:rPr lang="en-GB" dirty="0" smtClean="0"/>
              <a:t>Torvalds </a:t>
            </a:r>
            <a:r>
              <a:rPr lang="en-GB" dirty="0" smtClean="0"/>
              <a:t>in the </a:t>
            </a:r>
            <a:r>
              <a:rPr lang="en-GB" dirty="0" smtClean="0"/>
              <a:t>early </a:t>
            </a:r>
            <a:r>
              <a:rPr lang="en-GB" dirty="0" smtClean="0"/>
              <a:t>90s, and then by </a:t>
            </a:r>
            <a:r>
              <a:rPr lang="en-GB" dirty="0"/>
              <a:t>thousands of </a:t>
            </a:r>
            <a:r>
              <a:rPr lang="en-GB" dirty="0" smtClean="0"/>
              <a:t>collaborators afterwards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6" name="Picture 5"/>
          <p:cNvPicPr>
            <a:picLocks noChangeAspect="1"/>
          </p:cNvPicPr>
          <p:nvPr/>
        </p:nvPicPr>
        <p:blipFill>
          <a:blip r:embed="rId2"/>
          <a:stretch>
            <a:fillRect/>
          </a:stretch>
        </p:blipFill>
        <p:spPr>
          <a:xfrm>
            <a:off x="961860" y="3352800"/>
            <a:ext cx="2771940" cy="3392456"/>
          </a:xfrm>
          <a:prstGeom prst="rect">
            <a:avLst/>
          </a:prstGeom>
        </p:spPr>
      </p:pic>
      <p:sp>
        <p:nvSpPr>
          <p:cNvPr id="12" name="Rectangle 11"/>
          <p:cNvSpPr/>
          <p:nvPr/>
        </p:nvSpPr>
        <p:spPr>
          <a:xfrm>
            <a:off x="3963182" y="4382869"/>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2286000"/>
          </a:xfrm>
        </p:spPr>
        <p:txBody>
          <a:bodyPr>
            <a:normAutofit lnSpcReduction="10000"/>
          </a:bodyPr>
          <a:lstStyle/>
          <a:p>
            <a:r>
              <a:rPr lang="en-GB" dirty="0" smtClean="0"/>
              <a:t>Plethora of different Linux distributions (Ubuntu, Fedora, CentOS, Scientific Linux, </a:t>
            </a:r>
            <a:r>
              <a:rPr lang="en-DE" dirty="0" smtClean="0"/>
              <a:t>…</a:t>
            </a:r>
            <a:r>
              <a:rPr lang="en-GB" dirty="0" smtClean="0"/>
              <a:t>)</a:t>
            </a:r>
          </a:p>
          <a:p>
            <a:r>
              <a:rPr lang="en-GB" dirty="0" smtClean="0"/>
              <a:t>The material presented in this course will be demonstrated on Ubuntu, but no worries... everything applies also to any other Linux distribution (as we are covering </a:t>
            </a:r>
            <a:r>
              <a:rPr lang="en-GB" dirty="0" smtClean="0"/>
              <a:t>only the </a:t>
            </a:r>
            <a:r>
              <a:rPr lang="en-GB" dirty="0" smtClean="0"/>
              <a:t>core Linux  functionalities!)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pic>
        <p:nvPicPr>
          <p:cNvPr id="3074" name="Picture 2" descr="The Ubunt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886200"/>
            <a:ext cx="51435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a:t>
            </a:r>
            <a:r>
              <a:rPr lang="en-GB" dirty="0" smtClean="0"/>
              <a:t>e on your laptop only Windows, you could either:</a:t>
            </a:r>
          </a:p>
          <a:p>
            <a:pPr lvl="1"/>
            <a:r>
              <a:rPr lang="en-GB" dirty="0"/>
              <a:t>install Ubuntu </a:t>
            </a:r>
            <a:r>
              <a:rPr lang="en-GB" dirty="0" smtClean="0"/>
              <a:t>from the following link </a:t>
            </a:r>
          </a:p>
          <a:p>
            <a:pPr marL="411480" lvl="1" indent="0">
              <a:buNone/>
            </a:pPr>
            <a:r>
              <a:rPr lang="en-GB" sz="1050" dirty="0"/>
              <a:t> </a:t>
            </a:r>
            <a:r>
              <a:rPr lang="en-GB" sz="1050" dirty="0" smtClean="0"/>
              <a:t>      </a:t>
            </a:r>
            <a:r>
              <a:rPr lang="en-GB" sz="1600" dirty="0" smtClean="0"/>
              <a:t>https</a:t>
            </a:r>
            <a:r>
              <a:rPr lang="en-GB" sz="1600" dirty="0"/>
              <a:t>://www.microsoft.com/en-us/p/ubuntu/9nblggh4msv6?activetab=pivot:overviewtab</a:t>
            </a: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6" name="Picture 5"/>
          <p:cNvPicPr>
            <a:picLocks noChangeAspect="1"/>
          </p:cNvPicPr>
          <p:nvPr/>
        </p:nvPicPr>
        <p:blipFill>
          <a:blip r:embed="rId2"/>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 https://www.putty.org/ ) and then use it to connect to some machine running Linux, </a:t>
            </a:r>
            <a:r>
              <a:rPr lang="en-GB" dirty="0" smtClean="0">
                <a:effectLst/>
              </a:rPr>
              <a:t>and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we can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smtClean="0"/>
              <a:t>bash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a:t>
            </a:r>
            <a:r>
              <a:rPr lang="da-DK" dirty="0" smtClean="0"/>
              <a:t>nowadays, </a:t>
            </a:r>
            <a:r>
              <a:rPr lang="da-DK" dirty="0" smtClean="0"/>
              <a:t>we focus on it</a:t>
            </a:r>
          </a:p>
          <a:p>
            <a:pPr lvl="1"/>
            <a:r>
              <a:rPr lang="da-DK" dirty="0" smtClean="0"/>
              <a:t>If not set by default, just type ‘bash’ in the terminal, and you are in the ‘bash’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Trivia</a:t>
            </a:r>
          </a:p>
          <a:p>
            <a:r>
              <a:rPr lang="da-DK" dirty="0" smtClean="0"/>
              <a:t>Introduction</a:t>
            </a:r>
          </a:p>
          <a:p>
            <a:r>
              <a:rPr lang="da-DK" dirty="0" smtClean="0"/>
              <a:t>Hands-on: Taking off</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Written by Brian Fox in 1989... And it’s still alive!!</a:t>
            </a:r>
          </a:p>
          <a:p>
            <a:r>
              <a:rPr lang="da-DK" dirty="0" smtClean="0"/>
              <a:t>‘bash’ is an acronym for ‘Bourne-again shell</a:t>
            </a:r>
            <a:r>
              <a:rPr lang="da-DK" dirty="0"/>
              <a:t>’ (the original shell was </a:t>
            </a:r>
            <a:r>
              <a:rPr lang="da-DK" dirty="0" smtClean="0"/>
              <a:t>written in 1977 by </a:t>
            </a:r>
            <a:r>
              <a:rPr lang="da-DK" dirty="0"/>
              <a:t>Stephen Bourne)</a:t>
            </a:r>
          </a:p>
          <a:p>
            <a:r>
              <a:rPr lang="da-DK" dirty="0" smtClean="0"/>
              <a:t>Written entirely in C </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6577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‘bash’ current status</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still under development</a:t>
            </a:r>
          </a:p>
          <a:p>
            <a:pPr lvl="1"/>
            <a:r>
              <a:rPr lang="en-US" dirty="0"/>
              <a:t>Webpage: </a:t>
            </a:r>
            <a:r>
              <a:rPr lang="en-US" dirty="0">
                <a:hlinkClick r:id="rId2"/>
              </a:rPr>
              <a:t>https://www.gnu.org/software/bash/</a:t>
            </a:r>
            <a:endParaRPr lang="en-US" dirty="0"/>
          </a:p>
          <a:p>
            <a:pPr lvl="1"/>
            <a:r>
              <a:rPr lang="en-US" dirty="0" smtClean="0"/>
              <a:t>Source code:</a:t>
            </a:r>
            <a:r>
              <a:rPr lang="en-US" dirty="0"/>
              <a:t> </a:t>
            </a:r>
            <a:r>
              <a:rPr lang="en-US" dirty="0">
                <a:hlinkClick r:id="rId3"/>
              </a:rPr>
              <a:t>http://</a:t>
            </a:r>
            <a:r>
              <a:rPr lang="en-US" dirty="0" smtClean="0">
                <a:hlinkClick r:id="rId3"/>
              </a:rPr>
              <a:t>git.savannah.gnu.org/cgit/bash.git</a:t>
            </a:r>
            <a:endParaRPr lang="da-DK" dirty="0" smtClean="0"/>
          </a:p>
          <a:p>
            <a:r>
              <a:rPr lang="da-DK" dirty="0" smtClean="0"/>
              <a:t>Latest release: version </a:t>
            </a:r>
            <a:r>
              <a:rPr lang="en-GB" dirty="0" smtClean="0"/>
              <a:t>5.0 </a:t>
            </a:r>
            <a:r>
              <a:rPr lang="en-GB" dirty="0"/>
              <a:t>(January 7, </a:t>
            </a:r>
            <a:r>
              <a:rPr lang="en-GB" dirty="0" smtClean="0"/>
              <a:t>2019)</a:t>
            </a:r>
          </a:p>
          <a:p>
            <a:pPr lvl="1"/>
            <a:r>
              <a:rPr lang="en-GB" dirty="0" smtClean="0"/>
              <a:t>The current main maintaine</a:t>
            </a:r>
            <a:r>
              <a:rPr lang="en-GB" dirty="0"/>
              <a:t>r: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364182"/>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machine running Linux, you can test your ‘bash’ code online</a:t>
            </a:r>
          </a:p>
          <a:p>
            <a:pPr lvl="1"/>
            <a:r>
              <a:rPr lang="da-DK" dirty="0" smtClean="0"/>
              <a:t>For instance: </a:t>
            </a:r>
            <a:r>
              <a:rPr lang="en-GB" dirty="0">
                <a:hlinkClick r:id="rId2"/>
              </a:rPr>
              <a:t>https://</a:t>
            </a:r>
            <a:r>
              <a:rPr lang="en-GB" dirty="0" smtClean="0">
                <a:hlinkClick r:id="rId2"/>
              </a:rPr>
              <a:t>www.tutorialspoint.com/execute_bash_online.php</a:t>
            </a:r>
            <a:r>
              <a:rPr lang="da-DK" dirty="0" smtClean="0"/>
              <a:t>  </a:t>
            </a:r>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95800"/>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971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smtClean="0"/>
              <a:t>Examples: bash, Python, Mathematica</a:t>
            </a:r>
          </a:p>
          <a:p>
            <a:r>
              <a:rPr lang="da-DK" dirty="0" smtClean="0"/>
              <a:t>Compiled: </a:t>
            </a:r>
          </a:p>
          <a:p>
            <a:pPr lvl="1"/>
            <a:r>
              <a:rPr lang="da-DK" dirty="0"/>
              <a:t>w</a:t>
            </a:r>
            <a:r>
              <a:rPr lang="da-DK" dirty="0" smtClean="0"/>
              <a:t>rite code &amp; compile &amp; execute the compiled file (‘binaries’)</a:t>
            </a:r>
          </a:p>
          <a:p>
            <a:pPr lvl="1"/>
            <a:r>
              <a:rPr lang="en-US" dirty="0" smtClean="0"/>
              <a:t>generally </a:t>
            </a:r>
            <a:r>
              <a:rPr lang="en-US" dirty="0" smtClean="0"/>
              <a:t>runs </a:t>
            </a:r>
            <a:r>
              <a:rPr lang="en-US" dirty="0" smtClean="0"/>
              <a:t>faster than </a:t>
            </a:r>
            <a:r>
              <a:rPr lang="en-US" dirty="0" smtClean="0"/>
              <a:t>interpreted code</a:t>
            </a:r>
            <a:endParaRPr lang="en-US" dirty="0" smtClean="0"/>
          </a:p>
          <a:p>
            <a:pPr lvl="1"/>
            <a:r>
              <a:rPr lang="da-DK" dirty="0" smtClean="0"/>
              <a:t>Examples: C, C++, Java</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a:t>
            </a:r>
            <a:r>
              <a:rPr lang="en-GB" dirty="0" smtClean="0"/>
              <a:t>have ever </a:t>
            </a:r>
            <a:r>
              <a:rPr lang="en-GB" dirty="0" smtClean="0"/>
              <a:t>asked yourself </a:t>
            </a:r>
            <a:r>
              <a:rPr lang="en-GB" dirty="0" smtClean="0"/>
              <a:t>what is the software in which </a:t>
            </a:r>
            <a:r>
              <a:rPr lang="en-GB" dirty="0" smtClean="0"/>
              <a:t>the Higgs discovery plots were actually made</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a:t>
            </a:r>
            <a:r>
              <a:rPr lang="en-GB" dirty="0" smtClean="0">
                <a:effectLst/>
              </a:rPr>
              <a:t>the very </a:t>
            </a:r>
            <a:r>
              <a:rPr lang="en-GB" dirty="0" smtClean="0">
                <a:effectLst/>
              </a:rPr>
              <a:t>basic level, we can use ROOT for plotting, </a:t>
            </a:r>
            <a:r>
              <a:rPr lang="en-GB" dirty="0" err="1" smtClean="0">
                <a:effectLst/>
              </a:rPr>
              <a:t>histogramming</a:t>
            </a:r>
            <a:r>
              <a:rPr lang="en-GB" dirty="0">
                <a:effectLst/>
              </a:rPr>
              <a:t>,</a:t>
            </a:r>
            <a:r>
              <a:rPr lang="en-GB" dirty="0" smtClean="0">
                <a:effectLst/>
              </a:rPr>
              <a:t> fitting, etc.</a:t>
            </a:r>
            <a:endParaRPr lang="en-GB" dirty="0" smtClean="0">
              <a:effectLst/>
            </a:endParaRP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a:t>
            </a:r>
            <a:r>
              <a:rPr lang="en-GB" dirty="0" smtClean="0"/>
              <a:t>Cb</a:t>
            </a:r>
            <a:r>
              <a:rPr lang="en-GB" dirty="0" smtClean="0"/>
              <a:t>mRoot</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a:t>
            </a:r>
            <a:r>
              <a:rPr lang="en-GB" dirty="0"/>
              <a:t>mostly in 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6.18.04 (September 11, </a:t>
            </a:r>
            <a:r>
              <a:rPr lang="en-GB" dirty="0" smtClean="0"/>
              <a:t>2019)</a:t>
            </a:r>
          </a:p>
          <a:p>
            <a:r>
              <a:rPr lang="en-GB" dirty="0" smtClean="0"/>
              <a:t>Webpage: </a:t>
            </a:r>
            <a:r>
              <a:rPr lang="en-US" dirty="0">
                <a:hlinkClick r:id="rId2"/>
              </a:rPr>
              <a:t>https://root.cern.ch</a:t>
            </a:r>
            <a:r>
              <a:rPr lang="en-US" dirty="0" smtClean="0">
                <a:hlinkClick r:id="rId2"/>
              </a:rPr>
              <a:t>/</a:t>
            </a:r>
            <a:endParaRPr lang="en-US" dirty="0" smtClean="0"/>
          </a:p>
          <a:p>
            <a:r>
              <a:rPr lang="en-GB" dirty="0" smtClean="0"/>
              <a:t>Root forum: </a:t>
            </a:r>
            <a:r>
              <a:rPr lang="en-US" dirty="0">
                <a:hlinkClick r:id="rId3"/>
              </a:rPr>
              <a:t>https://root-forum.cern.ch</a:t>
            </a:r>
            <a:r>
              <a:rPr lang="en-US" dirty="0" smtClean="0">
                <a:hlinkClick r:id="rId3"/>
              </a:rPr>
              <a:t>/</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pic>
        <p:nvPicPr>
          <p:cNvPr id="5122" name="Picture 2" descr="https://root.cern.ch/img/logos/ROOT_Logo/misc/logo_full-plus-text-h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a:t>
            </a:r>
            <a:r>
              <a:rPr lang="en-US" dirty="0" smtClean="0"/>
              <a:t>‘Scientific computing in high-energy physics</a:t>
            </a:r>
            <a:r>
              <a:rPr lang="en-US" dirty="0" smtClean="0"/>
              <a:t>’</a:t>
            </a:r>
          </a:p>
          <a:p>
            <a:pPr lvl="1"/>
            <a:r>
              <a:rPr lang="en-US" sz="1600" dirty="0">
                <a:hlinkClick r:id="rId2"/>
              </a:rPr>
              <a:t>https://</a:t>
            </a:r>
            <a:r>
              <a:rPr lang="en-US" sz="1600" dirty="0" smtClean="0">
                <a:hlinkClick r:id="rId2"/>
              </a:rPr>
              <a:t>campus.tum.de/tumonline/wbLv.wbShowLVDetail?pStpSpNr=950465541</a:t>
            </a:r>
            <a:endParaRPr lang="en-US" sz="1600" dirty="0" smtClean="0"/>
          </a:p>
          <a:p>
            <a:pPr lvl="1"/>
            <a:r>
              <a:rPr lang="en-US" sz="1600" dirty="0">
                <a:hlinkClick r:id="rId3"/>
              </a:rPr>
              <a:t>https://www.ph.tum.de/academics/org/cc/mh/PH8124</a:t>
            </a:r>
            <a:r>
              <a:rPr lang="en-US" sz="1600" dirty="0" smtClean="0">
                <a:hlinkClick r:id="rId3"/>
              </a:rPr>
              <a:t>/</a:t>
            </a:r>
            <a:endParaRPr lang="en-US" sz="16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da-DK" dirty="0" smtClean="0">
                <a:effectLst/>
              </a:rPr>
              <a:t>SS </a:t>
            </a:r>
            <a:r>
              <a:rPr lang="da-DK" dirty="0" smtClean="0">
                <a:effectLst/>
              </a:rPr>
              <a:t>2020</a:t>
            </a:r>
            <a:endParaRPr lang="en-US" dirty="0" smtClean="0">
              <a:effectLst/>
            </a:endParaRPr>
          </a:p>
          <a:p>
            <a:pPr lvl="1" fontAlgn="auto">
              <a:spcAft>
                <a:spcPts val="0"/>
              </a:spcAft>
            </a:pPr>
            <a:r>
              <a:rPr lang="en-US" dirty="0" smtClean="0">
                <a:effectLst/>
              </a:rPr>
              <a:t>Thursday: 14:00-16:00</a:t>
            </a:r>
          </a:p>
          <a:p>
            <a:pPr lvl="1" fontAlgn="auto">
              <a:spcAft>
                <a:spcPts val="0"/>
              </a:spcAft>
            </a:pPr>
            <a:r>
              <a:rPr lang="en-US" dirty="0" smtClean="0">
                <a:effectLst/>
              </a:rPr>
              <a:t>Physics Department, E12 seminar room 2024</a:t>
            </a:r>
          </a:p>
          <a:p>
            <a:pPr lvl="1" fontAlgn="auto">
              <a:spcAft>
                <a:spcPts val="0"/>
              </a:spcAft>
            </a:pPr>
            <a:r>
              <a:rPr lang="en-US" dirty="0" smtClean="0">
                <a:effectLst/>
              </a:rPr>
              <a:t>12 contact days (last lecture is on July </a:t>
            </a:r>
            <a:r>
              <a:rPr lang="en-US" dirty="0" smtClean="0">
                <a:effectLst/>
              </a:rPr>
              <a:t>23rd) </a:t>
            </a:r>
            <a:endParaRPr lang="en-US" dirty="0" smtClean="0">
              <a:effectLst/>
            </a:endParaRP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a:t>
            </a:r>
            <a:r>
              <a:rPr lang="en-GB" dirty="0" err="1" smtClean="0">
                <a:effectLst/>
              </a:rPr>
              <a:t>omeworks</a:t>
            </a:r>
            <a:r>
              <a:rPr lang="en-GB" dirty="0" smtClean="0">
                <a:effectLst/>
              </a:rPr>
              <a:t> (10 in total) </a:t>
            </a:r>
            <a:endParaRPr lang="en-US" dirty="0" smtClean="0">
              <a:effectLst/>
            </a:endParaRPr>
          </a:p>
          <a:p>
            <a:pPr lvl="1" fontAlgn="auto">
              <a:spcAft>
                <a:spcPts val="0"/>
              </a:spcAft>
            </a:pPr>
            <a:r>
              <a:rPr lang="en-US" dirty="0" smtClean="0">
                <a:effectLst/>
              </a:rPr>
              <a:t>Final oral </a:t>
            </a:r>
            <a:r>
              <a:rPr lang="en-US" dirty="0" smtClean="0">
                <a:effectLst/>
              </a:rPr>
              <a:t>examination over the final project presentation</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r>
              <a:rPr lang="da-DK" dirty="0" smtClean="0">
                <a:effectLst/>
              </a:rPr>
              <a:t>, Office PH 2162</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Trivia</a:t>
            </a:r>
            <a:endParaRPr lang="en-US" sz="3200" dirty="0"/>
          </a:p>
        </p:txBody>
      </p:sp>
      <p:sp>
        <p:nvSpPr>
          <p:cNvPr id="3" name="Content Placeholder 2"/>
          <p:cNvSpPr>
            <a:spLocks noGrp="1"/>
          </p:cNvSpPr>
          <p:nvPr>
            <p:ph idx="1"/>
          </p:nvPr>
        </p:nvSpPr>
        <p:spPr>
          <a:xfrm>
            <a:off x="304800" y="1371600"/>
            <a:ext cx="8686800" cy="4724400"/>
          </a:xfrm>
        </p:spPr>
        <p:txBody>
          <a:bodyPr>
            <a:normAutofit lnSpcReduction="10000"/>
          </a:bodyPr>
          <a:lstStyle/>
          <a:p>
            <a:r>
              <a:rPr lang="en-US" dirty="0" smtClean="0"/>
              <a:t>After each lecture, the pdf and/or html files with the summary of material covered will be shared via email via official </a:t>
            </a:r>
            <a:r>
              <a:rPr lang="en-US" dirty="0" smtClean="0"/>
              <a:t>TUM online </a:t>
            </a:r>
            <a:r>
              <a:rPr lang="en-US" dirty="0" smtClean="0"/>
              <a:t>interface for this course</a:t>
            </a:r>
          </a:p>
          <a:p>
            <a:pPr lvl="1"/>
            <a:r>
              <a:rPr lang="en-GB" dirty="0" smtClean="0"/>
              <a:t>I </a:t>
            </a:r>
            <a:r>
              <a:rPr lang="en-GB" dirty="0" smtClean="0"/>
              <a:t>am planning eventually to establish a </a:t>
            </a:r>
            <a:r>
              <a:rPr lang="en-GB" dirty="0" smtClean="0"/>
              <a:t>dedicated </a:t>
            </a:r>
            <a:r>
              <a:rPr lang="en-GB" dirty="0" smtClean="0"/>
              <a:t>webpage for the course where all that material will be </a:t>
            </a:r>
            <a:r>
              <a:rPr lang="en-GB" dirty="0" smtClean="0"/>
              <a:t>integrated</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a:t>
            </a:r>
            <a:r>
              <a:rPr lang="da-DK" dirty="0" smtClean="0"/>
              <a:t>ECTS points</a:t>
            </a:r>
          </a:p>
          <a:p>
            <a:pPr lvl="1"/>
            <a:r>
              <a:rPr lang="da-DK" dirty="0" smtClean="0"/>
              <a:t>Final grade = grade </a:t>
            </a:r>
            <a:r>
              <a:rPr lang="da-DK" dirty="0" smtClean="0"/>
              <a:t>at final project </a:t>
            </a:r>
            <a:r>
              <a:rPr lang="da-DK" dirty="0" smtClean="0"/>
              <a:t>examination - ‘1 unit’ if you have completed correctly 75% of all homeworks</a:t>
            </a:r>
          </a:p>
          <a:p>
            <a:pPr lvl="2"/>
            <a:r>
              <a:rPr lang="da-DK" dirty="0" smtClean="0"/>
              <a:t>There will be in total 10 homework </a:t>
            </a:r>
            <a:r>
              <a:rPr lang="da-DK" dirty="0" smtClean="0"/>
              <a:t>exercises, </a:t>
            </a:r>
            <a:r>
              <a:rPr lang="da-DK" dirty="0" smtClean="0"/>
              <a:t>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a:t>
            </a:r>
            <a:r>
              <a:rPr lang="da-DK" dirty="0" smtClean="0">
                <a:effectLst/>
              </a:rPr>
              <a:t>examination at the final project presentation:</a:t>
            </a:r>
            <a:endParaRPr lang="en-US" dirty="0" smtClean="0">
              <a:effectLst/>
            </a:endParaRPr>
          </a:p>
          <a:p>
            <a:pPr lvl="1" fontAlgn="auto">
              <a:spcAft>
                <a:spcPts val="0"/>
              </a:spcAft>
            </a:pPr>
            <a:r>
              <a:rPr lang="da-DK" dirty="0" smtClean="0">
                <a:effectLst/>
              </a:rPr>
              <a:t>List of topics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da-DK" dirty="0" smtClean="0"/>
              <a:t>‘</a:t>
            </a:r>
            <a:r>
              <a:rPr lang="en-GB" dirty="0" smtClean="0"/>
              <a:t>Non-physics elective course’, </a:t>
            </a:r>
            <a:r>
              <a:rPr lang="en-GB" dirty="0"/>
              <a:t>open both to Bachelor and </a:t>
            </a:r>
            <a:r>
              <a:rPr lang="en-GB" dirty="0" smtClean="0"/>
              <a:t>Master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the quality of this course: Please, do it! </a:t>
            </a:r>
            <a:r>
              <a:rPr lang="en-GB" dirty="0" smtClean="0"/>
              <a:t>(</a:t>
            </a:r>
            <a:r>
              <a:rPr lang="en-GB" dirty="0"/>
              <a:t>r</a:t>
            </a:r>
            <a:r>
              <a:rPr lang="en-GB" dirty="0" smtClean="0"/>
              <a:t>eminder </a:t>
            </a:r>
            <a:r>
              <a:rPr lang="en-GB" dirty="0" smtClean="0"/>
              <a:t>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Whenever there are exceptional circumstances which prevent us to meet in person, course will be offered via internet</a:t>
            </a:r>
          </a:p>
          <a:p>
            <a:r>
              <a:rPr lang="da-DK" dirty="0" smtClean="0"/>
              <a:t>Software to be used for online lecturing:</a:t>
            </a:r>
          </a:p>
          <a:p>
            <a:pPr lvl="1"/>
            <a:r>
              <a:rPr lang="da-DK" dirty="0" smtClean="0"/>
              <a:t>Zoom</a:t>
            </a:r>
            <a:r>
              <a:rPr lang="da-DK" dirty="0"/>
              <a:t>: </a:t>
            </a:r>
            <a:r>
              <a:rPr lang="en-GB" dirty="0">
                <a:hlinkClick r:id="rId2"/>
              </a:rPr>
              <a:t>https://tum-conf.zoom.us</a:t>
            </a:r>
            <a:r>
              <a:rPr lang="en-GB" dirty="0" smtClean="0">
                <a:hlinkClick r:id="rId2"/>
              </a:rPr>
              <a:t>/</a:t>
            </a:r>
            <a:r>
              <a:rPr lang="en-GB" dirty="0" smtClean="0"/>
              <a:t> </a:t>
            </a:r>
            <a:r>
              <a:rPr lang="da-DK" dirty="0" smtClean="0"/>
              <a:t>(licensed version!)</a:t>
            </a:r>
          </a:p>
          <a:p>
            <a:pPr lvl="1"/>
            <a:r>
              <a:rPr lang="da-DK" dirty="0" smtClean="0"/>
              <a:t>Vidyo: </a:t>
            </a:r>
            <a:r>
              <a:rPr lang="en-GB" dirty="0">
                <a:hlinkClick r:id="rId3"/>
              </a:rPr>
              <a:t>https://www.vidyo.com/</a:t>
            </a:r>
            <a:endParaRPr lang="da-DK" dirty="0" smtClean="0"/>
          </a:p>
          <a:p>
            <a:r>
              <a:rPr lang="da-DK" dirty="0" smtClean="0"/>
              <a:t>Please install and familiarize yourself both with Zoom and Vidyo</a:t>
            </a:r>
          </a:p>
          <a:p>
            <a:pPr lvl="1"/>
            <a:r>
              <a:rPr lang="da-DK" dirty="0" smtClean="0"/>
              <a:t>By default, we use Zoom</a:t>
            </a:r>
            <a:endParaRPr lang="da-DK" dirty="0"/>
          </a:p>
          <a:p>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1118787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a:t>
            </a:r>
            <a:r>
              <a:rPr lang="da-DK" dirty="0" smtClean="0">
                <a:solidFill>
                  <a:srgbClr val="FF0000"/>
                </a:solidFill>
              </a:rPr>
              <a:t>21</a:t>
            </a:r>
            <a:r>
              <a:rPr lang="da-DK" dirty="0" smtClean="0">
                <a:solidFill>
                  <a:srgbClr val="FF0000"/>
                </a:solidFill>
              </a:rPr>
              <a:t>st </a:t>
            </a:r>
            <a:r>
              <a:rPr lang="da-DK" dirty="0" smtClean="0">
                <a:solidFill>
                  <a:srgbClr val="FF0000"/>
                </a:solidFill>
              </a:rPr>
              <a:t>– Ascension Day</a:t>
            </a:r>
          </a:p>
          <a:p>
            <a:pPr lvl="1"/>
            <a:r>
              <a:rPr lang="da-DK" dirty="0" smtClean="0">
                <a:solidFill>
                  <a:srgbClr val="FF0000"/>
                </a:solidFill>
              </a:rPr>
              <a:t>June 11th </a:t>
            </a:r>
            <a:r>
              <a:rPr lang="da-DK" dirty="0" smtClean="0">
                <a:solidFill>
                  <a:srgbClr val="FF0000"/>
                </a:solidFill>
              </a:rPr>
              <a:t>– Corpus </a:t>
            </a:r>
            <a:r>
              <a:rPr lang="da-DK" dirty="0" smtClean="0">
                <a:solidFill>
                  <a:srgbClr val="FF0000"/>
                </a:solidFill>
              </a:rPr>
              <a:t>Christi</a:t>
            </a:r>
            <a:endParaRPr lang="da-DK"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1542</Words>
  <Application>Microsoft Office PowerPoint</Application>
  <PresentationFormat>On-screen Show (4:3)</PresentationFormat>
  <Paragraphs>183</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Courier New</vt:lpstr>
      <vt:lpstr>Georgia</vt:lpstr>
      <vt:lpstr>Helvetica</vt:lpstr>
      <vt:lpstr>Trebuchet MS</vt:lpstr>
      <vt:lpstr>Wingdings 2</vt:lpstr>
      <vt:lpstr>Urban</vt:lpstr>
      <vt:lpstr>Scientific computing in  high-energy physics Lecture 1, 23.04.2020</vt:lpstr>
      <vt:lpstr>Outline of today’s lecture</vt:lpstr>
      <vt:lpstr>Trivia</vt:lpstr>
      <vt:lpstr>Trivia</vt:lpstr>
      <vt:lpstr>Trivia</vt:lpstr>
      <vt:lpstr>Trivia</vt:lpstr>
      <vt:lpstr>Trivia</vt:lpstr>
      <vt:lpstr>Trivia</vt:lpstr>
      <vt:lpstr>Trivia</vt:lpstr>
      <vt:lpstr>Introduction</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‘bash’ current status </vt:lpstr>
      <vt:lpstr>Testing ‘bash’ code online</vt:lpstr>
      <vt:lpstr>Interpreted vs. compiled languages  </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4613</cp:revision>
  <dcterms:created xsi:type="dcterms:W3CDTF">2011-04-15T12:26:50Z</dcterms:created>
  <dcterms:modified xsi:type="dcterms:W3CDTF">2020-04-15T16:39:14Z</dcterms:modified>
</cp:coreProperties>
</file>