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89EDA-C1F9-4AF8-84D7-8C9C3C668A68}" type="datetimeFigureOut">
              <a:rPr lang="en-IN" smtClean="0"/>
              <a:t>23-03-2025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940C2F-C6BA-4EC7-A436-20F11B285F94}" type="slidenum">
              <a:rPr lang="en-IN" smtClean="0"/>
              <a:t>‹#›</a:t>
            </a:fld>
            <a:endParaRPr lang="en-IN"/>
          </a:p>
        </p:txBody>
      </p:sp>
    </p:spTree>
    <p:extLst>
      <p:ext uri="{BB962C8B-B14F-4D97-AF65-F5344CB8AC3E}">
        <p14:creationId xmlns:p14="http://schemas.microsoft.com/office/powerpoint/2010/main" val="3723979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C947CD6-1555-47B6-BE65-5418C1F25624}" type="datetimeFigureOut">
              <a:rPr lang="en-IN" smtClean="0"/>
              <a:t>23-03-2025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830E27-98BC-42DB-B174-797D0466079C}" type="slidenum">
              <a:rPr lang="en-IN" smtClean="0"/>
              <a:t>‹#›</a:t>
            </a:fld>
            <a:endParaRPr lang="en-IN"/>
          </a:p>
        </p:txBody>
      </p:sp>
    </p:spTree>
    <p:extLst>
      <p:ext uri="{BB962C8B-B14F-4D97-AF65-F5344CB8AC3E}">
        <p14:creationId xmlns:p14="http://schemas.microsoft.com/office/powerpoint/2010/main" val="270249090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947CD6-1555-47B6-BE65-5418C1F25624}" type="datetimeFigureOut">
              <a:rPr lang="en-IN" smtClean="0"/>
              <a:t>23-03-2025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830E27-98BC-42DB-B174-797D0466079C}" type="slidenum">
              <a:rPr lang="en-IN" smtClean="0"/>
              <a:t>‹#›</a:t>
            </a:fld>
            <a:endParaRPr lang="en-IN"/>
          </a:p>
        </p:txBody>
      </p:sp>
    </p:spTree>
    <p:extLst>
      <p:ext uri="{BB962C8B-B14F-4D97-AF65-F5344CB8AC3E}">
        <p14:creationId xmlns:p14="http://schemas.microsoft.com/office/powerpoint/2010/main" val="3718393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947CD6-1555-47B6-BE65-5418C1F25624}" type="datetimeFigureOut">
              <a:rPr lang="en-IN" smtClean="0"/>
              <a:t>23-03-2025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830E27-98BC-42DB-B174-797D0466079C}" type="slidenum">
              <a:rPr lang="en-IN" smtClean="0"/>
              <a:t>‹#›</a:t>
            </a:fld>
            <a:endParaRPr lang="en-IN"/>
          </a:p>
        </p:txBody>
      </p:sp>
    </p:spTree>
    <p:extLst>
      <p:ext uri="{BB962C8B-B14F-4D97-AF65-F5344CB8AC3E}">
        <p14:creationId xmlns:p14="http://schemas.microsoft.com/office/powerpoint/2010/main" val="2788297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947CD6-1555-47B6-BE65-5418C1F25624}" type="datetimeFigureOut">
              <a:rPr lang="en-IN" smtClean="0"/>
              <a:t>23-03-2025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830E27-98BC-42DB-B174-797D0466079C}" type="slidenum">
              <a:rPr lang="en-IN" smtClean="0"/>
              <a:t>‹#›</a:t>
            </a:fld>
            <a:endParaRPr lang="en-IN"/>
          </a:p>
        </p:txBody>
      </p:sp>
    </p:spTree>
    <p:extLst>
      <p:ext uri="{BB962C8B-B14F-4D97-AF65-F5344CB8AC3E}">
        <p14:creationId xmlns:p14="http://schemas.microsoft.com/office/powerpoint/2010/main" val="2557609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C947CD6-1555-47B6-BE65-5418C1F25624}" type="datetimeFigureOut">
              <a:rPr lang="en-IN" smtClean="0"/>
              <a:t>23-03-2025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830E27-98BC-42DB-B174-797D0466079C}" type="slidenum">
              <a:rPr lang="en-IN" smtClean="0"/>
              <a:t>‹#›</a:t>
            </a:fld>
            <a:endParaRPr lang="en-IN"/>
          </a:p>
        </p:txBody>
      </p:sp>
    </p:spTree>
    <p:extLst>
      <p:ext uri="{BB962C8B-B14F-4D97-AF65-F5344CB8AC3E}">
        <p14:creationId xmlns:p14="http://schemas.microsoft.com/office/powerpoint/2010/main" val="42443571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C947CD6-1555-47B6-BE65-5418C1F25624}" type="datetimeFigureOut">
              <a:rPr lang="en-IN" smtClean="0"/>
              <a:t>23-03-2025</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75830E27-98BC-42DB-B174-797D0466079C}" type="slidenum">
              <a:rPr lang="en-IN" smtClean="0"/>
              <a:t>‹#›</a:t>
            </a:fld>
            <a:endParaRPr lang="en-IN"/>
          </a:p>
        </p:txBody>
      </p:sp>
    </p:spTree>
    <p:extLst>
      <p:ext uri="{BB962C8B-B14F-4D97-AF65-F5344CB8AC3E}">
        <p14:creationId xmlns:p14="http://schemas.microsoft.com/office/powerpoint/2010/main" val="3776254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C947CD6-1555-47B6-BE65-5418C1F25624}" type="datetimeFigureOut">
              <a:rPr lang="en-IN" smtClean="0"/>
              <a:t>23-03-2025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830E27-98BC-42DB-B174-797D0466079C}"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91287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947CD6-1555-47B6-BE65-5418C1F25624}" type="datetimeFigureOut">
              <a:rPr lang="en-IN" smtClean="0"/>
              <a:t>23-03-2025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830E27-98BC-42DB-B174-797D0466079C}" type="slidenum">
              <a:rPr lang="en-IN" smtClean="0"/>
              <a:t>‹#›</a:t>
            </a:fld>
            <a:endParaRPr lang="en-IN"/>
          </a:p>
        </p:txBody>
      </p:sp>
    </p:spTree>
    <p:extLst>
      <p:ext uri="{BB962C8B-B14F-4D97-AF65-F5344CB8AC3E}">
        <p14:creationId xmlns:p14="http://schemas.microsoft.com/office/powerpoint/2010/main" val="2010736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947CD6-1555-47B6-BE65-5418C1F25624}" type="datetimeFigureOut">
              <a:rPr lang="en-IN" smtClean="0"/>
              <a:t>23-03-2025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830E27-98BC-42DB-B174-797D0466079C}" type="slidenum">
              <a:rPr lang="en-IN" smtClean="0"/>
              <a:t>‹#›</a:t>
            </a:fld>
            <a:endParaRPr lang="en-IN"/>
          </a:p>
        </p:txBody>
      </p:sp>
    </p:spTree>
    <p:extLst>
      <p:ext uri="{BB962C8B-B14F-4D97-AF65-F5344CB8AC3E}">
        <p14:creationId xmlns:p14="http://schemas.microsoft.com/office/powerpoint/2010/main" val="2771404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CC947CD6-1555-47B6-BE65-5418C1F25624}" type="datetimeFigureOut">
              <a:rPr lang="en-IN" smtClean="0"/>
              <a:t>23-03-2025</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75830E27-98BC-42DB-B174-797D0466079C}" type="slidenum">
              <a:rPr lang="en-IN" smtClean="0"/>
              <a:t>‹#›</a:t>
            </a:fld>
            <a:endParaRPr lang="en-IN"/>
          </a:p>
        </p:txBody>
      </p:sp>
    </p:spTree>
    <p:extLst>
      <p:ext uri="{BB962C8B-B14F-4D97-AF65-F5344CB8AC3E}">
        <p14:creationId xmlns:p14="http://schemas.microsoft.com/office/powerpoint/2010/main" val="2042246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C947CD6-1555-47B6-BE65-5418C1F25624}" type="datetimeFigureOut">
              <a:rPr lang="en-IN" smtClean="0"/>
              <a:t>23-03-2025</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75830E27-98BC-42DB-B174-797D0466079C}" type="slidenum">
              <a:rPr lang="en-IN" smtClean="0"/>
              <a:t>‹#›</a:t>
            </a:fld>
            <a:endParaRPr lang="en-IN"/>
          </a:p>
        </p:txBody>
      </p:sp>
    </p:spTree>
    <p:extLst>
      <p:ext uri="{BB962C8B-B14F-4D97-AF65-F5344CB8AC3E}">
        <p14:creationId xmlns:p14="http://schemas.microsoft.com/office/powerpoint/2010/main" val="2765973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C947CD6-1555-47B6-BE65-5418C1F25624}" type="datetimeFigureOut">
              <a:rPr lang="en-IN" smtClean="0"/>
              <a:t>23-03-2025</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5830E27-98BC-42DB-B174-797D0466079C}" type="slidenum">
              <a:rPr lang="en-IN" smtClean="0"/>
              <a:t>‹#›</a:t>
            </a:fld>
            <a:endParaRPr lang="en-IN"/>
          </a:p>
        </p:txBody>
      </p:sp>
    </p:spTree>
    <p:extLst>
      <p:ext uri="{BB962C8B-B14F-4D97-AF65-F5344CB8AC3E}">
        <p14:creationId xmlns:p14="http://schemas.microsoft.com/office/powerpoint/2010/main" val="77687729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cartoondealer.com/illustrations/pg1/ats.html"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resumesuk.com/" TargetMode="External"/><Relationship Id="rId2" Type="http://schemas.openxmlformats.org/officeDocument/2006/relationships/image" Target="../media/image3.webp"/><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datacamp.com/tutorial/streamlit" TargetMode="External"/><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hyperlink" Target="https://www.vecteezy.com/free-png/python-language"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821EF-A035-5BD3-E125-BCACFB2FE6FF}"/>
              </a:ext>
            </a:extLst>
          </p:cNvPr>
          <p:cNvSpPr>
            <a:spLocks noGrp="1"/>
          </p:cNvSpPr>
          <p:nvPr>
            <p:ph type="ctrTitle"/>
          </p:nvPr>
        </p:nvSpPr>
        <p:spPr/>
        <p:txBody>
          <a:bodyPr>
            <a:normAutofit/>
          </a:bodyPr>
          <a:lstStyle/>
          <a:p>
            <a:r>
              <a:rPr lang="en-IN" sz="3600" dirty="0">
                <a:latin typeface="Arial Rounded MT Bold" panose="020F0704030504030204" pitchFamily="34" charset="0"/>
              </a:rPr>
              <a:t>Ai </a:t>
            </a:r>
            <a:r>
              <a:rPr lang="en-IN" sz="3600" cap="none" dirty="0">
                <a:latin typeface="Arial Rounded MT Bold" panose="020F0704030504030204" pitchFamily="34" charset="0"/>
              </a:rPr>
              <a:t>Resume Screening &amp; Candidate Ranking System</a:t>
            </a:r>
            <a:endParaRPr lang="en-IN" sz="3600" dirty="0">
              <a:latin typeface="Arial Rounded MT Bold" panose="020F0704030504030204" pitchFamily="34" charset="0"/>
            </a:endParaRPr>
          </a:p>
        </p:txBody>
      </p:sp>
      <p:sp>
        <p:nvSpPr>
          <p:cNvPr id="3" name="Subtitle 2">
            <a:extLst>
              <a:ext uri="{FF2B5EF4-FFF2-40B4-BE49-F238E27FC236}">
                <a16:creationId xmlns:a16="http://schemas.microsoft.com/office/drawing/2014/main" id="{63156946-2186-449F-3FFB-A796D00FB0F5}"/>
              </a:ext>
            </a:extLst>
          </p:cNvPr>
          <p:cNvSpPr>
            <a:spLocks noGrp="1"/>
          </p:cNvSpPr>
          <p:nvPr>
            <p:ph type="subTitle" idx="1"/>
          </p:nvPr>
        </p:nvSpPr>
        <p:spPr>
          <a:xfrm>
            <a:off x="1600200" y="4352544"/>
            <a:ext cx="4121870" cy="1331819"/>
          </a:xfrm>
        </p:spPr>
        <p:txBody>
          <a:bodyPr>
            <a:normAutofit/>
          </a:bodyPr>
          <a:lstStyle/>
          <a:p>
            <a:r>
              <a:rPr lang="en-IN" dirty="0">
                <a:solidFill>
                  <a:schemeClr val="bg1"/>
                </a:solidFill>
              </a:rPr>
              <a:t>By</a:t>
            </a:r>
          </a:p>
          <a:p>
            <a:r>
              <a:rPr lang="en-IN" dirty="0">
                <a:solidFill>
                  <a:schemeClr val="bg1"/>
                </a:solidFill>
              </a:rPr>
              <a:t>K . Abilash chary</a:t>
            </a:r>
          </a:p>
          <a:p>
            <a:r>
              <a:rPr lang="en-IN" dirty="0">
                <a:solidFill>
                  <a:schemeClr val="bg1"/>
                </a:solidFill>
              </a:rPr>
              <a:t>abilashchary777@gmail.com</a:t>
            </a:r>
          </a:p>
        </p:txBody>
      </p:sp>
      <p:pic>
        <p:nvPicPr>
          <p:cNvPr id="5" name="Picture 4">
            <a:extLst>
              <a:ext uri="{FF2B5EF4-FFF2-40B4-BE49-F238E27FC236}">
                <a16:creationId xmlns:a16="http://schemas.microsoft.com/office/drawing/2014/main" id="{9FD61237-6329-4C51-E399-CE38C481F14B}"/>
              </a:ext>
            </a:extLst>
          </p:cNvPr>
          <p:cNvPicPr>
            <a:picLocks noChangeAspect="1"/>
          </p:cNvPicPr>
          <p:nvPr/>
        </p:nvPicPr>
        <p:blipFill>
          <a:blip r:embed="rId2">
            <a:extLst>
              <a:ext uri="{28A0092B-C50C-407E-A947-70E740481C1C}">
                <a14:useLocalDpi xmlns:a14="http://schemas.microsoft.com/office/drawing/2010/main" val="0"/>
              </a:ext>
            </a:extLst>
          </a:blip>
          <a:srcRect l="35722" t="32106" r="27861" b="48791"/>
          <a:stretch/>
        </p:blipFill>
        <p:spPr>
          <a:xfrm>
            <a:off x="2253005" y="564333"/>
            <a:ext cx="7390616" cy="1734881"/>
          </a:xfrm>
          <a:prstGeom prst="rect">
            <a:avLst/>
          </a:prstGeom>
        </p:spPr>
      </p:pic>
      <p:sp>
        <p:nvSpPr>
          <p:cNvPr id="6" name="TextBox 5">
            <a:extLst>
              <a:ext uri="{FF2B5EF4-FFF2-40B4-BE49-F238E27FC236}">
                <a16:creationId xmlns:a16="http://schemas.microsoft.com/office/drawing/2014/main" id="{74BDA004-28FC-7826-F32B-11455F1CE6F3}"/>
              </a:ext>
            </a:extLst>
          </p:cNvPr>
          <p:cNvSpPr txBox="1"/>
          <p:nvPr/>
        </p:nvSpPr>
        <p:spPr>
          <a:xfrm>
            <a:off x="8917757" y="4760537"/>
            <a:ext cx="2045615" cy="646331"/>
          </a:xfrm>
          <a:prstGeom prst="rect">
            <a:avLst/>
          </a:prstGeom>
          <a:noFill/>
        </p:spPr>
        <p:txBody>
          <a:bodyPr wrap="square" rtlCol="0">
            <a:spAutoFit/>
          </a:bodyPr>
          <a:lstStyle/>
          <a:p>
            <a:r>
              <a:rPr lang="en-IN" dirty="0">
                <a:solidFill>
                  <a:schemeClr val="bg1"/>
                </a:solidFill>
              </a:rPr>
              <a:t>Guide </a:t>
            </a:r>
          </a:p>
          <a:p>
            <a:r>
              <a:rPr lang="en-IN" dirty="0" err="1">
                <a:solidFill>
                  <a:schemeClr val="bg1"/>
                </a:solidFill>
              </a:rPr>
              <a:t>Saomya</a:t>
            </a:r>
            <a:r>
              <a:rPr lang="en-IN" dirty="0">
                <a:solidFill>
                  <a:schemeClr val="bg1"/>
                </a:solidFill>
              </a:rPr>
              <a:t> </a:t>
            </a:r>
            <a:r>
              <a:rPr lang="en-IN" dirty="0" err="1">
                <a:solidFill>
                  <a:schemeClr val="bg1"/>
                </a:solidFill>
              </a:rPr>
              <a:t>sri</a:t>
            </a:r>
            <a:endParaRPr lang="en-IN" dirty="0">
              <a:solidFill>
                <a:schemeClr val="bg1"/>
              </a:solidFill>
            </a:endParaRPr>
          </a:p>
        </p:txBody>
      </p:sp>
    </p:spTree>
    <p:extLst>
      <p:ext uri="{BB962C8B-B14F-4D97-AF65-F5344CB8AC3E}">
        <p14:creationId xmlns:p14="http://schemas.microsoft.com/office/powerpoint/2010/main" val="2300876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B082E-6B27-4B7C-6DB6-011F2D105A64}"/>
              </a:ext>
            </a:extLst>
          </p:cNvPr>
          <p:cNvSpPr>
            <a:spLocks noGrp="1"/>
          </p:cNvSpPr>
          <p:nvPr>
            <p:ph type="ctrTitle"/>
          </p:nvPr>
        </p:nvSpPr>
        <p:spPr>
          <a:xfrm>
            <a:off x="0" y="0"/>
            <a:ext cx="12192000" cy="443060"/>
          </a:xfrm>
        </p:spPr>
        <p:txBody>
          <a:bodyPr>
            <a:normAutofit fontScale="90000"/>
          </a:bodyPr>
          <a:lstStyle/>
          <a:p>
            <a:r>
              <a:rPr lang="en-IN" sz="2800" dirty="0">
                <a:latin typeface="Arial Rounded MT Bold" panose="020F0704030504030204" pitchFamily="34" charset="0"/>
              </a:rPr>
              <a:t>Ai </a:t>
            </a:r>
            <a:r>
              <a:rPr lang="en-IN" sz="2800" cap="none" dirty="0">
                <a:latin typeface="Arial Rounded MT Bold" panose="020F0704030504030204" pitchFamily="34" charset="0"/>
              </a:rPr>
              <a:t>Resume Screening &amp; Candidate Ranking System</a:t>
            </a:r>
            <a:endParaRPr lang="en-IN" sz="2800" dirty="0"/>
          </a:p>
        </p:txBody>
      </p:sp>
      <p:sp>
        <p:nvSpPr>
          <p:cNvPr id="3" name="Subtitle 2">
            <a:extLst>
              <a:ext uri="{FF2B5EF4-FFF2-40B4-BE49-F238E27FC236}">
                <a16:creationId xmlns:a16="http://schemas.microsoft.com/office/drawing/2014/main" id="{CE64A407-6BC9-380B-D93E-90080CB1139D}"/>
              </a:ext>
            </a:extLst>
          </p:cNvPr>
          <p:cNvSpPr>
            <a:spLocks noGrp="1"/>
          </p:cNvSpPr>
          <p:nvPr>
            <p:ph type="subTitle" idx="1"/>
          </p:nvPr>
        </p:nvSpPr>
        <p:spPr>
          <a:xfrm>
            <a:off x="0" y="603315"/>
            <a:ext cx="2121031" cy="593889"/>
          </a:xfrm>
        </p:spPr>
        <p:txBody>
          <a:bodyPr/>
          <a:lstStyle/>
          <a:p>
            <a:pPr algn="l"/>
            <a:r>
              <a:rPr lang="en-IN" dirty="0">
                <a:solidFill>
                  <a:schemeClr val="bg1">
                    <a:lumMod val="85000"/>
                    <a:lumOff val="15000"/>
                  </a:schemeClr>
                </a:solidFill>
              </a:rPr>
              <a:t>CONCLUSION</a:t>
            </a:r>
          </a:p>
        </p:txBody>
      </p:sp>
      <p:sp>
        <p:nvSpPr>
          <p:cNvPr id="5" name="TextBox 4">
            <a:extLst>
              <a:ext uri="{FF2B5EF4-FFF2-40B4-BE49-F238E27FC236}">
                <a16:creationId xmlns:a16="http://schemas.microsoft.com/office/drawing/2014/main" id="{8F907B0A-BCED-59D1-9CDC-2FDF24F922F3}"/>
              </a:ext>
            </a:extLst>
          </p:cNvPr>
          <p:cNvSpPr txBox="1"/>
          <p:nvPr/>
        </p:nvSpPr>
        <p:spPr>
          <a:xfrm>
            <a:off x="235670" y="1197205"/>
            <a:ext cx="10048973" cy="1477328"/>
          </a:xfrm>
          <a:prstGeom prst="rect">
            <a:avLst/>
          </a:prstGeom>
          <a:noFill/>
        </p:spPr>
        <p:txBody>
          <a:bodyPr wrap="square" rtlCol="0">
            <a:spAutoFit/>
          </a:bodyPr>
          <a:lstStyle/>
          <a:p>
            <a:r>
              <a:rPr lang="en-US" dirty="0"/>
              <a:t>AI-driven resume screening and candidate ranking systems are poised to transform the recruitment landscape. Their future scope includes enhanced accuracy, bias reduction, multilingual capabilities, skill gap analysis, HR tool integration, and real-time updates. These advancements aim to streamline hiring processes, promote diversity, and optimize workforce management for organizations globally. The possibilities are endless as technology continues to evolve.</a:t>
            </a:r>
            <a:endParaRPr lang="en-IN" dirty="0"/>
          </a:p>
        </p:txBody>
      </p:sp>
    </p:spTree>
    <p:extLst>
      <p:ext uri="{BB962C8B-B14F-4D97-AF65-F5344CB8AC3E}">
        <p14:creationId xmlns:p14="http://schemas.microsoft.com/office/powerpoint/2010/main" val="1066937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240B065-6CB2-1D62-29F9-1872DF0E397C}"/>
              </a:ext>
            </a:extLst>
          </p:cNvPr>
          <p:cNvSpPr>
            <a:spLocks noGrp="1"/>
          </p:cNvSpPr>
          <p:nvPr>
            <p:ph type="subTitle" idx="1"/>
          </p:nvPr>
        </p:nvSpPr>
        <p:spPr>
          <a:xfrm>
            <a:off x="1150070" y="2941163"/>
            <a:ext cx="8346736" cy="2651275"/>
          </a:xfrm>
        </p:spPr>
        <p:txBody>
          <a:bodyPr/>
          <a:lstStyle/>
          <a:p>
            <a:r>
              <a:rPr lang="en-IN" dirty="0"/>
              <a:t>THANK YOU</a:t>
            </a:r>
          </a:p>
        </p:txBody>
      </p:sp>
    </p:spTree>
    <p:extLst>
      <p:ext uri="{BB962C8B-B14F-4D97-AF65-F5344CB8AC3E}">
        <p14:creationId xmlns:p14="http://schemas.microsoft.com/office/powerpoint/2010/main" val="2720864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67838B4-35FD-5989-3B4D-AC5D088AF083}"/>
              </a:ext>
            </a:extLst>
          </p:cNvPr>
          <p:cNvSpPr>
            <a:spLocks noGrp="1"/>
          </p:cNvSpPr>
          <p:nvPr>
            <p:ph type="subTitle" idx="1"/>
          </p:nvPr>
        </p:nvSpPr>
        <p:spPr>
          <a:xfrm>
            <a:off x="-68827" y="1"/>
            <a:ext cx="7516001" cy="1121790"/>
          </a:xfrm>
        </p:spPr>
        <p:txBody>
          <a:bodyPr/>
          <a:lstStyle/>
          <a:p>
            <a:pPr algn="l"/>
            <a:r>
              <a:rPr lang="en-IN" sz="2000" u="sng" dirty="0">
                <a:solidFill>
                  <a:schemeClr val="bg1"/>
                </a:solidFill>
                <a:latin typeface="Arial Rounded MT Bold" panose="020F0704030504030204" pitchFamily="34" charset="0"/>
              </a:rPr>
              <a:t>Ai </a:t>
            </a:r>
            <a:r>
              <a:rPr lang="en-IN" sz="2000" u="sng" cap="none" dirty="0">
                <a:solidFill>
                  <a:schemeClr val="bg1"/>
                </a:solidFill>
                <a:latin typeface="Arial Rounded MT Bold" panose="020F0704030504030204" pitchFamily="34" charset="0"/>
              </a:rPr>
              <a:t>Resume Screening &amp; Candidate Ranking System</a:t>
            </a:r>
            <a:endParaRPr lang="en-IN" u="sng" dirty="0">
              <a:solidFill>
                <a:schemeClr val="bg1"/>
              </a:solidFill>
            </a:endParaRPr>
          </a:p>
        </p:txBody>
      </p:sp>
      <p:sp>
        <p:nvSpPr>
          <p:cNvPr id="5" name="TextBox 4">
            <a:extLst>
              <a:ext uri="{FF2B5EF4-FFF2-40B4-BE49-F238E27FC236}">
                <a16:creationId xmlns:a16="http://schemas.microsoft.com/office/drawing/2014/main" id="{A2986BE5-A8B7-C6F2-F17C-E538E732C48F}"/>
              </a:ext>
            </a:extLst>
          </p:cNvPr>
          <p:cNvSpPr txBox="1"/>
          <p:nvPr/>
        </p:nvSpPr>
        <p:spPr>
          <a:xfrm>
            <a:off x="226243" y="688157"/>
            <a:ext cx="6236665" cy="369332"/>
          </a:xfrm>
          <a:prstGeom prst="rect">
            <a:avLst/>
          </a:prstGeom>
          <a:noFill/>
        </p:spPr>
        <p:txBody>
          <a:bodyPr wrap="square" rtlCol="0">
            <a:spAutoFit/>
          </a:bodyPr>
          <a:lstStyle/>
          <a:p>
            <a:r>
              <a:rPr lang="en-IN" b="1" dirty="0">
                <a:solidFill>
                  <a:schemeClr val="bg2"/>
                </a:solidFill>
              </a:rPr>
              <a:t>Course Outline</a:t>
            </a:r>
          </a:p>
        </p:txBody>
      </p:sp>
      <p:sp>
        <p:nvSpPr>
          <p:cNvPr id="6" name="TextBox 5">
            <a:extLst>
              <a:ext uri="{FF2B5EF4-FFF2-40B4-BE49-F238E27FC236}">
                <a16:creationId xmlns:a16="http://schemas.microsoft.com/office/drawing/2014/main" id="{8568CCA5-AA61-074E-7104-10A1C7F0199B}"/>
              </a:ext>
            </a:extLst>
          </p:cNvPr>
          <p:cNvSpPr txBox="1"/>
          <p:nvPr/>
        </p:nvSpPr>
        <p:spPr>
          <a:xfrm>
            <a:off x="226243" y="1234911"/>
            <a:ext cx="7290133" cy="2308324"/>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lumMod val="95000"/>
                    <a:lumOff val="5000"/>
                  </a:schemeClr>
                </a:solidFill>
              </a:rPr>
              <a:t>Problem Statement</a:t>
            </a:r>
          </a:p>
          <a:p>
            <a:pPr marL="285750" indent="-285750">
              <a:buFont typeface="Arial" panose="020B0604020202020204" pitchFamily="34" charset="0"/>
              <a:buChar char="•"/>
            </a:pPr>
            <a:r>
              <a:rPr lang="en-IN" dirty="0">
                <a:solidFill>
                  <a:schemeClr val="bg1">
                    <a:lumMod val="95000"/>
                    <a:lumOff val="5000"/>
                  </a:schemeClr>
                </a:solidFill>
              </a:rPr>
              <a:t>Proposed Solution</a:t>
            </a:r>
          </a:p>
          <a:p>
            <a:pPr marL="285750" indent="-285750">
              <a:buFont typeface="Arial" panose="020B0604020202020204" pitchFamily="34" charset="0"/>
              <a:buChar char="•"/>
            </a:pPr>
            <a:r>
              <a:rPr lang="en-IN" dirty="0">
                <a:solidFill>
                  <a:schemeClr val="bg1">
                    <a:lumMod val="95000"/>
                    <a:lumOff val="5000"/>
                  </a:schemeClr>
                </a:solidFill>
              </a:rPr>
              <a:t>Software Requirement</a:t>
            </a:r>
          </a:p>
          <a:p>
            <a:pPr marL="285750" indent="-285750">
              <a:buFont typeface="Arial" panose="020B0604020202020204" pitchFamily="34" charset="0"/>
              <a:buChar char="•"/>
            </a:pPr>
            <a:r>
              <a:rPr lang="en-IN" dirty="0">
                <a:solidFill>
                  <a:schemeClr val="bg1">
                    <a:lumMod val="95000"/>
                    <a:lumOff val="5000"/>
                  </a:schemeClr>
                </a:solidFill>
              </a:rPr>
              <a:t>System Architecture</a:t>
            </a:r>
          </a:p>
          <a:p>
            <a:pPr marL="285750" indent="-285750">
              <a:buFont typeface="Arial" panose="020B0604020202020204" pitchFamily="34" charset="0"/>
              <a:buChar char="•"/>
            </a:pPr>
            <a:r>
              <a:rPr lang="en-IN" dirty="0">
                <a:solidFill>
                  <a:schemeClr val="bg1">
                    <a:lumMod val="95000"/>
                    <a:lumOff val="5000"/>
                  </a:schemeClr>
                </a:solidFill>
              </a:rPr>
              <a:t>Project Plan</a:t>
            </a:r>
          </a:p>
          <a:p>
            <a:pPr marL="285750" indent="-285750">
              <a:buFont typeface="Arial" panose="020B0604020202020204" pitchFamily="34" charset="0"/>
              <a:buChar char="•"/>
            </a:pPr>
            <a:r>
              <a:rPr lang="en-IN" dirty="0">
                <a:solidFill>
                  <a:schemeClr val="bg1">
                    <a:lumMod val="95000"/>
                    <a:lumOff val="5000"/>
                  </a:schemeClr>
                </a:solidFill>
              </a:rPr>
              <a:t>Video of the Project</a:t>
            </a:r>
          </a:p>
          <a:p>
            <a:pPr marL="285750" indent="-285750">
              <a:buFont typeface="Arial" panose="020B0604020202020204" pitchFamily="34" charset="0"/>
              <a:buChar char="•"/>
            </a:pPr>
            <a:r>
              <a:rPr lang="en-IN" dirty="0">
                <a:solidFill>
                  <a:schemeClr val="bg1">
                    <a:lumMod val="95000"/>
                    <a:lumOff val="5000"/>
                  </a:schemeClr>
                </a:solidFill>
              </a:rPr>
              <a:t>Future Scope</a:t>
            </a:r>
          </a:p>
          <a:p>
            <a:pPr marL="285750" indent="-285750">
              <a:buFont typeface="Arial" panose="020B0604020202020204" pitchFamily="34" charset="0"/>
              <a:buChar char="•"/>
            </a:pPr>
            <a:r>
              <a:rPr lang="en-IN" dirty="0">
                <a:solidFill>
                  <a:schemeClr val="bg1">
                    <a:lumMod val="95000"/>
                    <a:lumOff val="5000"/>
                  </a:schemeClr>
                </a:solidFill>
              </a:rPr>
              <a:t>Conclusion</a:t>
            </a:r>
          </a:p>
        </p:txBody>
      </p:sp>
    </p:spTree>
    <p:extLst>
      <p:ext uri="{BB962C8B-B14F-4D97-AF65-F5344CB8AC3E}">
        <p14:creationId xmlns:p14="http://schemas.microsoft.com/office/powerpoint/2010/main" val="1249369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97CB-B8C7-9D58-786D-86BB04A38FB8}"/>
              </a:ext>
            </a:extLst>
          </p:cNvPr>
          <p:cNvSpPr>
            <a:spLocks noGrp="1"/>
          </p:cNvSpPr>
          <p:nvPr>
            <p:ph type="ctrTitle"/>
          </p:nvPr>
        </p:nvSpPr>
        <p:spPr>
          <a:xfrm>
            <a:off x="0" y="0"/>
            <a:ext cx="12192000" cy="895546"/>
          </a:xfrm>
        </p:spPr>
        <p:txBody>
          <a:bodyPr>
            <a:noAutofit/>
          </a:bodyPr>
          <a:lstStyle/>
          <a:p>
            <a:r>
              <a:rPr lang="en-IN" sz="3200" dirty="0">
                <a:latin typeface="Arial Rounded MT Bold" panose="020F0704030504030204" pitchFamily="34" charset="0"/>
              </a:rPr>
              <a:t>Ai </a:t>
            </a:r>
            <a:r>
              <a:rPr lang="en-IN" sz="3200" cap="none" dirty="0">
                <a:latin typeface="Arial Rounded MT Bold" panose="020F0704030504030204" pitchFamily="34" charset="0"/>
              </a:rPr>
              <a:t>Resume Screening &amp; Candidate Ranking System</a:t>
            </a:r>
            <a:endParaRPr lang="en-IN" sz="3200" dirty="0"/>
          </a:p>
        </p:txBody>
      </p:sp>
      <p:sp>
        <p:nvSpPr>
          <p:cNvPr id="3" name="Subtitle 2">
            <a:extLst>
              <a:ext uri="{FF2B5EF4-FFF2-40B4-BE49-F238E27FC236}">
                <a16:creationId xmlns:a16="http://schemas.microsoft.com/office/drawing/2014/main" id="{EECE5E60-7265-0D54-0C33-3D95D508591B}"/>
              </a:ext>
            </a:extLst>
          </p:cNvPr>
          <p:cNvSpPr>
            <a:spLocks noGrp="1"/>
          </p:cNvSpPr>
          <p:nvPr>
            <p:ph type="subTitle" idx="1"/>
          </p:nvPr>
        </p:nvSpPr>
        <p:spPr>
          <a:xfrm>
            <a:off x="197963" y="1131217"/>
            <a:ext cx="10489701" cy="697584"/>
          </a:xfrm>
        </p:spPr>
        <p:txBody>
          <a:bodyPr/>
          <a:lstStyle/>
          <a:p>
            <a:pPr algn="l"/>
            <a:r>
              <a:rPr lang="en-IN" b="1" dirty="0">
                <a:solidFill>
                  <a:schemeClr val="bg1">
                    <a:lumMod val="95000"/>
                    <a:lumOff val="5000"/>
                  </a:schemeClr>
                </a:solidFill>
              </a:rPr>
              <a:t>Problem Statement</a:t>
            </a:r>
          </a:p>
        </p:txBody>
      </p:sp>
      <p:sp>
        <p:nvSpPr>
          <p:cNvPr id="4" name="TextBox 3">
            <a:extLst>
              <a:ext uri="{FF2B5EF4-FFF2-40B4-BE49-F238E27FC236}">
                <a16:creationId xmlns:a16="http://schemas.microsoft.com/office/drawing/2014/main" id="{9352C3CD-D42B-279E-E45F-0BBE66AAE507}"/>
              </a:ext>
            </a:extLst>
          </p:cNvPr>
          <p:cNvSpPr txBox="1"/>
          <p:nvPr/>
        </p:nvSpPr>
        <p:spPr>
          <a:xfrm flipH="1">
            <a:off x="375920" y="2245360"/>
            <a:ext cx="6583679" cy="3416320"/>
          </a:xfrm>
          <a:prstGeom prst="rect">
            <a:avLst/>
          </a:prstGeom>
          <a:noFill/>
        </p:spPr>
        <p:txBody>
          <a:bodyPr wrap="square" rtlCol="0">
            <a:spAutoFit/>
          </a:bodyPr>
          <a:lstStyle/>
          <a:p>
            <a:r>
              <a:rPr lang="en-US" dirty="0"/>
              <a:t>The problem statement revolves around the concept of an "AI Resume Screening &amp; Candidate Ranking System." It addresses the challenge of efficiently handling a large volume of job applications while ensuring an objective and accurate evaluation of candidates. Traditional recruitment methods often involve significant time, effort, and potential bias in manually reviewing resumes and assessing candidates. By leveraging artificial intelligence, such a system automates these processes, enabling recruiters to screen resumes based on predefined criteria and rank candidates more effectively. This innovation reduces human error, accelerates decision-making, and improves the overall recruitment experience for both employers and job seekers.</a:t>
            </a:r>
            <a:endParaRPr lang="en-IN" dirty="0"/>
          </a:p>
        </p:txBody>
      </p:sp>
      <p:pic>
        <p:nvPicPr>
          <p:cNvPr id="6" name="Picture 5">
            <a:extLst>
              <a:ext uri="{FF2B5EF4-FFF2-40B4-BE49-F238E27FC236}">
                <a16:creationId xmlns:a16="http://schemas.microsoft.com/office/drawing/2014/main" id="{4DCB6138-EDE3-2673-2585-10F29B9E2F4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9091"/>
          <a:stretch/>
        </p:blipFill>
        <p:spPr>
          <a:xfrm>
            <a:off x="7551920" y="1330960"/>
            <a:ext cx="3524111" cy="2743200"/>
          </a:xfrm>
          <a:prstGeom prst="rect">
            <a:avLst/>
          </a:prstGeom>
        </p:spPr>
      </p:pic>
    </p:spTree>
    <p:extLst>
      <p:ext uri="{BB962C8B-B14F-4D97-AF65-F5344CB8AC3E}">
        <p14:creationId xmlns:p14="http://schemas.microsoft.com/office/powerpoint/2010/main" val="4113769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F8B1F-E858-9B77-8321-EEBA422B7906}"/>
              </a:ext>
            </a:extLst>
          </p:cNvPr>
          <p:cNvSpPr>
            <a:spLocks noGrp="1"/>
          </p:cNvSpPr>
          <p:nvPr>
            <p:ph type="ctrTitle"/>
          </p:nvPr>
        </p:nvSpPr>
        <p:spPr>
          <a:xfrm>
            <a:off x="0" y="0"/>
            <a:ext cx="12192000" cy="955040"/>
          </a:xfrm>
        </p:spPr>
        <p:txBody>
          <a:bodyPr>
            <a:normAutofit/>
          </a:bodyPr>
          <a:lstStyle/>
          <a:p>
            <a:r>
              <a:rPr lang="en-IN" sz="2800" dirty="0">
                <a:latin typeface="Arial Rounded MT Bold" panose="020F0704030504030204" pitchFamily="34" charset="0"/>
              </a:rPr>
              <a:t>Ai </a:t>
            </a:r>
            <a:r>
              <a:rPr lang="en-IN" sz="2800" cap="none" dirty="0">
                <a:latin typeface="Arial Rounded MT Bold" panose="020F0704030504030204" pitchFamily="34" charset="0"/>
              </a:rPr>
              <a:t>Resume Screening &amp; Candidate Ranking System</a:t>
            </a:r>
            <a:endParaRPr lang="en-IN" sz="2800" dirty="0"/>
          </a:p>
        </p:txBody>
      </p:sp>
      <p:sp>
        <p:nvSpPr>
          <p:cNvPr id="3" name="Subtitle 2">
            <a:extLst>
              <a:ext uri="{FF2B5EF4-FFF2-40B4-BE49-F238E27FC236}">
                <a16:creationId xmlns:a16="http://schemas.microsoft.com/office/drawing/2014/main" id="{A32EB6A8-E0B6-07E6-CEAA-010BE6820AC2}"/>
              </a:ext>
            </a:extLst>
          </p:cNvPr>
          <p:cNvSpPr>
            <a:spLocks noGrp="1"/>
          </p:cNvSpPr>
          <p:nvPr>
            <p:ph type="subTitle" idx="1"/>
          </p:nvPr>
        </p:nvSpPr>
        <p:spPr>
          <a:xfrm>
            <a:off x="467360" y="1219200"/>
            <a:ext cx="3210560" cy="629920"/>
          </a:xfrm>
        </p:spPr>
        <p:txBody>
          <a:bodyPr/>
          <a:lstStyle/>
          <a:p>
            <a:pPr algn="l"/>
            <a:r>
              <a:rPr lang="en-IN" b="1" dirty="0">
                <a:solidFill>
                  <a:schemeClr val="bg1">
                    <a:lumMod val="95000"/>
                    <a:lumOff val="5000"/>
                  </a:schemeClr>
                </a:solidFill>
              </a:rPr>
              <a:t>Proposed Solution</a:t>
            </a:r>
          </a:p>
        </p:txBody>
      </p:sp>
      <p:sp>
        <p:nvSpPr>
          <p:cNvPr id="4" name="TextBox 3">
            <a:extLst>
              <a:ext uri="{FF2B5EF4-FFF2-40B4-BE49-F238E27FC236}">
                <a16:creationId xmlns:a16="http://schemas.microsoft.com/office/drawing/2014/main" id="{544F66AC-DF86-E2D4-FAFC-260D7611AA08}"/>
              </a:ext>
            </a:extLst>
          </p:cNvPr>
          <p:cNvSpPr txBox="1"/>
          <p:nvPr/>
        </p:nvSpPr>
        <p:spPr>
          <a:xfrm>
            <a:off x="701040" y="1981200"/>
            <a:ext cx="6238240" cy="3970318"/>
          </a:xfrm>
          <a:prstGeom prst="rect">
            <a:avLst/>
          </a:prstGeom>
          <a:noFill/>
        </p:spPr>
        <p:txBody>
          <a:bodyPr wrap="square" rtlCol="0">
            <a:spAutoFit/>
          </a:bodyPr>
          <a:lstStyle/>
          <a:p>
            <a:r>
              <a:rPr lang="en-US"/>
              <a:t>The proposed solution involves developing an AI-powered Resume Screening &amp; Candidate Ranking System to address recruitment challenges. This system will utilize advanced algorithms to automate the process of reviewing resumes, ensuring a consistent evaluation based on predefined criteria like skills, experience, and qualifications. It will rank candidates objectively, prioritizing those who best match the job requirements. The tool can integrate natural language processing (NLP) to extract relevant information from resumes and machine learning models to adapt and improve its accuracy over time. By doing so, the system minimizes human bias, streamlines recruitment workflows, and accelerates the hiring process, ultimately enhancing the recruitment experience for employers and candidates alike.</a:t>
            </a:r>
            <a:endParaRPr lang="en-IN" dirty="0"/>
          </a:p>
        </p:txBody>
      </p:sp>
      <p:pic>
        <p:nvPicPr>
          <p:cNvPr id="6" name="Picture 5">
            <a:extLst>
              <a:ext uri="{FF2B5EF4-FFF2-40B4-BE49-F238E27FC236}">
                <a16:creationId xmlns:a16="http://schemas.microsoft.com/office/drawing/2014/main" id="{540E9530-BB7F-9A24-0E7D-248C9C83268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70800" y="1849120"/>
            <a:ext cx="3820160" cy="3820160"/>
          </a:xfrm>
          <a:prstGeom prst="rect">
            <a:avLst/>
          </a:prstGeom>
        </p:spPr>
      </p:pic>
    </p:spTree>
    <p:extLst>
      <p:ext uri="{BB962C8B-B14F-4D97-AF65-F5344CB8AC3E}">
        <p14:creationId xmlns:p14="http://schemas.microsoft.com/office/powerpoint/2010/main" val="330543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DBB94-4F25-481E-0572-54A5D673A53B}"/>
              </a:ext>
            </a:extLst>
          </p:cNvPr>
          <p:cNvSpPr>
            <a:spLocks noGrp="1"/>
          </p:cNvSpPr>
          <p:nvPr>
            <p:ph type="ctrTitle"/>
          </p:nvPr>
        </p:nvSpPr>
        <p:spPr>
          <a:xfrm>
            <a:off x="0" y="0"/>
            <a:ext cx="12192000" cy="802640"/>
          </a:xfrm>
        </p:spPr>
        <p:txBody>
          <a:bodyPr>
            <a:normAutofit/>
          </a:bodyPr>
          <a:lstStyle/>
          <a:p>
            <a:r>
              <a:rPr lang="en-IN" sz="2800" dirty="0">
                <a:latin typeface="Arial Rounded MT Bold" panose="020F0704030504030204" pitchFamily="34" charset="0"/>
              </a:rPr>
              <a:t>Ai </a:t>
            </a:r>
            <a:r>
              <a:rPr lang="en-IN" sz="2800" cap="none" dirty="0">
                <a:latin typeface="Arial Rounded MT Bold" panose="020F0704030504030204" pitchFamily="34" charset="0"/>
              </a:rPr>
              <a:t>Resume Screening &amp; Candidate Ranking System</a:t>
            </a:r>
            <a:endParaRPr lang="en-IN" sz="2800" dirty="0"/>
          </a:p>
        </p:txBody>
      </p:sp>
      <p:sp>
        <p:nvSpPr>
          <p:cNvPr id="3" name="Subtitle 2">
            <a:extLst>
              <a:ext uri="{FF2B5EF4-FFF2-40B4-BE49-F238E27FC236}">
                <a16:creationId xmlns:a16="http://schemas.microsoft.com/office/drawing/2014/main" id="{1B8F4319-39F4-AA6C-9500-5B684EED9CE5}"/>
              </a:ext>
            </a:extLst>
          </p:cNvPr>
          <p:cNvSpPr>
            <a:spLocks noGrp="1"/>
          </p:cNvSpPr>
          <p:nvPr>
            <p:ph type="subTitle" idx="1"/>
          </p:nvPr>
        </p:nvSpPr>
        <p:spPr>
          <a:xfrm>
            <a:off x="294640" y="955040"/>
            <a:ext cx="9202166" cy="548640"/>
          </a:xfrm>
        </p:spPr>
        <p:txBody>
          <a:bodyPr/>
          <a:lstStyle/>
          <a:p>
            <a:pPr algn="l"/>
            <a:r>
              <a:rPr lang="en-IN" b="1" dirty="0">
                <a:solidFill>
                  <a:schemeClr val="bg1">
                    <a:lumMod val="95000"/>
                    <a:lumOff val="5000"/>
                  </a:schemeClr>
                </a:solidFill>
              </a:rPr>
              <a:t>Software Requirements</a:t>
            </a:r>
          </a:p>
        </p:txBody>
      </p:sp>
      <p:pic>
        <p:nvPicPr>
          <p:cNvPr id="5" name="Picture 4">
            <a:extLst>
              <a:ext uri="{FF2B5EF4-FFF2-40B4-BE49-F238E27FC236}">
                <a16:creationId xmlns:a16="http://schemas.microsoft.com/office/drawing/2014/main" id="{1320FD1F-1967-DFEF-0271-4279DFCEE8A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656080" y="1503680"/>
            <a:ext cx="2340373" cy="1369803"/>
          </a:xfrm>
          <a:prstGeom prst="rect">
            <a:avLst/>
          </a:prstGeom>
        </p:spPr>
      </p:pic>
      <p:pic>
        <p:nvPicPr>
          <p:cNvPr id="10" name="Picture 9">
            <a:extLst>
              <a:ext uri="{FF2B5EF4-FFF2-40B4-BE49-F238E27FC236}">
                <a16:creationId xmlns:a16="http://schemas.microsoft.com/office/drawing/2014/main" id="{1919AD71-FC95-15D7-33A2-E2D37D4A193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027056" y="1503680"/>
            <a:ext cx="1439147" cy="1439147"/>
          </a:xfrm>
          <a:prstGeom prst="rect">
            <a:avLst/>
          </a:prstGeom>
        </p:spPr>
      </p:pic>
      <p:sp>
        <p:nvSpPr>
          <p:cNvPr id="11" name="TextBox 10">
            <a:extLst>
              <a:ext uri="{FF2B5EF4-FFF2-40B4-BE49-F238E27FC236}">
                <a16:creationId xmlns:a16="http://schemas.microsoft.com/office/drawing/2014/main" id="{FB050F68-D3C3-3BA0-A1F7-B4137F6E4B9F}"/>
              </a:ext>
            </a:extLst>
          </p:cNvPr>
          <p:cNvSpPr txBox="1"/>
          <p:nvPr/>
        </p:nvSpPr>
        <p:spPr>
          <a:xfrm>
            <a:off x="447041" y="1727200"/>
            <a:ext cx="1076960" cy="369332"/>
          </a:xfrm>
          <a:prstGeom prst="rect">
            <a:avLst/>
          </a:prstGeom>
          <a:noFill/>
        </p:spPr>
        <p:txBody>
          <a:bodyPr wrap="square" rtlCol="0">
            <a:spAutoFit/>
          </a:bodyPr>
          <a:lstStyle/>
          <a:p>
            <a:r>
              <a:rPr lang="en-IN" dirty="0">
                <a:solidFill>
                  <a:schemeClr val="bg1">
                    <a:lumMod val="95000"/>
                    <a:lumOff val="5000"/>
                  </a:schemeClr>
                </a:solidFill>
              </a:rPr>
              <a:t>Frontend</a:t>
            </a:r>
          </a:p>
        </p:txBody>
      </p:sp>
      <p:sp>
        <p:nvSpPr>
          <p:cNvPr id="12" name="TextBox 11">
            <a:extLst>
              <a:ext uri="{FF2B5EF4-FFF2-40B4-BE49-F238E27FC236}">
                <a16:creationId xmlns:a16="http://schemas.microsoft.com/office/drawing/2014/main" id="{DCDCEFA6-2719-080A-36AF-C3571D4B0A3A}"/>
              </a:ext>
            </a:extLst>
          </p:cNvPr>
          <p:cNvSpPr txBox="1"/>
          <p:nvPr/>
        </p:nvSpPr>
        <p:spPr>
          <a:xfrm>
            <a:off x="4641564" y="1920240"/>
            <a:ext cx="1439147" cy="369332"/>
          </a:xfrm>
          <a:prstGeom prst="rect">
            <a:avLst/>
          </a:prstGeom>
          <a:noFill/>
        </p:spPr>
        <p:txBody>
          <a:bodyPr wrap="square" rtlCol="0">
            <a:spAutoFit/>
          </a:bodyPr>
          <a:lstStyle/>
          <a:p>
            <a:r>
              <a:rPr lang="en-IN" dirty="0">
                <a:solidFill>
                  <a:schemeClr val="bg1">
                    <a:lumMod val="95000"/>
                    <a:lumOff val="5000"/>
                  </a:schemeClr>
                </a:solidFill>
              </a:rPr>
              <a:t>Backend</a:t>
            </a:r>
          </a:p>
        </p:txBody>
      </p:sp>
      <p:sp>
        <p:nvSpPr>
          <p:cNvPr id="13" name="TextBox 12">
            <a:extLst>
              <a:ext uri="{FF2B5EF4-FFF2-40B4-BE49-F238E27FC236}">
                <a16:creationId xmlns:a16="http://schemas.microsoft.com/office/drawing/2014/main" id="{3B07260B-E20F-22A2-7469-896E979F99D7}"/>
              </a:ext>
            </a:extLst>
          </p:cNvPr>
          <p:cNvSpPr txBox="1"/>
          <p:nvPr/>
        </p:nvSpPr>
        <p:spPr>
          <a:xfrm>
            <a:off x="294640" y="3290043"/>
            <a:ext cx="6073333" cy="369332"/>
          </a:xfrm>
          <a:prstGeom prst="rect">
            <a:avLst/>
          </a:prstGeom>
          <a:noFill/>
        </p:spPr>
        <p:txBody>
          <a:bodyPr wrap="square" rtlCol="0">
            <a:spAutoFit/>
          </a:bodyPr>
          <a:lstStyle/>
          <a:p>
            <a:r>
              <a:rPr lang="en-IN" b="1" dirty="0">
                <a:solidFill>
                  <a:schemeClr val="bg1">
                    <a:lumMod val="95000"/>
                    <a:lumOff val="5000"/>
                  </a:schemeClr>
                </a:solidFill>
              </a:rPr>
              <a:t>Frameworks:</a:t>
            </a:r>
            <a:endParaRPr lang="en-IN" dirty="0"/>
          </a:p>
        </p:txBody>
      </p:sp>
      <p:sp>
        <p:nvSpPr>
          <p:cNvPr id="14" name="TextBox 13">
            <a:extLst>
              <a:ext uri="{FF2B5EF4-FFF2-40B4-BE49-F238E27FC236}">
                <a16:creationId xmlns:a16="http://schemas.microsoft.com/office/drawing/2014/main" id="{0E667B2E-14ED-7844-2CF9-DD260333D7ED}"/>
              </a:ext>
            </a:extLst>
          </p:cNvPr>
          <p:cNvSpPr txBox="1"/>
          <p:nvPr/>
        </p:nvSpPr>
        <p:spPr>
          <a:xfrm>
            <a:off x="660400" y="3799840"/>
            <a:ext cx="5371492" cy="369332"/>
          </a:xfrm>
          <a:prstGeom prst="rect">
            <a:avLst/>
          </a:prstGeom>
          <a:noFill/>
        </p:spPr>
        <p:txBody>
          <a:bodyPr wrap="square" rtlCol="0">
            <a:spAutoFit/>
          </a:bodyPr>
          <a:lstStyle/>
          <a:p>
            <a:r>
              <a:rPr lang="en-IN" dirty="0" err="1">
                <a:solidFill>
                  <a:schemeClr val="bg1">
                    <a:lumMod val="75000"/>
                    <a:lumOff val="25000"/>
                  </a:schemeClr>
                </a:solidFill>
              </a:rPr>
              <a:t>Sklearn</a:t>
            </a:r>
            <a:r>
              <a:rPr lang="en-IN" dirty="0">
                <a:solidFill>
                  <a:schemeClr val="bg1">
                    <a:lumMod val="75000"/>
                    <a:lumOff val="25000"/>
                  </a:schemeClr>
                </a:solidFill>
              </a:rPr>
              <a:t>  / NLTK / Spacy</a:t>
            </a:r>
          </a:p>
        </p:txBody>
      </p:sp>
      <p:sp>
        <p:nvSpPr>
          <p:cNvPr id="15" name="TextBox 14">
            <a:extLst>
              <a:ext uri="{FF2B5EF4-FFF2-40B4-BE49-F238E27FC236}">
                <a16:creationId xmlns:a16="http://schemas.microsoft.com/office/drawing/2014/main" id="{9A36DC86-4944-3DD9-CB74-F8185FAA6E97}"/>
              </a:ext>
            </a:extLst>
          </p:cNvPr>
          <p:cNvSpPr txBox="1"/>
          <p:nvPr/>
        </p:nvSpPr>
        <p:spPr>
          <a:xfrm>
            <a:off x="365760" y="4494292"/>
            <a:ext cx="5997148" cy="369332"/>
          </a:xfrm>
          <a:prstGeom prst="rect">
            <a:avLst/>
          </a:prstGeom>
          <a:noFill/>
        </p:spPr>
        <p:txBody>
          <a:bodyPr wrap="square" rtlCol="0">
            <a:spAutoFit/>
          </a:bodyPr>
          <a:lstStyle/>
          <a:p>
            <a:r>
              <a:rPr lang="en-IN" b="1" dirty="0">
                <a:solidFill>
                  <a:schemeClr val="bg1"/>
                </a:solidFill>
              </a:rPr>
              <a:t>Deployment:</a:t>
            </a:r>
          </a:p>
        </p:txBody>
      </p:sp>
      <p:sp>
        <p:nvSpPr>
          <p:cNvPr id="16" name="TextBox 15">
            <a:extLst>
              <a:ext uri="{FF2B5EF4-FFF2-40B4-BE49-F238E27FC236}">
                <a16:creationId xmlns:a16="http://schemas.microsoft.com/office/drawing/2014/main" id="{60A23E2A-306F-1561-2865-71B16A7B350F}"/>
              </a:ext>
            </a:extLst>
          </p:cNvPr>
          <p:cNvSpPr txBox="1"/>
          <p:nvPr/>
        </p:nvSpPr>
        <p:spPr>
          <a:xfrm>
            <a:off x="995680" y="5004088"/>
            <a:ext cx="8020269" cy="369332"/>
          </a:xfrm>
          <a:prstGeom prst="rect">
            <a:avLst/>
          </a:prstGeom>
          <a:noFill/>
        </p:spPr>
        <p:txBody>
          <a:bodyPr wrap="square" rtlCol="0">
            <a:spAutoFit/>
          </a:bodyPr>
          <a:lstStyle/>
          <a:p>
            <a:r>
              <a:rPr lang="en-IN" dirty="0">
                <a:solidFill>
                  <a:schemeClr val="bg1">
                    <a:lumMod val="75000"/>
                    <a:lumOff val="25000"/>
                  </a:schemeClr>
                </a:solidFill>
              </a:rPr>
              <a:t>Deployment using </a:t>
            </a:r>
            <a:r>
              <a:rPr lang="en-IN" dirty="0" err="1">
                <a:solidFill>
                  <a:schemeClr val="bg1">
                    <a:lumMod val="75000"/>
                    <a:lumOff val="25000"/>
                  </a:schemeClr>
                </a:solidFill>
              </a:rPr>
              <a:t>Streamlit</a:t>
            </a:r>
            <a:r>
              <a:rPr lang="en-IN" dirty="0">
                <a:solidFill>
                  <a:schemeClr val="bg1">
                    <a:lumMod val="75000"/>
                    <a:lumOff val="25000"/>
                  </a:schemeClr>
                </a:solidFill>
              </a:rPr>
              <a:t> cloud.</a:t>
            </a:r>
          </a:p>
        </p:txBody>
      </p:sp>
    </p:spTree>
    <p:extLst>
      <p:ext uri="{BB962C8B-B14F-4D97-AF65-F5344CB8AC3E}">
        <p14:creationId xmlns:p14="http://schemas.microsoft.com/office/powerpoint/2010/main" val="3495191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8C1C4-042B-86E5-58C0-864CFC6ECA71}"/>
              </a:ext>
            </a:extLst>
          </p:cNvPr>
          <p:cNvSpPr>
            <a:spLocks noGrp="1"/>
          </p:cNvSpPr>
          <p:nvPr>
            <p:ph type="ctrTitle"/>
          </p:nvPr>
        </p:nvSpPr>
        <p:spPr>
          <a:xfrm>
            <a:off x="0" y="0"/>
            <a:ext cx="12192000" cy="741680"/>
          </a:xfrm>
        </p:spPr>
        <p:txBody>
          <a:bodyPr>
            <a:normAutofit fontScale="90000"/>
          </a:bodyPr>
          <a:lstStyle/>
          <a:p>
            <a:r>
              <a:rPr lang="en-IN" sz="2800" dirty="0">
                <a:latin typeface="Arial Rounded MT Bold" panose="020F0704030504030204" pitchFamily="34" charset="0"/>
              </a:rPr>
              <a:t>Ai </a:t>
            </a:r>
            <a:r>
              <a:rPr lang="en-IN" sz="2800" cap="none" dirty="0">
                <a:latin typeface="Arial Rounded MT Bold" panose="020F0704030504030204" pitchFamily="34" charset="0"/>
              </a:rPr>
              <a:t>Resume Screening &amp; Candidate Ranking System</a:t>
            </a:r>
            <a:endParaRPr lang="en-IN" sz="2800" dirty="0"/>
          </a:p>
        </p:txBody>
      </p:sp>
      <p:sp>
        <p:nvSpPr>
          <p:cNvPr id="3" name="Subtitle 2">
            <a:extLst>
              <a:ext uri="{FF2B5EF4-FFF2-40B4-BE49-F238E27FC236}">
                <a16:creationId xmlns:a16="http://schemas.microsoft.com/office/drawing/2014/main" id="{DE0BA31B-389A-A252-1448-AC968EEE27D8}"/>
              </a:ext>
            </a:extLst>
          </p:cNvPr>
          <p:cNvSpPr>
            <a:spLocks noGrp="1"/>
          </p:cNvSpPr>
          <p:nvPr>
            <p:ph type="subTitle" idx="1"/>
          </p:nvPr>
        </p:nvSpPr>
        <p:spPr>
          <a:xfrm>
            <a:off x="203200" y="924560"/>
            <a:ext cx="6715760" cy="741680"/>
          </a:xfrm>
        </p:spPr>
        <p:txBody>
          <a:bodyPr/>
          <a:lstStyle/>
          <a:p>
            <a:pPr algn="l"/>
            <a:r>
              <a:rPr lang="en-IN" b="1" dirty="0">
                <a:solidFill>
                  <a:schemeClr val="bg1">
                    <a:lumMod val="75000"/>
                    <a:lumOff val="25000"/>
                  </a:schemeClr>
                </a:solidFill>
              </a:rPr>
              <a:t>System Architecture</a:t>
            </a:r>
          </a:p>
        </p:txBody>
      </p:sp>
      <p:pic>
        <p:nvPicPr>
          <p:cNvPr id="5" name="Picture 4">
            <a:extLst>
              <a:ext uri="{FF2B5EF4-FFF2-40B4-BE49-F238E27FC236}">
                <a16:creationId xmlns:a16="http://schemas.microsoft.com/office/drawing/2014/main" id="{6D7DE0D2-A658-103F-5F77-AD12F5F9A404}"/>
              </a:ext>
            </a:extLst>
          </p:cNvPr>
          <p:cNvPicPr>
            <a:picLocks noChangeAspect="1"/>
          </p:cNvPicPr>
          <p:nvPr/>
        </p:nvPicPr>
        <p:blipFill>
          <a:blip r:embed="rId2">
            <a:extLst>
              <a:ext uri="{28A0092B-C50C-407E-A947-70E740481C1C}">
                <a14:useLocalDpi xmlns:a14="http://schemas.microsoft.com/office/drawing/2010/main" val="0"/>
              </a:ext>
            </a:extLst>
          </a:blip>
          <a:srcRect t="45630" b="36889"/>
          <a:stretch/>
        </p:blipFill>
        <p:spPr>
          <a:xfrm>
            <a:off x="608542" y="1769187"/>
            <a:ext cx="10926322" cy="4479213"/>
          </a:xfrm>
          <a:prstGeom prst="rect">
            <a:avLst/>
          </a:prstGeom>
        </p:spPr>
      </p:pic>
    </p:spTree>
    <p:extLst>
      <p:ext uri="{BB962C8B-B14F-4D97-AF65-F5344CB8AC3E}">
        <p14:creationId xmlns:p14="http://schemas.microsoft.com/office/powerpoint/2010/main" val="4000744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A1C12-7282-212B-4D38-DB6B2F1395E2}"/>
              </a:ext>
            </a:extLst>
          </p:cNvPr>
          <p:cNvSpPr>
            <a:spLocks noGrp="1"/>
          </p:cNvSpPr>
          <p:nvPr>
            <p:ph type="ctrTitle"/>
          </p:nvPr>
        </p:nvSpPr>
        <p:spPr>
          <a:xfrm>
            <a:off x="0" y="0"/>
            <a:ext cx="12192000" cy="537328"/>
          </a:xfrm>
        </p:spPr>
        <p:txBody>
          <a:bodyPr>
            <a:normAutofit fontScale="90000"/>
          </a:bodyPr>
          <a:lstStyle/>
          <a:p>
            <a:r>
              <a:rPr lang="en-IN" sz="2800" dirty="0">
                <a:latin typeface="Arial Rounded MT Bold" panose="020F0704030504030204" pitchFamily="34" charset="0"/>
              </a:rPr>
              <a:t>Ai </a:t>
            </a:r>
            <a:r>
              <a:rPr lang="en-IN" sz="2800" cap="none" dirty="0">
                <a:latin typeface="Arial Rounded MT Bold" panose="020F0704030504030204" pitchFamily="34" charset="0"/>
              </a:rPr>
              <a:t>Resume Screening &amp; Candidate Ranking System</a:t>
            </a:r>
            <a:endParaRPr lang="en-IN" sz="2800" dirty="0"/>
          </a:p>
        </p:txBody>
      </p:sp>
      <p:sp>
        <p:nvSpPr>
          <p:cNvPr id="3" name="Subtitle 2">
            <a:extLst>
              <a:ext uri="{FF2B5EF4-FFF2-40B4-BE49-F238E27FC236}">
                <a16:creationId xmlns:a16="http://schemas.microsoft.com/office/drawing/2014/main" id="{2BFAD895-F3B6-98AD-B802-307377BD91F5}"/>
              </a:ext>
            </a:extLst>
          </p:cNvPr>
          <p:cNvSpPr>
            <a:spLocks noGrp="1"/>
          </p:cNvSpPr>
          <p:nvPr>
            <p:ph type="subTitle" idx="1"/>
          </p:nvPr>
        </p:nvSpPr>
        <p:spPr>
          <a:xfrm>
            <a:off x="179110" y="754144"/>
            <a:ext cx="1989056" cy="537328"/>
          </a:xfrm>
        </p:spPr>
        <p:txBody>
          <a:bodyPr/>
          <a:lstStyle/>
          <a:p>
            <a:pPr algn="l"/>
            <a:r>
              <a:rPr lang="en-IN" dirty="0">
                <a:solidFill>
                  <a:schemeClr val="bg1">
                    <a:lumMod val="95000"/>
                    <a:lumOff val="5000"/>
                  </a:schemeClr>
                </a:solidFill>
              </a:rPr>
              <a:t>Project Plan</a:t>
            </a:r>
          </a:p>
          <a:p>
            <a:endParaRPr lang="en-IN" dirty="0"/>
          </a:p>
        </p:txBody>
      </p:sp>
      <p:sp>
        <p:nvSpPr>
          <p:cNvPr id="4" name="TextBox 3">
            <a:extLst>
              <a:ext uri="{FF2B5EF4-FFF2-40B4-BE49-F238E27FC236}">
                <a16:creationId xmlns:a16="http://schemas.microsoft.com/office/drawing/2014/main" id="{47A3A589-A326-4CA1-D435-1B2B9EC79152}"/>
              </a:ext>
            </a:extLst>
          </p:cNvPr>
          <p:cNvSpPr txBox="1"/>
          <p:nvPr/>
        </p:nvSpPr>
        <p:spPr>
          <a:xfrm>
            <a:off x="329938" y="1508288"/>
            <a:ext cx="9964132" cy="4247317"/>
          </a:xfrm>
          <a:prstGeom prst="rect">
            <a:avLst/>
          </a:prstGeom>
          <a:noFill/>
        </p:spPr>
        <p:txBody>
          <a:bodyPr wrap="square" rtlCol="0">
            <a:spAutoFit/>
          </a:bodyPr>
          <a:lstStyle/>
          <a:p>
            <a:pPr marL="285750" indent="-285750">
              <a:buFont typeface="Arial" panose="020B0604020202020204" pitchFamily="34" charset="0"/>
              <a:buChar char="•"/>
            </a:pPr>
            <a:r>
              <a:rPr lang="en-US" dirty="0"/>
              <a:t>Phase 1: </a:t>
            </a:r>
          </a:p>
          <a:p>
            <a:r>
              <a:rPr lang="en-US" dirty="0"/>
              <a:t>      1.Understand Objective &amp; Requirements</a:t>
            </a:r>
          </a:p>
          <a:p>
            <a:r>
              <a:rPr lang="en-US" dirty="0"/>
              <a:t>      2.    Collect Relevant Data</a:t>
            </a:r>
          </a:p>
          <a:p>
            <a:endParaRPr lang="en-US" dirty="0"/>
          </a:p>
          <a:p>
            <a:r>
              <a:rPr lang="en-US" dirty="0"/>
              <a:t>  *Phase 2:</a:t>
            </a:r>
          </a:p>
          <a:p>
            <a:r>
              <a:rPr lang="en-US" dirty="0"/>
              <a:t>     3. Clean Data and Check for Errors</a:t>
            </a:r>
          </a:p>
          <a:p>
            <a:r>
              <a:rPr lang="en-US" dirty="0"/>
              <a:t>     4. Check the Similarity Between the             </a:t>
            </a:r>
          </a:p>
          <a:p>
            <a:r>
              <a:rPr lang="en-US" dirty="0"/>
              <a:t>        Documents </a:t>
            </a:r>
          </a:p>
          <a:p>
            <a:r>
              <a:rPr lang="en-US" dirty="0"/>
              <a:t>     5. Develop a Web Application Using</a:t>
            </a:r>
          </a:p>
          <a:p>
            <a:r>
              <a:rPr lang="en-US" dirty="0"/>
              <a:t>        </a:t>
            </a:r>
            <a:r>
              <a:rPr lang="en-US" dirty="0" err="1"/>
              <a:t>Streamlit</a:t>
            </a:r>
            <a:r>
              <a:rPr lang="en-US" dirty="0"/>
              <a:t> </a:t>
            </a:r>
          </a:p>
          <a:p>
            <a:endParaRPr lang="en-US" dirty="0"/>
          </a:p>
          <a:p>
            <a:r>
              <a:rPr lang="en-US" dirty="0"/>
              <a:t> *Phase 3:</a:t>
            </a:r>
          </a:p>
          <a:p>
            <a:r>
              <a:rPr lang="en-US" dirty="0"/>
              <a:t>      6. Deploy the Application to Stream Cloud </a:t>
            </a:r>
          </a:p>
          <a:p>
            <a:r>
              <a:rPr lang="en-US" dirty="0"/>
              <a:t>      7. Prepare Documentation of the Project with Presentation </a:t>
            </a:r>
          </a:p>
          <a:p>
            <a:r>
              <a:rPr lang="en-US" dirty="0"/>
              <a:t>      8. Submit on LMS</a:t>
            </a:r>
            <a:endParaRPr lang="en-IN" dirty="0"/>
          </a:p>
        </p:txBody>
      </p:sp>
    </p:spTree>
    <p:extLst>
      <p:ext uri="{BB962C8B-B14F-4D97-AF65-F5344CB8AC3E}">
        <p14:creationId xmlns:p14="http://schemas.microsoft.com/office/powerpoint/2010/main" val="2815202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4FF60-941D-8D2F-E3F3-377B88C9DAE6}"/>
              </a:ext>
            </a:extLst>
          </p:cNvPr>
          <p:cNvSpPr>
            <a:spLocks noGrp="1"/>
          </p:cNvSpPr>
          <p:nvPr>
            <p:ph type="ctrTitle"/>
          </p:nvPr>
        </p:nvSpPr>
        <p:spPr>
          <a:xfrm>
            <a:off x="0" y="0"/>
            <a:ext cx="12192000" cy="499621"/>
          </a:xfrm>
        </p:spPr>
        <p:txBody>
          <a:bodyPr>
            <a:normAutofit fontScale="90000"/>
          </a:bodyPr>
          <a:lstStyle/>
          <a:p>
            <a:r>
              <a:rPr lang="en-IN" sz="2400" dirty="0">
                <a:latin typeface="Arial Rounded MT Bold" panose="020F0704030504030204" pitchFamily="34" charset="0"/>
              </a:rPr>
              <a:t>Ai </a:t>
            </a:r>
            <a:r>
              <a:rPr lang="en-IN" sz="2400" cap="none" dirty="0">
                <a:latin typeface="Arial Rounded MT Bold" panose="020F0704030504030204" pitchFamily="34" charset="0"/>
              </a:rPr>
              <a:t>Resume Screening &amp; Candidate Ranking System</a:t>
            </a:r>
            <a:endParaRPr lang="en-IN" sz="2400" dirty="0"/>
          </a:p>
        </p:txBody>
      </p:sp>
      <p:sp>
        <p:nvSpPr>
          <p:cNvPr id="3" name="Subtitle 2">
            <a:extLst>
              <a:ext uri="{FF2B5EF4-FFF2-40B4-BE49-F238E27FC236}">
                <a16:creationId xmlns:a16="http://schemas.microsoft.com/office/drawing/2014/main" id="{545F810F-DEE6-C983-BD71-A3FE8838B2B0}"/>
              </a:ext>
            </a:extLst>
          </p:cNvPr>
          <p:cNvSpPr>
            <a:spLocks noGrp="1"/>
          </p:cNvSpPr>
          <p:nvPr>
            <p:ph type="subTitle" idx="1"/>
          </p:nvPr>
        </p:nvSpPr>
        <p:spPr>
          <a:xfrm>
            <a:off x="1432874" y="2705493"/>
            <a:ext cx="8063932" cy="2886945"/>
          </a:xfrm>
        </p:spPr>
        <p:txBody>
          <a:bodyPr/>
          <a:lstStyle/>
          <a:p>
            <a:r>
              <a:rPr lang="en-IN" dirty="0">
                <a:solidFill>
                  <a:schemeClr val="bg1">
                    <a:lumMod val="95000"/>
                    <a:lumOff val="5000"/>
                  </a:schemeClr>
                </a:solidFill>
              </a:rPr>
              <a:t>Video of the Project</a:t>
            </a:r>
          </a:p>
          <a:p>
            <a:endParaRPr lang="en-IN" dirty="0"/>
          </a:p>
        </p:txBody>
      </p:sp>
    </p:spTree>
    <p:extLst>
      <p:ext uri="{BB962C8B-B14F-4D97-AF65-F5344CB8AC3E}">
        <p14:creationId xmlns:p14="http://schemas.microsoft.com/office/powerpoint/2010/main" val="361278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AEC9F-421C-6B5C-B4A7-83B19CC6EFE1}"/>
              </a:ext>
            </a:extLst>
          </p:cNvPr>
          <p:cNvSpPr>
            <a:spLocks noGrp="1"/>
          </p:cNvSpPr>
          <p:nvPr>
            <p:ph type="ctrTitle"/>
          </p:nvPr>
        </p:nvSpPr>
        <p:spPr>
          <a:xfrm>
            <a:off x="0" y="0"/>
            <a:ext cx="12192000" cy="584462"/>
          </a:xfrm>
        </p:spPr>
        <p:txBody>
          <a:bodyPr>
            <a:normAutofit fontScale="90000"/>
          </a:bodyPr>
          <a:lstStyle/>
          <a:p>
            <a:r>
              <a:rPr lang="en-IN" sz="2800" dirty="0">
                <a:latin typeface="Arial Rounded MT Bold" panose="020F0704030504030204" pitchFamily="34" charset="0"/>
              </a:rPr>
              <a:t>Ai </a:t>
            </a:r>
            <a:r>
              <a:rPr lang="en-IN" sz="2800" cap="none" dirty="0">
                <a:latin typeface="Arial Rounded MT Bold" panose="020F0704030504030204" pitchFamily="34" charset="0"/>
              </a:rPr>
              <a:t>Resume Screening &amp; Candidate Ranking System</a:t>
            </a:r>
            <a:endParaRPr lang="en-IN" sz="2800" dirty="0"/>
          </a:p>
        </p:txBody>
      </p:sp>
      <p:sp>
        <p:nvSpPr>
          <p:cNvPr id="3" name="Subtitle 2">
            <a:extLst>
              <a:ext uri="{FF2B5EF4-FFF2-40B4-BE49-F238E27FC236}">
                <a16:creationId xmlns:a16="http://schemas.microsoft.com/office/drawing/2014/main" id="{384D81B3-7586-8AD8-1470-69FD553D58C0}"/>
              </a:ext>
            </a:extLst>
          </p:cNvPr>
          <p:cNvSpPr>
            <a:spLocks noGrp="1"/>
          </p:cNvSpPr>
          <p:nvPr>
            <p:ph type="subTitle" idx="1"/>
          </p:nvPr>
        </p:nvSpPr>
        <p:spPr>
          <a:xfrm>
            <a:off x="131975" y="876694"/>
            <a:ext cx="2092751" cy="584462"/>
          </a:xfrm>
        </p:spPr>
        <p:txBody>
          <a:bodyPr/>
          <a:lstStyle/>
          <a:p>
            <a:pPr algn="l"/>
            <a:r>
              <a:rPr lang="en-IN" dirty="0">
                <a:solidFill>
                  <a:schemeClr val="bg1">
                    <a:lumMod val="85000"/>
                    <a:lumOff val="15000"/>
                  </a:schemeClr>
                </a:solidFill>
              </a:rPr>
              <a:t>FUTURE SCOPE</a:t>
            </a:r>
          </a:p>
        </p:txBody>
      </p:sp>
      <p:sp>
        <p:nvSpPr>
          <p:cNvPr id="6" name="Rectangle 2">
            <a:extLst>
              <a:ext uri="{FF2B5EF4-FFF2-40B4-BE49-F238E27FC236}">
                <a16:creationId xmlns:a16="http://schemas.microsoft.com/office/drawing/2014/main" id="{D16DDB3B-1945-9811-767B-9523668B35F1}"/>
              </a:ext>
            </a:extLst>
          </p:cNvPr>
          <p:cNvSpPr>
            <a:spLocks noChangeArrowheads="1"/>
          </p:cNvSpPr>
          <p:nvPr/>
        </p:nvSpPr>
        <p:spPr bwMode="auto">
          <a:xfrm>
            <a:off x="348790" y="1858007"/>
            <a:ext cx="1120166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sng" strike="noStrike" cap="none" normalizeH="0" baseline="0" dirty="0">
                <a:ln>
                  <a:noFill/>
                </a:ln>
                <a:solidFill>
                  <a:schemeClr val="tx1"/>
                </a:solidFill>
                <a:effectLst/>
                <a:latin typeface="Arial" panose="020B0604020202020204" pitchFamily="34" charset="0"/>
              </a:rPr>
              <a:t>Enhanced Accuracy with Advanced AI Models</a:t>
            </a:r>
            <a:r>
              <a:rPr kumimoji="0" lang="en-US" altLang="en-US" sz="1800" b="0" i="0" u="none" strike="noStrike" cap="none" normalizeH="0" baseline="0" dirty="0">
                <a:ln>
                  <a:noFill/>
                </a:ln>
                <a:solidFill>
                  <a:schemeClr val="tx1"/>
                </a:solidFill>
                <a:effectLst/>
                <a:latin typeface="Arial" panose="020B0604020202020204" pitchFamily="34" charset="0"/>
              </a:rPr>
              <a:t>: Future systems could integrate sophisticated AI models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like BERT or GPT to improve contextual understanding of resumes and job descriptions, leading to more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accurate candidate matching.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sng" strike="noStrike" cap="none" normalizeH="0" baseline="0" dirty="0">
                <a:ln>
                  <a:noFill/>
                </a:ln>
                <a:solidFill>
                  <a:schemeClr val="tx1"/>
                </a:solidFill>
                <a:effectLst/>
                <a:latin typeface="Arial" panose="020B0604020202020204" pitchFamily="34" charset="0"/>
              </a:rPr>
              <a:t>Bias Reduction</a:t>
            </a:r>
            <a:r>
              <a:rPr kumimoji="0" lang="en-US" altLang="en-US" b="0" i="0" u="none" strike="noStrike" cap="none" normalizeH="0" baseline="0" dirty="0">
                <a:ln>
                  <a:noFill/>
                </a:ln>
                <a:solidFill>
                  <a:schemeClr val="tx1"/>
                </a:solidFill>
                <a:effectLst/>
                <a:latin typeface="Arial" panose="020B0604020202020204" pitchFamily="34" charset="0"/>
              </a:rPr>
              <a:t>: By refining algorithms, these systems can help minimize unconscious bias in hiring,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promoting diversity and inclusion in the workplace.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sng" strike="noStrike" cap="none" normalizeH="0" baseline="0" dirty="0">
                <a:ln>
                  <a:noFill/>
                </a:ln>
                <a:solidFill>
                  <a:schemeClr val="tx1"/>
                </a:solidFill>
                <a:effectLst/>
                <a:latin typeface="Arial" panose="020B0604020202020204" pitchFamily="34" charset="0"/>
              </a:rPr>
              <a:t>Multi-Language Support</a:t>
            </a:r>
            <a:r>
              <a:rPr kumimoji="0" lang="en-US" altLang="en-US" sz="1800" b="0" i="0" u="none" strike="noStrike" cap="none" normalizeH="0" baseline="0" dirty="0">
                <a:ln>
                  <a:noFill/>
                </a:ln>
                <a:solidFill>
                  <a:schemeClr val="tx1"/>
                </a:solidFill>
                <a:effectLst/>
                <a:latin typeface="Arial" panose="020B0604020202020204" pitchFamily="34" charset="0"/>
              </a:rPr>
              <a:t>: Expanding capabilities to analyze resumes in multiple languages will make these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systems more accessible to global audiences.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sng" strike="noStrike" cap="none" normalizeH="0" baseline="0" dirty="0">
                <a:ln>
                  <a:noFill/>
                </a:ln>
                <a:solidFill>
                  <a:schemeClr val="tx1"/>
                </a:solidFill>
                <a:effectLst/>
                <a:latin typeface="Arial" panose="020B0604020202020204" pitchFamily="34" charset="0"/>
              </a:rPr>
              <a:t>Skill Gap Analysis</a:t>
            </a:r>
            <a:r>
              <a:rPr kumimoji="0" lang="en-US" altLang="en-US" sz="1800" b="0" i="0" u="none" strike="noStrike" cap="none" normalizeH="0" baseline="0" dirty="0">
                <a:ln>
                  <a:noFill/>
                </a:ln>
                <a:solidFill>
                  <a:schemeClr val="tx1"/>
                </a:solidFill>
                <a:effectLst/>
                <a:latin typeface="Arial" panose="020B0604020202020204" pitchFamily="34" charset="0"/>
              </a:rPr>
              <a:t>: AI could identify skill gaps in candidates and suggest personalized training programs to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bridge those gaps, benefiting both employers and job seekers.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sng" strike="noStrike" cap="none" normalizeH="0" baseline="0" dirty="0">
                <a:ln>
                  <a:noFill/>
                </a:ln>
                <a:solidFill>
                  <a:schemeClr val="tx1"/>
                </a:solidFill>
                <a:effectLst/>
                <a:latin typeface="Arial" panose="020B0604020202020204" pitchFamily="34" charset="0"/>
              </a:rPr>
              <a:t>Integration with HR Tools</a:t>
            </a:r>
            <a:r>
              <a:rPr kumimoji="0" lang="en-US" altLang="en-US" sz="1800" b="0" i="0" u="none" strike="noStrike" cap="none" normalizeH="0" baseline="0" dirty="0">
                <a:ln>
                  <a:noFill/>
                </a:ln>
                <a:solidFill>
                  <a:schemeClr val="tx1"/>
                </a:solidFill>
                <a:effectLst/>
                <a:latin typeface="Arial" panose="020B0604020202020204" pitchFamily="34" charset="0"/>
              </a:rPr>
              <a:t>: Seamless integration with existing HR management systems could streamline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the entire recruitment process, from screening to onboarding.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sng" strike="noStrike" cap="none" normalizeH="0" baseline="0" dirty="0">
                <a:ln>
                  <a:noFill/>
                </a:ln>
                <a:solidFill>
                  <a:schemeClr val="tx1"/>
                </a:solidFill>
                <a:effectLst/>
                <a:latin typeface="Arial" panose="020B0604020202020204" pitchFamily="34" charset="0"/>
              </a:rPr>
              <a:t>Interactive Dashboards</a:t>
            </a:r>
            <a:r>
              <a:rPr kumimoji="0" lang="en-US" altLang="en-US" sz="1800" b="0" i="0" u="none" strike="noStrike" cap="none" normalizeH="0" baseline="0" dirty="0">
                <a:ln>
                  <a:noFill/>
                </a:ln>
                <a:solidFill>
                  <a:schemeClr val="tx1"/>
                </a:solidFill>
                <a:effectLst/>
                <a:latin typeface="Arial" panose="020B0604020202020204" pitchFamily="34" charset="0"/>
              </a:rPr>
              <a:t>: Future systems might include data visualization tools to provide insights into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candidate skills, experience, and market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sng" strike="noStrike" cap="none" normalizeH="0" baseline="0" dirty="0">
                <a:ln>
                  <a:noFill/>
                </a:ln>
                <a:solidFill>
                  <a:schemeClr val="tx1"/>
                </a:solidFill>
                <a:effectLst/>
                <a:latin typeface="Arial" panose="020B0604020202020204" pitchFamily="34" charset="0"/>
              </a:rPr>
              <a:t>Real-Time Updates</a:t>
            </a:r>
            <a:r>
              <a:rPr kumimoji="0" lang="en-US" altLang="en-US" sz="1800" b="0" i="0" u="none" strike="noStrike" cap="none" normalizeH="0" baseline="0" dirty="0">
                <a:ln>
                  <a:noFill/>
                </a:ln>
                <a:solidFill>
                  <a:schemeClr val="tx1"/>
                </a:solidFill>
                <a:effectLst/>
                <a:latin typeface="Arial" panose="020B0604020202020204" pitchFamily="34" charset="0"/>
              </a:rPr>
              <a:t>: AI systems could offer real-time updates on candidate rankings as new resumes are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submitted or job descriptions are modified</a:t>
            </a:r>
          </a:p>
        </p:txBody>
      </p:sp>
    </p:spTree>
    <p:extLst>
      <p:ext uri="{BB962C8B-B14F-4D97-AF65-F5344CB8AC3E}">
        <p14:creationId xmlns:p14="http://schemas.microsoft.com/office/powerpoint/2010/main" val="417481557"/>
      </p:ext>
    </p:extLst>
  </p:cSld>
  <p:clrMapOvr>
    <a:masterClrMapping/>
  </p:clrMapOvr>
</p:sld>
</file>

<file path=ppt/theme/theme1.xml><?xml version="1.0" encoding="utf-8"?>
<a:theme xmlns:a="http://schemas.openxmlformats.org/drawingml/2006/main" name="Parcel">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140</TotalTime>
  <Words>706</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Rounded MT Bold</vt:lpstr>
      <vt:lpstr>Calibri</vt:lpstr>
      <vt:lpstr>Gill Sans MT</vt:lpstr>
      <vt:lpstr>Parcel</vt:lpstr>
      <vt:lpstr>Ai Resume Screening &amp; Candidate Ranking System</vt:lpstr>
      <vt:lpstr>PowerPoint Presentation</vt:lpstr>
      <vt:lpstr>Ai Resume Screening &amp; Candidate Ranking System</vt:lpstr>
      <vt:lpstr>Ai Resume Screening &amp; Candidate Ranking System</vt:lpstr>
      <vt:lpstr>Ai Resume Screening &amp; Candidate Ranking System</vt:lpstr>
      <vt:lpstr>Ai Resume Screening &amp; Candidate Ranking System</vt:lpstr>
      <vt:lpstr>Ai Resume Screening &amp; Candidate Ranking System</vt:lpstr>
      <vt:lpstr>Ai Resume Screening &amp; Candidate Ranking System</vt:lpstr>
      <vt:lpstr>Ai Resume Screening &amp; Candidate Ranking System</vt:lpstr>
      <vt:lpstr>Ai Resume Screening &amp; Candidate Ranking System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abilash chary</dc:creator>
  <cp:lastModifiedBy>abilash chary</cp:lastModifiedBy>
  <cp:revision>2</cp:revision>
  <dcterms:created xsi:type="dcterms:W3CDTF">2025-03-21T11:13:58Z</dcterms:created>
  <dcterms:modified xsi:type="dcterms:W3CDTF">2025-03-23T07:53:02Z</dcterms:modified>
</cp:coreProperties>
</file>