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handoutMasterIdLst>
    <p:handoutMasterId r:id="rId28"/>
  </p:handoutMasterIdLst>
  <p:sldIdLst>
    <p:sldId id="280" r:id="rId3"/>
    <p:sldId id="366" r:id="rId4"/>
    <p:sldId id="380" r:id="rId6"/>
    <p:sldId id="383" r:id="rId7"/>
    <p:sldId id="384" r:id="rId8"/>
    <p:sldId id="385" r:id="rId9"/>
    <p:sldId id="386" r:id="rId10"/>
    <p:sldId id="387" r:id="rId11"/>
    <p:sldId id="388" r:id="rId12"/>
    <p:sldId id="400" r:id="rId13"/>
    <p:sldId id="389" r:id="rId14"/>
    <p:sldId id="390" r:id="rId15"/>
    <p:sldId id="391" r:id="rId16"/>
    <p:sldId id="392" r:id="rId17"/>
    <p:sldId id="401" r:id="rId18"/>
    <p:sldId id="402" r:id="rId19"/>
    <p:sldId id="403" r:id="rId20"/>
    <p:sldId id="393" r:id="rId21"/>
    <p:sldId id="394" r:id="rId22"/>
    <p:sldId id="398" r:id="rId23"/>
    <p:sldId id="395" r:id="rId24"/>
    <p:sldId id="397" r:id="rId25"/>
    <p:sldId id="399"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5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0524"/>
    <a:srgbClr val="008000"/>
    <a:srgbClr val="385D8A"/>
    <a:srgbClr val="34495E"/>
    <a:srgbClr val="FDFDFD"/>
    <a:srgbClr val="EAEAEA"/>
    <a:srgbClr val="F8F8F8"/>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88" autoAdjust="0"/>
    <p:restoredTop sz="94364" autoAdjust="0"/>
  </p:normalViewPr>
  <p:slideViewPr>
    <p:cSldViewPr showGuides="1">
      <p:cViewPr varScale="1">
        <p:scale>
          <a:sx n="78" d="100"/>
          <a:sy n="78" d="100"/>
        </p:scale>
        <p:origin x="1709" y="58"/>
      </p:cViewPr>
      <p:guideLst>
        <p:guide orient="horz" pos="2160"/>
        <p:guide pos="285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48" y="60"/>
      </p:cViewPr>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0F5FD1-1E71-41C1-A531-EDAAD398F8D7}"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418C08-2D65-44A0-8D9B-1CEE7EB87A37}"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Rektangel 11"/>
          <p:cNvSpPr/>
          <p:nvPr userDrawn="1"/>
        </p:nvSpPr>
        <p:spPr>
          <a:xfrm>
            <a:off x="0" y="647700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en-US" sz="1600" noProof="1">
                <a:solidFill>
                  <a:srgbClr val="FFFFFF"/>
                </a:solidFill>
                <a:latin typeface="+mj-lt"/>
                <a:ea typeface="Open Sans" panose="020B0606030504020204" charset="0"/>
                <a:cs typeface="Open Sans" panose="020B0606030504020204" charset="0"/>
              </a:rPr>
              <a:t>Department of Computer</a:t>
            </a:r>
            <a:r>
              <a:rPr lang="en-US" sz="1600" baseline="0" noProof="1">
                <a:solidFill>
                  <a:srgbClr val="FFFFFF"/>
                </a:solidFill>
                <a:latin typeface="+mj-lt"/>
                <a:ea typeface="Open Sans" panose="020B0606030504020204" charset="0"/>
                <a:cs typeface="Open Sans" panose="020B0606030504020204" charset="0"/>
              </a:rPr>
              <a:t> Science and Engineering</a:t>
            </a:r>
            <a:endParaRPr lang="da-DK" sz="1600" noProof="1">
              <a:solidFill>
                <a:srgbClr val="FFFFFF"/>
              </a:solidFill>
              <a:latin typeface="+mj-lt"/>
              <a:ea typeface="Open Sans" panose="020B0606030504020204" charset="0"/>
              <a:cs typeface="Open Sans" panose="020B060603050402020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ktangel 11"/>
          <p:cNvSpPr/>
          <p:nvPr userDrawn="1"/>
        </p:nvSpPr>
        <p:spPr>
          <a:xfrm>
            <a:off x="4572000" y="647749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da-DK" sz="1600" noProof="1">
                <a:solidFill>
                  <a:srgbClr val="FFFFFF"/>
                </a:solidFill>
                <a:latin typeface="+mj-lt"/>
                <a:ea typeface="Open Sans" panose="020B0606030504020204" charset="0"/>
                <a:cs typeface="Open Sans" panose="020B0606030504020204" charset="0"/>
              </a:rPr>
              <a:t>Rajalakshmi Engineering College 		</a:t>
            </a:r>
            <a:fld id="{6E8469F3-9EE8-43CF-BEDC-475B89412D1D}" type="slidenum">
              <a:rPr lang="da-DK" sz="1600" kern="1200" noProof="1" smtClean="0">
                <a:solidFill>
                  <a:srgbClr val="FFFFFF"/>
                </a:solidFill>
                <a:latin typeface="+mn-lt"/>
                <a:ea typeface="Open Sans" panose="020B0606030504020204" charset="0"/>
                <a:cs typeface="Open Sans" panose="020B0606030504020204" charset="0"/>
              </a:rPr>
            </a:fld>
            <a:endParaRPr lang="da-DK" sz="1600" noProof="1">
              <a:solidFill>
                <a:srgbClr val="FFFFFF"/>
              </a:solidFill>
              <a:latin typeface="+mj-lt"/>
              <a:ea typeface="Open Sans" panose="020B0606030504020204" charset="0"/>
              <a:cs typeface="Open Sans" panose="020B060603050402020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4.xml"/><Relationship Id="rId3" Type="http://schemas.openxmlformats.org/officeDocument/2006/relationships/tags" Target="../tags/tag9.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4.xml"/><Relationship Id="rId3" Type="http://schemas.openxmlformats.org/officeDocument/2006/relationships/tags" Target="../tags/tag14.xml"/><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4.xml"/><Relationship Id="rId3" Type="http://schemas.openxmlformats.org/officeDocument/2006/relationships/tags" Target="../tags/tag15.xml"/><Relationship Id="rId2" Type="http://schemas.openxmlformats.org/officeDocument/2006/relationships/image" Target="../media/image12.png"/><Relationship Id="rId1" Type="http://schemas.openxmlformats.org/officeDocument/2006/relationships/image" Target="../media/image11.jpe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4.xml"/><Relationship Id="rId3" Type="http://schemas.openxmlformats.org/officeDocument/2006/relationships/tags" Target="../tags/tag16.xml"/><Relationship Id="rId2" Type="http://schemas.openxmlformats.org/officeDocument/2006/relationships/image" Target="../media/image14.png"/><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4.xml"/><Relationship Id="rId3" Type="http://schemas.openxmlformats.org/officeDocument/2006/relationships/tags" Target="../tags/tag8.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1">
            <a:extLst>
              <a:ext uri="{28A0092B-C50C-407E-A947-70E740481C1C}">
                <a14:useLocalDpi xmlns:a14="http://schemas.microsoft.com/office/drawing/2010/main" val="0"/>
              </a:ext>
            </a:extLst>
          </a:blip>
          <a:srcRect l="-776" t="63278" r="776" b="-30898"/>
          <a:stretch>
            <a:fillRect/>
          </a:stretch>
        </p:blipFill>
        <p:spPr>
          <a:xfrm>
            <a:off x="-72010" y="-2532"/>
            <a:ext cx="9216010" cy="3231811"/>
          </a:xfrm>
          <a:prstGeom prst="rect">
            <a:avLst/>
          </a:prstGeom>
        </p:spPr>
      </p:pic>
      <p:grpSp>
        <p:nvGrpSpPr>
          <p:cNvPr id="20" name="Group 19"/>
          <p:cNvGrpSpPr/>
          <p:nvPr/>
        </p:nvGrpSpPr>
        <p:grpSpPr>
          <a:xfrm>
            <a:off x="0" y="986564"/>
            <a:ext cx="9144000" cy="5147611"/>
            <a:chOff x="-14748" y="986564"/>
            <a:chExt cx="9158748" cy="5147611"/>
          </a:xfrm>
        </p:grpSpPr>
        <p:sp>
          <p:nvSpPr>
            <p:cNvPr id="22" name="TextBox 21"/>
            <p:cNvSpPr txBox="1"/>
            <p:nvPr/>
          </p:nvSpPr>
          <p:spPr>
            <a:xfrm>
              <a:off x="177781" y="4812105"/>
              <a:ext cx="4322209" cy="1322070"/>
            </a:xfrm>
            <a:prstGeom prst="rect">
              <a:avLst/>
            </a:prstGeom>
            <a:noFill/>
          </p:spPr>
          <p:txBody>
            <a:bodyPr wrap="square" rtlCol="0">
              <a:spAutoFit/>
            </a:bodyPr>
            <a:lstStyle/>
            <a:p>
              <a:r>
                <a:rPr lang="en-US" sz="2000" b="1" dirty="0"/>
                <a:t>Your Register No:220701006</a:t>
              </a:r>
              <a:endParaRPr lang="en-US" sz="2000" b="1" dirty="0"/>
            </a:p>
            <a:p>
              <a:r>
                <a:rPr lang="en-US" sz="2000" b="1" dirty="0"/>
                <a:t>Name: </a:t>
              </a:r>
              <a:r>
                <a:rPr lang="en-US" sz="2000" b="1" dirty="0" err="1"/>
                <a:t>Abilash.M</a:t>
              </a:r>
              <a:endParaRPr lang="en-US" sz="2000" b="1" dirty="0"/>
            </a:p>
            <a:p>
              <a:r>
                <a:rPr lang="en-US" sz="2000" b="1" dirty="0"/>
                <a:t>Guide Name: </a:t>
              </a:r>
              <a:r>
                <a:rPr lang="en-US" sz="2000" b="1" dirty="0" err="1"/>
                <a:t>J.Jinu</a:t>
              </a:r>
              <a:r>
                <a:rPr lang="en-US" sz="2000" b="1" dirty="0"/>
                <a:t> </a:t>
              </a:r>
              <a:r>
                <a:rPr lang="en-US" sz="2000" b="1" dirty="0" err="1"/>
                <a:t>sophia</a:t>
              </a:r>
              <a:endParaRPr lang="en-US" sz="2000" b="1" dirty="0"/>
            </a:p>
            <a:p>
              <a:r>
                <a:rPr lang="en-US" sz="2000" b="1" dirty="0"/>
                <a:t>Designation and Department</a:t>
              </a:r>
              <a:r>
                <a:rPr lang="en-US" sz="2000" b="1"/>
                <a:t>: CSE-A</a:t>
              </a:r>
              <a:endParaRPr lang="en-US" sz="2000" b="1" dirty="0"/>
            </a:p>
          </p:txBody>
        </p:sp>
        <p:grpSp>
          <p:nvGrpSpPr>
            <p:cNvPr id="43" name="Group 42"/>
            <p:cNvGrpSpPr/>
            <p:nvPr/>
          </p:nvGrpSpPr>
          <p:grpSpPr>
            <a:xfrm>
              <a:off x="-14748" y="986564"/>
              <a:ext cx="9158748" cy="3628907"/>
              <a:chOff x="-14748" y="986564"/>
              <a:chExt cx="9158748" cy="3628907"/>
            </a:xfrm>
          </p:grpSpPr>
          <p:sp>
            <p:nvSpPr>
              <p:cNvPr id="45" name="Freeform 44"/>
              <p:cNvSpPr/>
              <p:nvPr/>
            </p:nvSpPr>
            <p:spPr>
              <a:xfrm>
                <a:off x="5003203" y="1761199"/>
                <a:ext cx="4140797" cy="2622445"/>
              </a:xfrm>
              <a:custGeom>
                <a:avLst/>
                <a:gdLst>
                  <a:gd name="connsiteX0" fmla="*/ 1 w 4140797"/>
                  <a:gd name="connsiteY0" fmla="*/ 0 h 2622445"/>
                  <a:gd name="connsiteX1" fmla="*/ 4140797 w 4140797"/>
                  <a:gd name="connsiteY1" fmla="*/ 0 h 2622445"/>
                  <a:gd name="connsiteX2" fmla="*/ 4140797 w 4140797"/>
                  <a:gd name="connsiteY2" fmla="*/ 2622445 h 2622445"/>
                  <a:gd name="connsiteX3" fmla="*/ 0 w 4140797"/>
                  <a:gd name="connsiteY3" fmla="*/ 2622445 h 2622445"/>
                  <a:gd name="connsiteX4" fmla="*/ 1311223 w 4140797"/>
                  <a:gd name="connsiteY4" fmla="*/ 1311222 h 2622445"/>
                  <a:gd name="connsiteX5" fmla="*/ 1 w 4140797"/>
                  <a:gd name="connsiteY5" fmla="*/ 0 h 262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797" h="2622445">
                    <a:moveTo>
                      <a:pt x="1" y="0"/>
                    </a:moveTo>
                    <a:lnTo>
                      <a:pt x="4140797" y="0"/>
                    </a:lnTo>
                    <a:lnTo>
                      <a:pt x="4140797" y="2622445"/>
                    </a:lnTo>
                    <a:lnTo>
                      <a:pt x="0" y="2622445"/>
                    </a:lnTo>
                    <a:lnTo>
                      <a:pt x="1311223" y="1311222"/>
                    </a:lnTo>
                    <a:lnTo>
                      <a:pt x="1" y="0"/>
                    </a:lnTo>
                    <a:close/>
                  </a:path>
                </a:pathLst>
              </a:custGeom>
              <a:solidFill>
                <a:srgbClr val="00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Pentagon 45"/>
              <p:cNvSpPr/>
              <p:nvPr/>
            </p:nvSpPr>
            <p:spPr>
              <a:xfrm>
                <a:off x="0" y="1529371"/>
                <a:ext cx="5743977" cy="3086100"/>
              </a:xfrm>
              <a:prstGeom prst="homePlate">
                <a:avLst/>
              </a:prstGeom>
              <a:solidFill>
                <a:srgbClr val="59595B"/>
              </a:solidFill>
              <a:ln>
                <a:solidFill>
                  <a:srgbClr val="59595B"/>
                </a:solid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47" name="Group 46"/>
              <p:cNvGrpSpPr/>
              <p:nvPr/>
            </p:nvGrpSpPr>
            <p:grpSpPr>
              <a:xfrm>
                <a:off x="-14748" y="986564"/>
                <a:ext cx="4014973" cy="1075928"/>
                <a:chOff x="-19391" y="1011603"/>
                <a:chExt cx="5278947" cy="1075928"/>
              </a:xfrm>
            </p:grpSpPr>
            <p:sp>
              <p:nvSpPr>
                <p:cNvPr id="51" name="Pentagon 50"/>
                <p:cNvSpPr/>
                <p:nvPr/>
              </p:nvSpPr>
              <p:spPr>
                <a:xfrm>
                  <a:off x="-19391" y="1011603"/>
                  <a:ext cx="5278947" cy="1075928"/>
                </a:xfrm>
                <a:prstGeom prst="homePlate">
                  <a:avLst/>
                </a:prstGeom>
                <a:solidFill>
                  <a:srgbClr val="00AAAD"/>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52" name="TextBox 51"/>
                <p:cNvSpPr txBox="1"/>
                <p:nvPr/>
              </p:nvSpPr>
              <p:spPr>
                <a:xfrm>
                  <a:off x="237041" y="1195624"/>
                  <a:ext cx="4181886" cy="707886"/>
                </a:xfrm>
                <a:prstGeom prst="rect">
                  <a:avLst/>
                </a:prstGeom>
                <a:noFill/>
              </p:spPr>
              <p:txBody>
                <a:bodyPr wrap="square" rtlCol="0" anchor="ctr">
                  <a:spAutoFit/>
                </a:bodyPr>
                <a:lstStyle/>
                <a:p>
                  <a:pPr algn="ctr"/>
                  <a:r>
                    <a:rPr lang="en-US" sz="2000" b="1" dirty="0">
                      <a:solidFill>
                        <a:schemeClr val="bg1"/>
                      </a:solidFill>
                      <a:ea typeface="Open Sans Light" panose="020B0306030504020204" pitchFamily="34" charset="0"/>
                      <a:cs typeface="Open Sans Light" panose="020B0306030504020204" pitchFamily="34" charset="0"/>
                    </a:rPr>
                    <a:t>Introduction to </a:t>
                  </a:r>
                  <a:endParaRPr lang="en-US" sz="2000" b="1" dirty="0">
                    <a:solidFill>
                      <a:schemeClr val="bg1"/>
                    </a:solidFill>
                    <a:ea typeface="Open Sans Light" panose="020B0306030504020204" pitchFamily="34" charset="0"/>
                    <a:cs typeface="Open Sans Light" panose="020B0306030504020204" pitchFamily="34" charset="0"/>
                  </a:endParaRPr>
                </a:p>
                <a:p>
                  <a:pPr algn="ctr"/>
                  <a:r>
                    <a:rPr lang="en-US" sz="2000" b="1" dirty="0">
                      <a:solidFill>
                        <a:schemeClr val="bg1"/>
                      </a:solidFill>
                      <a:ea typeface="Open Sans Light" panose="020B0306030504020204" pitchFamily="34" charset="0"/>
                      <a:cs typeface="Open Sans Light" panose="020B0306030504020204" pitchFamily="34" charset="0"/>
                    </a:rPr>
                    <a:t>Robotic Process Automation </a:t>
                  </a:r>
                  <a:endParaRPr lang="en-US" sz="2000" b="1" dirty="0">
                    <a:solidFill>
                      <a:schemeClr val="bg1"/>
                    </a:solidFill>
                    <a:ea typeface="Open Sans Light" panose="020B0306030504020204" pitchFamily="34" charset="0"/>
                    <a:cs typeface="Open Sans Light" panose="020B0306030504020204" pitchFamily="34" charset="0"/>
                  </a:endParaRPr>
                </a:p>
              </p:txBody>
            </p:sp>
          </p:grpSp>
          <p:sp>
            <p:nvSpPr>
              <p:cNvPr id="48" name="TextBox 47"/>
              <p:cNvSpPr txBox="1"/>
              <p:nvPr/>
            </p:nvSpPr>
            <p:spPr>
              <a:xfrm>
                <a:off x="177782" y="2100903"/>
                <a:ext cx="4188156" cy="1796831"/>
              </a:xfrm>
              <a:prstGeom prst="rect">
                <a:avLst/>
              </a:prstGeom>
              <a:noFill/>
            </p:spPr>
            <p:txBody>
              <a:bodyPr wrap="square" rtlCol="0">
                <a:spAutoFit/>
              </a:bodyPr>
              <a:lstStyle/>
              <a:p>
                <a:r>
                  <a:rPr lang="en-US" sz="4000" b="1" dirty="0">
                    <a:solidFill>
                      <a:schemeClr val="bg1"/>
                    </a:solidFill>
                    <a:ea typeface="Open Sans Bold" panose="020B0806030504020204" pitchFamily="34" charset="0"/>
                    <a:cs typeface="Open Sans Bold" panose="020B0806030504020204" pitchFamily="34" charset="0"/>
                  </a:rPr>
                  <a:t>ONLINE ATTENDANCE TRACKING SYSTEM</a:t>
                </a:r>
                <a:endParaRPr lang="en-US" sz="4000" b="1" dirty="0">
                  <a:solidFill>
                    <a:schemeClr val="bg1"/>
                  </a:solidFill>
                  <a:ea typeface="Open Sans Bold" panose="020B0806030504020204" pitchFamily="34" charset="0"/>
                  <a:cs typeface="Open Sans Bold" panose="020B0806030504020204" pitchFamily="34" charset="0"/>
                </a:endParaRPr>
              </a:p>
            </p:txBody>
          </p:sp>
          <p:sp>
            <p:nvSpPr>
              <p:cNvPr id="50" name="Freeform 49"/>
              <p:cNvSpPr/>
              <p:nvPr/>
            </p:nvSpPr>
            <p:spPr>
              <a:xfrm>
                <a:off x="4652237" y="1529372"/>
                <a:ext cx="1672363" cy="3086099"/>
              </a:xfrm>
              <a:custGeom>
                <a:avLst/>
                <a:gdLst>
                  <a:gd name="connsiteX0" fmla="*/ 0 w 1672363"/>
                  <a:gd name="connsiteY0" fmla="*/ 0 h 3086099"/>
                  <a:gd name="connsiteX1" fmla="*/ 129314 w 1672363"/>
                  <a:gd name="connsiteY1" fmla="*/ 0 h 3086099"/>
                  <a:gd name="connsiteX2" fmla="*/ 1672363 w 1672363"/>
                  <a:gd name="connsiteY2" fmla="*/ 1543050 h 3086099"/>
                  <a:gd name="connsiteX3" fmla="*/ 129314 w 1672363"/>
                  <a:gd name="connsiteY3" fmla="*/ 3086099 h 3086099"/>
                  <a:gd name="connsiteX4" fmla="*/ 0 w 1672363"/>
                  <a:gd name="connsiteY4" fmla="*/ 3086099 h 3086099"/>
                  <a:gd name="connsiteX5" fmla="*/ 1543049 w 1672363"/>
                  <a:gd name="connsiteY5" fmla="*/ 1543050 h 3086099"/>
                  <a:gd name="connsiteX6" fmla="*/ 0 w 1672363"/>
                  <a:gd name="connsiteY6" fmla="*/ 0 h 308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363" h="3086099">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gr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8284" y="4441459"/>
            <a:ext cx="1813542" cy="15415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Functional Description</a:t>
            </a:r>
            <a:endParaRPr lang="en-IN" dirty="0">
              <a:latin typeface="+mj-lt"/>
            </a:endParaRPr>
          </a:p>
        </p:txBody>
      </p:sp>
      <p:sp>
        <p:nvSpPr>
          <p:cNvPr id="3" name="Content Placeholder 2"/>
          <p:cNvSpPr>
            <a:spLocks noGrp="1"/>
          </p:cNvSpPr>
          <p:nvPr>
            <p:ph sz="half" idx="1"/>
          </p:nvPr>
        </p:nvSpPr>
        <p:spPr>
          <a:xfrm>
            <a:off x="457200" y="1600200"/>
            <a:ext cx="8465185" cy="4526280"/>
          </a:xfrm>
        </p:spPr>
        <p:txBody>
          <a:bodyPr>
            <a:normAutofit/>
          </a:bodyPr>
          <a:lstStyle/>
          <a:p>
            <a:r>
              <a:rPr lang="en-US" sz="2400" b="1" dirty="0"/>
              <a:t>Module 2: Email Notification Module</a:t>
            </a:r>
            <a:endParaRPr lang="en-US" sz="2400" b="1" dirty="0"/>
          </a:p>
          <a:p>
            <a:r>
              <a:rPr lang="en-US" sz="2400" dirty="0"/>
              <a:t>This module automates the process of sending email notifications to users, containing attendance percentage of thet month.</a:t>
            </a:r>
            <a:endParaRPr lang="en-US" sz="24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4" name="Content Placeholder 3" descr="module2"/>
          <p:cNvPicPr>
            <a:picLocks noChangeAspect="1"/>
          </p:cNvPicPr>
          <p:nvPr>
            <p:ph sz="half" idx="2"/>
          </p:nvPr>
        </p:nvPicPr>
        <p:blipFill>
          <a:blip r:embed="rId1"/>
          <a:stretch>
            <a:fillRect/>
          </a:stretch>
        </p:blipFill>
        <p:spPr>
          <a:xfrm>
            <a:off x="1169670" y="3177540"/>
            <a:ext cx="5755640" cy="2780030"/>
          </a:xfrm>
          <a:prstGeom prst="rect">
            <a:avLst/>
          </a:prstGeom>
        </p:spPr>
      </p:pic>
      <p:pic>
        <p:nvPicPr>
          <p:cNvPr id="5" name="Picture 4" descr="10rpa"/>
          <p:cNvPicPr>
            <a:picLocks noChangeAspect="1"/>
          </p:cNvPicPr>
          <p:nvPr/>
        </p:nvPicPr>
        <p:blipFill>
          <a:blip r:embed="rId2"/>
          <a:stretch>
            <a:fillRect/>
          </a:stretch>
        </p:blipFill>
        <p:spPr>
          <a:xfrm>
            <a:off x="635" y="6457315"/>
            <a:ext cx="9143365" cy="385445"/>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Table Design</a:t>
            </a:r>
            <a:endParaRPr lang="en-IN" dirty="0">
              <a:latin typeface="+mj-lt"/>
            </a:endParaRPr>
          </a:p>
        </p:txBody>
      </p:sp>
      <p:sp>
        <p:nvSpPr>
          <p:cNvPr id="12" name="Text Box 11"/>
          <p:cNvSpPr txBox="1"/>
          <p:nvPr/>
        </p:nvSpPr>
        <p:spPr>
          <a:xfrm>
            <a:off x="33020" y="1163955"/>
            <a:ext cx="9093200" cy="5631180"/>
          </a:xfrm>
          <a:prstGeom prst="rect">
            <a:avLst/>
          </a:prstGeom>
          <a:noFill/>
        </p:spPr>
        <p:txBody>
          <a:bodyPr wrap="square" rtlCol="0">
            <a:noAutofit/>
          </a:bodyPr>
          <a:p>
            <a:r>
              <a:rPr lang="en-US" sz="2400" b="1"/>
              <a:t>ENTITY_RELATIONSHIP DIAGRAM:</a:t>
            </a:r>
            <a:endParaRPr lang="en-US" sz="2400" b="1"/>
          </a:p>
          <a:p>
            <a:endParaRPr lang="en-US"/>
          </a:p>
          <a:p>
            <a:endParaRPr lang="en-US"/>
          </a:p>
          <a:p>
            <a:endParaRPr lang="en-US"/>
          </a:p>
          <a:p>
            <a:endParaRPr lang="en-US"/>
          </a:p>
        </p:txBody>
      </p:sp>
      <p:pic>
        <p:nvPicPr>
          <p:cNvPr id="13" name="Content Placeholder 12" descr="err"/>
          <p:cNvPicPr>
            <a:picLocks noChangeAspect="1"/>
          </p:cNvPicPr>
          <p:nvPr>
            <p:ph idx="1"/>
          </p:nvPr>
        </p:nvPicPr>
        <p:blipFill>
          <a:blip r:embed="rId1"/>
          <a:stretch>
            <a:fillRect/>
          </a:stretch>
        </p:blipFill>
        <p:spPr>
          <a:xfrm>
            <a:off x="1693545" y="1782445"/>
            <a:ext cx="5492115" cy="4542155"/>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Design</a:t>
            </a:r>
            <a:endParaRPr lang="en-IN" dirty="0">
              <a:latin typeface="+mj-lt"/>
            </a:endParaRPr>
          </a:p>
        </p:txBody>
      </p:sp>
      <p:sp>
        <p:nvSpPr>
          <p:cNvPr id="3" name="Content Placeholder 2"/>
          <p:cNvSpPr>
            <a:spLocks noGrp="1"/>
          </p:cNvSpPr>
          <p:nvPr>
            <p:ph idx="1"/>
          </p:nvPr>
        </p:nvSpPr>
        <p:spPr>
          <a:xfrm>
            <a:off x="190500" y="990600"/>
            <a:ext cx="8763000" cy="5502910"/>
          </a:xfrm>
        </p:spPr>
        <p:txBody>
          <a:bodyPr>
            <a:normAutofit fontScale="77500"/>
          </a:bodyPr>
          <a:lstStyle/>
          <a:p>
            <a:r>
              <a:rPr lang="en-US" b="1" dirty="0"/>
              <a:t>Main Process:</a:t>
            </a:r>
            <a:endParaRPr lang="en-US" b="1" dirty="0"/>
          </a:p>
          <a:p>
            <a:pPr>
              <a:buFont typeface="+mj-lt"/>
              <a:buAutoNum type="arabicPeriod"/>
            </a:pPr>
            <a:r>
              <a:rPr lang="en-US" altLang="en-US"/>
              <a:t>Fetch and process employee attendance data in real-time. Perform calculations to determine attendance status and store the processed data in an Excel sheet or a database.</a:t>
            </a:r>
            <a:r>
              <a:rPr lang="en-US" b="1" dirty="0"/>
              <a:t>Sub Processes:</a:t>
            </a:r>
            <a:endParaRPr lang="en-US" b="1" dirty="0"/>
          </a:p>
          <a:p>
            <a:pPr>
              <a:buFont typeface="Arial" panose="020B0604020202020204" pitchFamily="34" charset="0"/>
              <a:buChar char="•"/>
            </a:pPr>
            <a:r>
              <a:rPr lang="en-US" b="1" dirty="0"/>
              <a:t>Sub Process 1: Data Extraction</a:t>
            </a:r>
            <a:r>
              <a:rPr lang="en-US" dirty="0"/>
              <a:t>: </a:t>
            </a:r>
            <a:r>
              <a:rPr lang="en-US" altLang="en-US"/>
              <a:t> The RPA bot scrapes attendance data from the designated source </a:t>
            </a:r>
            <a:endParaRPr lang="en-US" altLang="en-US"/>
          </a:p>
          <a:p>
            <a:pPr>
              <a:buFont typeface="Arial" panose="020B0604020202020204" pitchFamily="34" charset="0"/>
              <a:buChar char="•"/>
            </a:pPr>
            <a:r>
              <a:rPr lang="en-US" b="1" dirty="0"/>
              <a:t>Sub Process 2: Email Notifications</a:t>
            </a:r>
            <a:r>
              <a:rPr lang="en-US" dirty="0"/>
              <a:t>: Generates and sends email updates to users.</a:t>
            </a:r>
            <a:endParaRPr lang="en-US" dirty="0"/>
          </a:p>
          <a:p>
            <a:r>
              <a:rPr lang="en-US" b="1" dirty="0"/>
              <a:t>Flow Control:</a:t>
            </a:r>
            <a:endParaRPr lang="en-US" b="1" dirty="0"/>
          </a:p>
          <a:p>
            <a:r>
              <a:rPr lang="en-US" altLang="en-US"/>
              <a:t>The main process follows a sequential flow through the above steps, with each sub-process handling specific tasks such as data extraction and notifications</a:t>
            </a:r>
            <a:endParaRPr lang="en-US" altLang="en-US"/>
          </a:p>
          <a:p>
            <a:r>
              <a:rPr lang="en-US" b="1" dirty="0"/>
              <a:t>End Process:</a:t>
            </a:r>
            <a:endParaRPr lang="en-US" b="1" dirty="0"/>
          </a:p>
          <a:p>
            <a:r>
              <a:rPr lang="en-US" dirty="0"/>
              <a:t>The process ends once the email notifications are sent.</a:t>
            </a:r>
            <a:endParaRPr lang="en-US" dirty="0"/>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a:t>
            </a:r>
            <a:endParaRPr lang="en-IN" dirty="0">
              <a:latin typeface="+mj-lt"/>
            </a:endParaRPr>
          </a:p>
        </p:txBody>
      </p:sp>
      <p:sp>
        <p:nvSpPr>
          <p:cNvPr id="3" name="Content Placeholder 2"/>
          <p:cNvSpPr>
            <a:spLocks noGrp="1"/>
          </p:cNvSpPr>
          <p:nvPr>
            <p:ph idx="1"/>
          </p:nvPr>
        </p:nvSpPr>
        <p:spPr/>
        <p:txBody>
          <a:bodyPr>
            <a:normAutofit fontScale="40000"/>
          </a:bodyPr>
          <a:lstStyle/>
          <a:p>
            <a:r>
              <a:rPr lang="en-US" altLang="en-US" sz="4800" b="1"/>
              <a:t>Module 1: Data Extraction</a:t>
            </a:r>
            <a:endParaRPr lang="en-US" altLang="en-US" sz="4800" b="1"/>
          </a:p>
          <a:p>
            <a:r>
              <a:rPr lang="en-US" altLang="en-US" sz="4800"/>
              <a:t>This module is responsible for extracting attendance data from a specific source (e.g., a web-based system or an internal database). UiPath RPA bots will scrape relevant details like employee IDs, names, timestamps, and attendance status. This data will be processed and stored in an Excel sheet or database for further analysis and record-keeping.</a:t>
            </a:r>
            <a:endParaRPr lang="en-US" altLang="en-US" sz="4800"/>
          </a:p>
          <a:p>
            <a:endParaRPr lang="en-US" altLang="en-US" sz="4800"/>
          </a:p>
          <a:p>
            <a:r>
              <a:rPr lang="en-US" altLang="en-US" sz="4800" b="1"/>
              <a:t>Module 2:Email Notification System</a:t>
            </a:r>
            <a:endParaRPr lang="en-US" altLang="en-US" sz="4800" b="1"/>
          </a:p>
          <a:p>
            <a:r>
              <a:rPr lang="en-US" altLang="en-US" sz="4800"/>
              <a:t>This module manages notifications related to attendance updates. After processing the data from Module 1, the system generates personalized emails or notifications to inform relevant stakeholders about attendance records or specific updates . This ensures timely and automated communication regarding attendance status.</a:t>
            </a:r>
            <a:endParaRPr lang="en-US" altLang="en-US" sz="4800"/>
          </a:p>
          <a:p>
            <a:endParaRPr lang="en-US" altLang="en-US"/>
          </a:p>
          <a:p>
            <a:endParaRPr lang="en-US" altLang="en-US"/>
          </a:p>
          <a:p>
            <a:endParaRPr lang="en-US" altLang="en-US"/>
          </a:p>
          <a:p>
            <a:endParaRPr lang="en-US" altLang="en-US"/>
          </a:p>
          <a:p>
            <a:endParaRPr lang="en-US" altLang="en-US"/>
          </a:p>
          <a:p>
            <a:endParaRPr lang="en-US" altLang="en-US"/>
          </a:p>
          <a:p>
            <a:endParaRPr lang="en-US"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a:t>
            </a:r>
            <a:endParaRPr lang="en-IN" dirty="0">
              <a:latin typeface="+mj-lt"/>
            </a:endParaRPr>
          </a:p>
        </p:txBody>
      </p:sp>
      <p:sp>
        <p:nvSpPr>
          <p:cNvPr id="3" name="Content Placeholder 2"/>
          <p:cNvSpPr>
            <a:spLocks noGrp="1"/>
          </p:cNvSpPr>
          <p:nvPr>
            <p:ph idx="1"/>
          </p:nvPr>
        </p:nvSpPr>
        <p:spPr>
          <a:xfrm>
            <a:off x="190500" y="990600"/>
            <a:ext cx="8763000" cy="5318720"/>
          </a:xfrm>
        </p:spPr>
        <p:txBody>
          <a:bodyPr>
            <a:normAutofit fontScale="90000" lnSpcReduction="20000"/>
          </a:bodyPr>
          <a:lstStyle/>
          <a:p>
            <a:r>
              <a:rPr lang="en-US" dirty="0"/>
              <a:t>Testing is a crucial part of the</a:t>
            </a:r>
            <a:r>
              <a:rPr lang="en-US" b="1" dirty="0"/>
              <a:t> Online Attendance Tracking System </a:t>
            </a:r>
            <a:r>
              <a:rPr lang="en-US" dirty="0"/>
              <a:t>project, ensuring that each module functions as intended and delivers accurate results. </a:t>
            </a:r>
            <a:endParaRPr lang="en-US" dirty="0"/>
          </a:p>
          <a:p>
            <a:r>
              <a:rPr lang="en-US" altLang="en-US" b="1"/>
              <a:t>Functional Testing:</a:t>
            </a:r>
            <a:r>
              <a:rPr lang="en-US" altLang="en-US"/>
              <a:t> Ensures the RPA bot accurately captures and records attendance data as per the system requirements.</a:t>
            </a:r>
            <a:endParaRPr lang="en-US" altLang="en-US"/>
          </a:p>
          <a:p>
            <a:endParaRPr lang="en-US" altLang="en-US"/>
          </a:p>
          <a:p>
            <a:r>
              <a:rPr lang="en-US" altLang="en-US" b="1"/>
              <a:t>Data Validation Testing: </a:t>
            </a:r>
            <a:r>
              <a:rPr lang="en-US" altLang="en-US"/>
              <a:t>Verifies the accuracy of data entry and data retrieval functions to ensure no loss or corruption.</a:t>
            </a:r>
            <a:endParaRPr lang="en-US" altLang="en-US"/>
          </a:p>
          <a:p>
            <a:endParaRPr lang="en-US" altLang="en-US"/>
          </a:p>
          <a:p>
            <a:r>
              <a:rPr lang="en-US" altLang="en-US" b="1"/>
              <a:t>Load Testing:</a:t>
            </a:r>
            <a:r>
              <a:rPr lang="en-US" altLang="en-US"/>
              <a:t> Tests the system's performance under heavy usage to ensure it can handle multiple concurrent users.</a:t>
            </a:r>
            <a:endParaRPr lang="en-US" altLang="en-US"/>
          </a:p>
          <a:p>
            <a:endParaRPr lang="en-US" altLang="en-US"/>
          </a:p>
          <a:p>
            <a:r>
              <a:rPr lang="en-US" altLang="en-US" b="1"/>
              <a:t>Error Handling Testing</a:t>
            </a:r>
            <a:r>
              <a:rPr lang="en-US" altLang="en-US"/>
              <a:t>: Checks the bot's ability to handle unexpected inputs or system errors gracefully without crashing.</a:t>
            </a:r>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dirty="0"/>
          </a:p>
        </p:txBody>
      </p:sp>
      <p:sp>
        <p:nvSpPr>
          <p:cNvPr id="6" name="Rectangle 3"/>
          <p:cNvSpPr>
            <a:spLocks noChangeArrowheads="1"/>
          </p:cNvSpPr>
          <p:nvPr/>
        </p:nvSpPr>
        <p:spPr bwMode="auto">
          <a:xfrm>
            <a:off x="395605" y="2493010"/>
            <a:ext cx="8665845" cy="3650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0" marR="0" lvl="0" indent="0" algn="just"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Screenshots</a:t>
            </a:r>
            <a:endParaRPr lang="en-IN" sz="2400" dirty="0">
              <a:latin typeface="+mj-lt"/>
            </a:endParaRPr>
          </a:p>
        </p:txBody>
      </p:sp>
      <p:sp>
        <p:nvSpPr>
          <p:cNvPr id="3" name="Content Placeholder 2"/>
          <p:cNvSpPr>
            <a:spLocks noGrp="1"/>
          </p:cNvSpPr>
          <p:nvPr>
            <p:ph sz="half" idx="1"/>
          </p:nvPr>
        </p:nvSpPr>
        <p:spPr/>
        <p:txBody>
          <a:bodyPr/>
          <a:lstStyle/>
          <a:p>
            <a:pPr marL="0" indent="0">
              <a:buNone/>
            </a:pPr>
            <a:endParaRPr lang="en-US" dirty="0"/>
          </a:p>
          <a:p>
            <a:endParaRPr lang="en-US" dirty="0"/>
          </a:p>
          <a:p>
            <a:pPr marL="0" indent="0">
              <a:buNone/>
            </a:pPr>
            <a:endParaRPr lang="en-US" dirty="0"/>
          </a:p>
        </p:txBody>
      </p:sp>
      <p:pic>
        <p:nvPicPr>
          <p:cNvPr id="4" name="Content Placeholder 3" descr="excelreport"/>
          <p:cNvPicPr>
            <a:picLocks noChangeAspect="1"/>
          </p:cNvPicPr>
          <p:nvPr>
            <p:ph sz="half" idx="2"/>
          </p:nvPr>
        </p:nvPicPr>
        <p:blipFill>
          <a:blip r:embed="rId1"/>
          <a:stretch>
            <a:fillRect/>
          </a:stretch>
        </p:blipFill>
        <p:spPr>
          <a:xfrm>
            <a:off x="345440" y="1424305"/>
            <a:ext cx="8341360" cy="4493260"/>
          </a:xfrm>
          <a:prstGeom prst="rect">
            <a:avLst/>
          </a:prstGeom>
        </p:spPr>
      </p:pic>
      <p:pic>
        <p:nvPicPr>
          <p:cNvPr id="7" name="Picture 6" descr="15rpa"/>
          <p:cNvPicPr>
            <a:picLocks noChangeAspect="1"/>
          </p:cNvPicPr>
          <p:nvPr/>
        </p:nvPicPr>
        <p:blipFill>
          <a:blip r:embed="rId2"/>
          <a:stretch>
            <a:fillRect/>
          </a:stretch>
        </p:blipFill>
        <p:spPr>
          <a:xfrm>
            <a:off x="21590" y="6512560"/>
            <a:ext cx="9122410" cy="345440"/>
          </a:xfrm>
          <a:prstGeom prst="rect">
            <a:avLst/>
          </a:prstGeom>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Screenshots</a:t>
            </a:r>
            <a:endParaRPr lang="en-IN" sz="2400" dirty="0">
              <a:latin typeface="+mj-lt"/>
            </a:endParaRPr>
          </a:p>
        </p:txBody>
      </p:sp>
      <p:sp>
        <p:nvSpPr>
          <p:cNvPr id="3" name="Content Placeholder 2"/>
          <p:cNvSpPr>
            <a:spLocks noGrp="1"/>
          </p:cNvSpPr>
          <p:nvPr>
            <p:ph sz="half" idx="1"/>
          </p:nvPr>
        </p:nvSpPr>
        <p:spPr/>
        <p:txBody>
          <a:bodyPr/>
          <a:lstStyle/>
          <a:p>
            <a:pPr marL="0" indent="0">
              <a:buNone/>
            </a:pPr>
            <a:endParaRPr lang="en-US" dirty="0"/>
          </a:p>
          <a:p>
            <a:endParaRPr lang="en-US" dirty="0"/>
          </a:p>
          <a:p>
            <a:endParaRPr lang="en-US" dirty="0"/>
          </a:p>
        </p:txBody>
      </p:sp>
      <p:sp>
        <p:nvSpPr>
          <p:cNvPr id="4" name="Text Box 3"/>
          <p:cNvSpPr txBox="1"/>
          <p:nvPr/>
        </p:nvSpPr>
        <p:spPr>
          <a:xfrm>
            <a:off x="129540" y="1125220"/>
            <a:ext cx="8902065" cy="4995545"/>
          </a:xfrm>
          <a:prstGeom prst="rect">
            <a:avLst/>
          </a:prstGeom>
          <a:noFill/>
        </p:spPr>
        <p:txBody>
          <a:bodyPr wrap="square" rtlCol="0">
            <a:noAutofit/>
          </a:bodyPr>
          <a:p>
            <a:endParaRPr lang="en-US"/>
          </a:p>
        </p:txBody>
      </p:sp>
      <p:pic>
        <p:nvPicPr>
          <p:cNvPr id="5" name="Content Placeholder 4" descr="WhatsApp Image 2024-11-21 at 9.45.04 PM"/>
          <p:cNvPicPr>
            <a:picLocks noChangeAspect="1"/>
          </p:cNvPicPr>
          <p:nvPr>
            <p:ph sz="half" idx="2"/>
          </p:nvPr>
        </p:nvPicPr>
        <p:blipFill>
          <a:blip r:embed="rId1"/>
          <a:stretch>
            <a:fillRect/>
          </a:stretch>
        </p:blipFill>
        <p:spPr>
          <a:xfrm>
            <a:off x="1042035" y="1251585"/>
            <a:ext cx="6634480" cy="4924425"/>
          </a:xfrm>
          <a:prstGeom prst="rect">
            <a:avLst/>
          </a:prstGeom>
        </p:spPr>
      </p:pic>
      <p:pic>
        <p:nvPicPr>
          <p:cNvPr id="7" name="Picture 6" descr="16rpa"/>
          <p:cNvPicPr>
            <a:picLocks noChangeAspect="1"/>
          </p:cNvPicPr>
          <p:nvPr/>
        </p:nvPicPr>
        <p:blipFill>
          <a:blip r:embed="rId2"/>
          <a:stretch>
            <a:fillRect/>
          </a:stretch>
        </p:blipFill>
        <p:spPr>
          <a:xfrm>
            <a:off x="635" y="6417945"/>
            <a:ext cx="9149715" cy="456565"/>
          </a:xfrm>
          <a:prstGeom prst="rect">
            <a:avLst/>
          </a:prstGeom>
        </p:spPr>
      </p:pic>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Workflow screenshot</a:t>
            </a:r>
            <a:endParaRPr lang="en-IN" sz="2400" dirty="0">
              <a:latin typeface="+mj-lt"/>
            </a:endParaRPr>
          </a:p>
        </p:txBody>
      </p:sp>
      <p:sp>
        <p:nvSpPr>
          <p:cNvPr id="3" name="Content Placeholder 2"/>
          <p:cNvSpPr>
            <a:spLocks noGrp="1"/>
          </p:cNvSpPr>
          <p:nvPr>
            <p:ph sz="half" idx="1"/>
          </p:nvPr>
        </p:nvSpPr>
        <p:spPr/>
        <p:txBody>
          <a:bodyPr/>
          <a:lstStyle/>
          <a:p>
            <a:pPr marL="0" indent="0">
              <a:buNone/>
            </a:pPr>
            <a:endParaRPr lang="en-US" dirty="0"/>
          </a:p>
          <a:p>
            <a:endParaRPr lang="en-US" dirty="0"/>
          </a:p>
          <a:p>
            <a:endParaRPr lang="en-US" dirty="0"/>
          </a:p>
        </p:txBody>
      </p:sp>
      <p:sp>
        <p:nvSpPr>
          <p:cNvPr id="4" name="Text Box 3"/>
          <p:cNvSpPr txBox="1"/>
          <p:nvPr/>
        </p:nvSpPr>
        <p:spPr>
          <a:xfrm>
            <a:off x="51435" y="1075055"/>
            <a:ext cx="9091930" cy="5280660"/>
          </a:xfrm>
          <a:prstGeom prst="rect">
            <a:avLst/>
          </a:prstGeom>
          <a:noFill/>
        </p:spPr>
        <p:txBody>
          <a:bodyPr wrap="square" rtlCol="0">
            <a:noAutofit/>
          </a:bodyPr>
          <a:p>
            <a:endParaRPr lang="en-US"/>
          </a:p>
        </p:txBody>
      </p:sp>
      <p:pic>
        <p:nvPicPr>
          <p:cNvPr id="8" name="Content Placeholder 7" descr="9.rpa"/>
          <p:cNvPicPr>
            <a:picLocks noChangeAspect="1"/>
          </p:cNvPicPr>
          <p:nvPr>
            <p:ph sz="half" idx="2"/>
          </p:nvPr>
        </p:nvPicPr>
        <p:blipFill>
          <a:blip r:embed="rId1"/>
          <a:stretch>
            <a:fillRect/>
          </a:stretch>
        </p:blipFill>
        <p:spPr>
          <a:xfrm>
            <a:off x="824230" y="1186180"/>
            <a:ext cx="7636510" cy="4486275"/>
          </a:xfrm>
          <a:prstGeom prst="rect">
            <a:avLst/>
          </a:prstGeom>
        </p:spPr>
      </p:pic>
      <p:pic>
        <p:nvPicPr>
          <p:cNvPr id="10" name="Picture 9" descr="17rpa"/>
          <p:cNvPicPr>
            <a:picLocks noChangeAspect="1"/>
          </p:cNvPicPr>
          <p:nvPr/>
        </p:nvPicPr>
        <p:blipFill>
          <a:blip r:embed="rId2"/>
          <a:stretch>
            <a:fillRect/>
          </a:stretch>
        </p:blipFill>
        <p:spPr>
          <a:xfrm>
            <a:off x="35560" y="6453505"/>
            <a:ext cx="9170670" cy="394335"/>
          </a:xfrm>
          <a:prstGeom prst="rect">
            <a:avLst/>
          </a:prstGeom>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Conclusions</a:t>
            </a:r>
            <a:endParaRPr lang="en-IN" dirty="0">
              <a:latin typeface="+mj-lt"/>
            </a:endParaRPr>
          </a:p>
        </p:txBody>
      </p:sp>
      <p:sp>
        <p:nvSpPr>
          <p:cNvPr id="3" name="Content Placeholder 2"/>
          <p:cNvSpPr>
            <a:spLocks noGrp="1"/>
          </p:cNvSpPr>
          <p:nvPr>
            <p:ph idx="1"/>
          </p:nvPr>
        </p:nvSpPr>
        <p:spPr>
          <a:xfrm>
            <a:off x="190500" y="836712"/>
            <a:ext cx="8763000" cy="6840760"/>
          </a:xfrm>
        </p:spPr>
        <p:txBody>
          <a:bodyPr/>
          <a:lstStyle/>
          <a:p>
            <a:pPr marL="0" indent="0">
              <a:buNone/>
            </a:pPr>
            <a:r>
              <a:rPr lang="en-US" altLang="en-US">
                <a:sym typeface="+mn-ea"/>
              </a:rPr>
              <a:t>The </a:t>
            </a:r>
            <a:r>
              <a:rPr lang="en-US" altLang="en-US" b="1">
                <a:sym typeface="+mn-ea"/>
              </a:rPr>
              <a:t>Online Attendance Tracking System</a:t>
            </a:r>
            <a:r>
              <a:rPr lang="en-US" altLang="en-US">
                <a:sym typeface="+mn-ea"/>
              </a:rPr>
              <a:t> project using UiPath RPA successfully automates the traditional manual process of attendance tracking. By leveraging RPA, the system streamlines attendance data collection, improves accuracy, and ensures real-time updates for better management. The integration of UiPath allows for the automation of data extraction, report generation, and notifications, eliminating the risk of human error while saving time and resources. This system provides a user-friendly interface, making it easy for non-technical users to configure and manage attendance processes.</a:t>
            </a:r>
            <a:endParaRPr lang="en-US" dirty="0"/>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Future Enhancement</a:t>
            </a:r>
            <a:endParaRPr lang="en-IN" dirty="0">
              <a:latin typeface="+mj-lt"/>
            </a:endParaRPr>
          </a:p>
        </p:txBody>
      </p:sp>
      <p:sp>
        <p:nvSpPr>
          <p:cNvPr id="3" name="Content Placeholder 2"/>
          <p:cNvSpPr>
            <a:spLocks noGrp="1"/>
          </p:cNvSpPr>
          <p:nvPr>
            <p:ph idx="1"/>
          </p:nvPr>
        </p:nvSpPr>
        <p:spPr>
          <a:xfrm flipV="1">
            <a:off x="4252260" y="8747027"/>
            <a:ext cx="4506683" cy="45719"/>
          </a:xfrm>
        </p:spPr>
        <p:txBody>
          <a:bodyPr>
            <a:normAutofit fontScale="25000" lnSpcReduction="20000"/>
          </a:bodyPr>
          <a:lstStyle/>
          <a:p>
            <a:endParaRPr lang="en-US" dirty="0"/>
          </a:p>
          <a:p>
            <a:endParaRPr lang="en-US" dirty="0"/>
          </a:p>
          <a:p>
            <a:endParaRPr lang="en-US" dirty="0"/>
          </a:p>
        </p:txBody>
      </p:sp>
      <p:sp>
        <p:nvSpPr>
          <p:cNvPr id="6" name="Rectangle 3"/>
          <p:cNvSpPr>
            <a:spLocks noChangeArrowheads="1"/>
          </p:cNvSpPr>
          <p:nvPr/>
        </p:nvSpPr>
        <p:spPr bwMode="auto">
          <a:xfrm>
            <a:off x="432113" y="2902171"/>
            <a:ext cx="8208913"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endParaRPr lang="en-US" altLang="en-US" sz="20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4" name="Text Box 3"/>
          <p:cNvSpPr txBox="1"/>
          <p:nvPr/>
        </p:nvSpPr>
        <p:spPr>
          <a:xfrm>
            <a:off x="184150" y="1541145"/>
            <a:ext cx="8820785" cy="4565015"/>
          </a:xfrm>
          <a:prstGeom prst="rect">
            <a:avLst/>
          </a:prstGeom>
          <a:noFill/>
        </p:spPr>
        <p:txBody>
          <a:bodyPr wrap="square" rtlCol="0">
            <a:noAutofit/>
          </a:bodyPr>
          <a:p>
            <a:r>
              <a:rPr lang="en-US" altLang="en-US" sz="2400">
                <a:sym typeface="+mn-ea"/>
              </a:rPr>
              <a:t>Here are four brief future enhancements for the Online Attendance Tracking System:</a:t>
            </a:r>
            <a:endParaRPr lang="en-US" altLang="en-US" sz="2400"/>
          </a:p>
          <a:p>
            <a:endParaRPr lang="en-US" altLang="en-US" sz="2400"/>
          </a:p>
          <a:p>
            <a:r>
              <a:rPr lang="en-US" altLang="en-US" sz="2400" b="1">
                <a:sym typeface="+mn-ea"/>
              </a:rPr>
              <a:t>1.Real-Time Geo-Tracking: </a:t>
            </a:r>
            <a:r>
              <a:rPr lang="en-US" altLang="en-US" sz="2400">
                <a:sym typeface="+mn-ea"/>
              </a:rPr>
              <a:t>Use GPS to ensure attendance is marked only when users are in the correct location.</a:t>
            </a:r>
            <a:endParaRPr lang="en-US" altLang="en-US" sz="2400"/>
          </a:p>
          <a:p>
            <a:r>
              <a:rPr lang="en-US" altLang="en-US" sz="2400" b="1">
                <a:sym typeface="+mn-ea"/>
              </a:rPr>
              <a:t>2.AI Facial Recognition: </a:t>
            </a:r>
            <a:r>
              <a:rPr lang="en-US" altLang="en-US" sz="2400">
                <a:sym typeface="+mn-ea"/>
              </a:rPr>
              <a:t>Automate attendance using facial recognition to eliminate proxy attendance.</a:t>
            </a:r>
            <a:endParaRPr lang="en-US" altLang="en-US" sz="2400"/>
          </a:p>
          <a:p>
            <a:r>
              <a:rPr lang="en-US" altLang="en-US" sz="2400" b="1">
                <a:sym typeface="+mn-ea"/>
              </a:rPr>
              <a:t>3.Mobile App Integration: </a:t>
            </a:r>
            <a:r>
              <a:rPr lang="en-US" altLang="en-US" sz="2400">
                <a:sym typeface="+mn-ea"/>
              </a:rPr>
              <a:t>Develop a mobile app for users to mark attendance and check reports on the go.</a:t>
            </a:r>
            <a:endParaRPr lang="en-US" altLang="en-US" sz="2400"/>
          </a:p>
          <a:p>
            <a:r>
              <a:rPr lang="en-US" altLang="en-US" sz="2400" b="1">
                <a:sym typeface="+mn-ea"/>
              </a:rPr>
              <a:t>4.LMS Integration: </a:t>
            </a:r>
            <a:r>
              <a:rPr lang="en-US" altLang="en-US" sz="2400">
                <a:sym typeface="+mn-ea"/>
              </a:rPr>
              <a:t>Link the attendance system with Learning Management Systems for seamless course and attendance tracking.</a:t>
            </a:r>
            <a:endParaRPr lang="en-US" altLang="en-US" sz="2400"/>
          </a:p>
          <a:p>
            <a:endParaRPr lang="en-US" sz="240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Abstract</a:t>
            </a:r>
            <a:endParaRPr lang="en-IN" dirty="0">
              <a:latin typeface="+mj-lt"/>
            </a:endParaRPr>
          </a:p>
        </p:txBody>
      </p:sp>
      <p:sp>
        <p:nvSpPr>
          <p:cNvPr id="3" name="Content Placeholder 2"/>
          <p:cNvSpPr>
            <a:spLocks noGrp="1"/>
          </p:cNvSpPr>
          <p:nvPr>
            <p:ph idx="1"/>
          </p:nvPr>
        </p:nvSpPr>
        <p:spPr/>
        <p:txBody>
          <a:bodyPr/>
          <a:lstStyle/>
          <a:p>
            <a:pPr marL="0" indent="0" algn="just">
              <a:buNone/>
            </a:pPr>
            <a:r>
              <a:rPr lang="en-US" dirty="0"/>
              <a:t> </a:t>
            </a:r>
            <a:r>
              <a:rPr lang="en-US" altLang="en-US"/>
              <a:t>The </a:t>
            </a:r>
            <a:r>
              <a:rPr lang="en-US" altLang="en-US" b="1"/>
              <a:t>Online Attendance Tracking System</a:t>
            </a:r>
            <a:r>
              <a:rPr lang="en-US" altLang="en-US"/>
              <a:t> using UiPath RPA is a digital solution that automates the process of recording and managing attendance across various environments, such as educational institutions, workplaces, and events, by leveraging Robotic Process Automation (RPA) with UiPath. Traditional methods of taking attendance, such as manual entry or paper-based systems, are time-consuming and prone to errors. This system addresses these challenges by automating attendance tracking, reducing human intervention, and ensuring accurate, real-time data collection.</a:t>
            </a:r>
            <a:r>
              <a:rPr lang="en-US" dirty="0"/>
              <a:t> stakeholders.</a:t>
            </a:r>
            <a:endParaRPr lang="en-US" dirty="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IEEE Paper</a:t>
            </a:r>
            <a:endParaRPr lang="en-IN" dirty="0">
              <a:latin typeface="+mj-lt"/>
            </a:endParaRPr>
          </a:p>
        </p:txBody>
      </p:sp>
      <p:sp>
        <p:nvSpPr>
          <p:cNvPr id="3" name="Content Placeholder 2"/>
          <p:cNvSpPr>
            <a:spLocks noGrp="1"/>
          </p:cNvSpPr>
          <p:nvPr>
            <p:ph idx="1"/>
          </p:nvPr>
        </p:nvSpPr>
        <p:spPr/>
        <p:txBody>
          <a:bodyPr/>
          <a:lstStyle/>
          <a:p>
            <a:r>
              <a:rPr lang="en-US" altLang="en-US" b="1">
                <a:sym typeface="+mn-ea"/>
              </a:rPr>
              <a:t>IEEE Title:</a:t>
            </a:r>
            <a:r>
              <a:rPr lang="en-US" altLang="en-US">
                <a:sym typeface="+mn-ea"/>
              </a:rPr>
              <a:t> "Design and Implementation of Online Attendance System Using QR Code"</a:t>
            </a:r>
            <a:endParaRPr lang="en-US" altLang="en-US"/>
          </a:p>
          <a:p>
            <a:r>
              <a:rPr lang="en-US" altLang="en-US" b="1">
                <a:sym typeface="+mn-ea"/>
              </a:rPr>
              <a:t>Author(s):</a:t>
            </a:r>
            <a:r>
              <a:rPr lang="en-US" altLang="en-US">
                <a:sym typeface="+mn-ea"/>
              </a:rPr>
              <a:t> K. S. Kumar, S. S. Reddy, 2021</a:t>
            </a:r>
            <a:endParaRPr lang="en-US" altLang="en-US"/>
          </a:p>
          <a:p>
            <a:endParaRPr lang="en-US" altLang="en-US"/>
          </a:p>
          <a:p>
            <a:r>
              <a:rPr lang="en-US" altLang="en-US" b="1">
                <a:sym typeface="+mn-ea"/>
              </a:rPr>
              <a:t>IEEE Title:</a:t>
            </a:r>
            <a:r>
              <a:rPr lang="en-US" altLang="en-US">
                <a:sym typeface="+mn-ea"/>
              </a:rPr>
              <a:t> "Biometric Attendance System for Student Management"</a:t>
            </a:r>
            <a:endParaRPr lang="en-US" altLang="en-US"/>
          </a:p>
          <a:p>
            <a:r>
              <a:rPr lang="en-US" altLang="en-US" b="1">
                <a:sym typeface="+mn-ea"/>
              </a:rPr>
              <a:t>Author(s): </a:t>
            </a:r>
            <a:r>
              <a:rPr lang="en-US" altLang="en-US">
                <a:sym typeface="+mn-ea"/>
              </a:rPr>
              <a:t>R. B. Sharma, P. S. Agarwal, 2020</a:t>
            </a:r>
            <a:endParaRPr lang="en-US" altLang="en-US"/>
          </a:p>
          <a:p>
            <a:endParaRPr lang="en-US" altLang="en-US"/>
          </a:p>
          <a:p>
            <a:r>
              <a:rPr lang="en-US" altLang="en-US" b="1">
                <a:sym typeface="+mn-ea"/>
              </a:rPr>
              <a:t>IEEE Title: </a:t>
            </a:r>
            <a:r>
              <a:rPr lang="en-US" altLang="en-US">
                <a:sym typeface="+mn-ea"/>
              </a:rPr>
              <a:t>"RFID-Based Automated Attendance System"</a:t>
            </a:r>
            <a:endParaRPr lang="en-US" altLang="en-US"/>
          </a:p>
          <a:p>
            <a:r>
              <a:rPr lang="en-US" altLang="en-US" b="1">
                <a:sym typeface="+mn-ea"/>
              </a:rPr>
              <a:t>Author(s):</a:t>
            </a:r>
            <a:r>
              <a:rPr lang="en-US" altLang="en-US">
                <a:sym typeface="+mn-ea"/>
              </a:rPr>
              <a:t> M. Gupta, L. Gupta, 2019</a:t>
            </a:r>
            <a:endParaRPr lang="en-US" dirty="0"/>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382" y="392747"/>
            <a:ext cx="8763000" cy="504056"/>
          </a:xfrm>
        </p:spPr>
        <p:txBody>
          <a:bodyPr>
            <a:normAutofit fontScale="90000"/>
          </a:bodyPr>
          <a:lstStyle/>
          <a:p>
            <a:r>
              <a:rPr lang="en-US" dirty="0"/>
              <a:t>References</a:t>
            </a:r>
            <a:endParaRPr lang="en-IN" dirty="0">
              <a:latin typeface="+mj-lt"/>
            </a:endParaRPr>
          </a:p>
        </p:txBody>
      </p:sp>
      <p:sp>
        <p:nvSpPr>
          <p:cNvPr id="4" name="Rectangle 1"/>
          <p:cNvSpPr>
            <a:spLocks noChangeArrowheads="1"/>
          </p:cNvSpPr>
          <p:nvPr/>
        </p:nvSpPr>
        <p:spPr bwMode="auto">
          <a:xfrm>
            <a:off x="190500" y="1117103"/>
            <a:ext cx="8305936" cy="5169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Calibri" panose="020F0502020204030204" charset="0"/>
              <a:cs typeface="Calibri" panose="020F050202020403020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0" i="0" u="none" strike="noStrike" cap="none" normalizeH="0" baseline="0" dirty="0" err="1">
                <a:ln>
                  <a:noFill/>
                </a:ln>
                <a:solidFill>
                  <a:schemeClr val="tx1"/>
                </a:solidFill>
                <a:effectLst/>
                <a:latin typeface="Calibri" panose="020F0502020204030204" charset="0"/>
                <a:cs typeface="Calibri" panose="020F0502020204030204" charset="0"/>
              </a:rPr>
              <a:t>Lacity</a:t>
            </a:r>
            <a:r>
              <a:rPr kumimoji="0" lang="en-US" altLang="en-US" sz="2400" b="0" i="0" u="none" strike="noStrike" cap="none" normalizeH="0" baseline="0" dirty="0">
                <a:ln>
                  <a:noFill/>
                </a:ln>
                <a:solidFill>
                  <a:schemeClr val="tx1"/>
                </a:solidFill>
                <a:effectLst/>
                <a:latin typeface="Calibri" panose="020F0502020204030204" charset="0"/>
                <a:cs typeface="Calibri" panose="020F0502020204030204" charset="0"/>
              </a:rPr>
              <a:t>, M. C., &amp; Willcocks, L. P. (2016). A Survey on Robotic Process Automation in Business. </a:t>
            </a:r>
            <a:r>
              <a:rPr kumimoji="0" lang="en-US" altLang="en-US" sz="2400" b="0" i="1" u="none" strike="noStrike" cap="none" normalizeH="0" baseline="0" dirty="0">
                <a:ln>
                  <a:noFill/>
                </a:ln>
                <a:solidFill>
                  <a:schemeClr val="tx1"/>
                </a:solidFill>
                <a:effectLst/>
                <a:latin typeface="Calibri" panose="020F0502020204030204" charset="0"/>
                <a:cs typeface="Calibri" panose="020F0502020204030204" charset="0"/>
              </a:rPr>
              <a:t>Journal of Information Technology, 31</a:t>
            </a:r>
            <a:r>
              <a:rPr kumimoji="0" lang="en-US" altLang="en-US" sz="2400" b="0" i="0" u="none" strike="noStrike" cap="none" normalizeH="0" baseline="0" dirty="0">
                <a:ln>
                  <a:noFill/>
                </a:ln>
                <a:solidFill>
                  <a:schemeClr val="tx1"/>
                </a:solidFill>
                <a:effectLst/>
                <a:latin typeface="Calibri" panose="020F0502020204030204" charset="0"/>
                <a:cs typeface="Calibri" panose="020F0502020204030204" charset="0"/>
              </a:rPr>
              <a:t>(2), 174-183.</a:t>
            </a:r>
            <a:endParaRPr kumimoji="0" lang="en-US" altLang="en-US" sz="2400" b="0" i="0" u="none" strike="noStrike" cap="none" normalizeH="0" baseline="0" dirty="0">
              <a:ln>
                <a:noFill/>
              </a:ln>
              <a:solidFill>
                <a:schemeClr val="tx1"/>
              </a:solidFill>
              <a:effectLst/>
              <a:latin typeface="Calibri" panose="020F0502020204030204" charset="0"/>
              <a:cs typeface="Calibri" panose="020F050202020403020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400" b="0" i="0" u="none" strike="noStrike" cap="none" normalizeH="0" baseline="0" dirty="0">
              <a:ln>
                <a:noFill/>
              </a:ln>
              <a:solidFill>
                <a:schemeClr val="tx1"/>
              </a:solidFill>
              <a:effectLst/>
              <a:latin typeface="Calibri" panose="020F0502020204030204" charset="0"/>
              <a:cs typeface="Calibri" panose="020F0502020204030204" charset="0"/>
            </a:endParaRPr>
          </a:p>
          <a:p>
            <a:pPr eaLnBrk="0" fontAlgn="base" hangingPunct="0">
              <a:spcBef>
                <a:spcPct val="0"/>
              </a:spcBef>
              <a:spcAft>
                <a:spcPct val="0"/>
              </a:spcAft>
              <a:buFontTx/>
              <a:buChar char="•"/>
            </a:pPr>
            <a:r>
              <a:rPr kumimoji="0" lang="en-US" altLang="en-US" sz="2400" b="0" i="0" u="none" strike="noStrike" cap="none" normalizeH="0" baseline="0" dirty="0" err="1">
                <a:ln>
                  <a:noFill/>
                </a:ln>
                <a:solidFill>
                  <a:schemeClr val="tx1"/>
                </a:solidFill>
                <a:effectLst/>
                <a:latin typeface="Calibri" panose="020F0502020204030204" charset="0"/>
                <a:cs typeface="Calibri" panose="020F0502020204030204" charset="0"/>
              </a:rPr>
              <a:t>Goudar</a:t>
            </a:r>
            <a:r>
              <a:rPr kumimoji="0" lang="en-US" altLang="en-US" sz="2400" b="0" i="0" u="none" strike="noStrike" cap="none" normalizeH="0" baseline="0" dirty="0">
                <a:ln>
                  <a:noFill/>
                </a:ln>
                <a:solidFill>
                  <a:schemeClr val="tx1"/>
                </a:solidFill>
                <a:effectLst/>
                <a:latin typeface="Calibri" panose="020F0502020204030204" charset="0"/>
                <a:cs typeface="Calibri" panose="020F0502020204030204" charset="0"/>
              </a:rPr>
              <a:t>, R. H., &amp; Soni, M. P. (2017). </a:t>
            </a:r>
            <a:r>
              <a:rPr kumimoji="0" lang="en-US" altLang="en-US" sz="2400" b="0" i="0" u="none" strike="noStrike" cap="none" normalizeH="0" baseline="0" dirty="0" err="1">
                <a:ln>
                  <a:noFill/>
                </a:ln>
                <a:solidFill>
                  <a:schemeClr val="tx1"/>
                </a:solidFill>
                <a:effectLst/>
                <a:latin typeface="Calibri" panose="020F0502020204030204" charset="0"/>
                <a:cs typeface="Calibri" panose="020F0502020204030204" charset="0"/>
              </a:rPr>
              <a:t>Automation</a:t>
            </a:r>
            <a:r>
              <a:rPr lang="en-US" altLang="en-US" sz="2400" dirty="0" err="1">
                <a:latin typeface="Calibri" panose="020F0502020204030204" charset="0"/>
                <a:cs typeface="Calibri" panose="020F0502020204030204" charset="0"/>
              </a:rPr>
              <a:t>Avasarala</a:t>
            </a:r>
            <a:r>
              <a:rPr lang="en-US" altLang="en-US" sz="2400" dirty="0">
                <a:latin typeface="Calibri" panose="020F0502020204030204" charset="0"/>
                <a:cs typeface="Calibri" panose="020F0502020204030204" charset="0"/>
              </a:rPr>
              <a:t>, V. (2019). Robotic Process Automation: The Next Transformation in Digital Transformation. </a:t>
            </a:r>
            <a:r>
              <a:rPr lang="en-US" altLang="en-US" sz="2400" i="1" dirty="0">
                <a:latin typeface="Calibri" panose="020F0502020204030204" charset="0"/>
                <a:cs typeface="Calibri" panose="020F0502020204030204" charset="0"/>
              </a:rPr>
              <a:t>International Journal of Advanced Research in Computer Science, 10</a:t>
            </a:r>
            <a:r>
              <a:rPr lang="en-US" altLang="en-US" sz="2400" dirty="0">
                <a:latin typeface="Calibri" panose="020F0502020204030204" charset="0"/>
                <a:cs typeface="Calibri" panose="020F0502020204030204" charset="0"/>
              </a:rPr>
              <a:t>(3), 5-12.</a:t>
            </a:r>
            <a:endParaRPr lang="en-US" altLang="en-US" sz="2400" dirty="0">
              <a:latin typeface="Calibri" panose="020F0502020204030204" charset="0"/>
              <a:cs typeface="Calibri" panose="020F0502020204030204" charset="0"/>
            </a:endParaRPr>
          </a:p>
          <a:p>
            <a:pPr eaLnBrk="0" fontAlgn="base" hangingPunct="0">
              <a:spcBef>
                <a:spcPct val="0"/>
              </a:spcBef>
              <a:spcAft>
                <a:spcPct val="0"/>
              </a:spcAft>
              <a:buFontTx/>
              <a:buChar char="•"/>
            </a:pPr>
            <a:endParaRPr kumimoji="0" lang="en-US" altLang="en-US" sz="2400" b="0" i="0" u="none" strike="noStrike" cap="none" normalizeH="0" baseline="0" dirty="0">
              <a:ln>
                <a:noFill/>
              </a:ln>
              <a:solidFill>
                <a:schemeClr val="tx1"/>
              </a:solidFill>
              <a:effectLst/>
              <a:latin typeface="Calibri" panose="020F0502020204030204" charset="0"/>
              <a:cs typeface="Calibri" panose="020F050202020403020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chemeClr val="tx1"/>
                </a:solidFill>
                <a:effectLst/>
                <a:latin typeface="Calibri" panose="020F0502020204030204" charset="0"/>
                <a:cs typeface="Calibri" panose="020F0502020204030204" charset="0"/>
              </a:rPr>
              <a:t>Kumar, S., &amp; Kaur, A. (2020). Real-Time Data Scraping and Processing using Robotic Process Automation. </a:t>
            </a:r>
            <a:r>
              <a:rPr kumimoji="0" lang="en-US" altLang="en-US" sz="2400" b="0" i="1" u="none" strike="noStrike" cap="none" normalizeH="0" baseline="0" dirty="0">
                <a:ln>
                  <a:noFill/>
                </a:ln>
                <a:solidFill>
                  <a:schemeClr val="tx1"/>
                </a:solidFill>
                <a:effectLst/>
                <a:latin typeface="Calibri" panose="020F0502020204030204" charset="0"/>
                <a:cs typeface="Calibri" panose="020F0502020204030204" charset="0"/>
              </a:rPr>
              <a:t>International Journal of Innovative Technology and Exploring Engineering, 9</a:t>
            </a:r>
            <a:r>
              <a:rPr kumimoji="0" lang="en-US" altLang="en-US" sz="2400" b="0" i="0" u="none" strike="noStrike" cap="none" normalizeH="0" baseline="0" dirty="0">
                <a:ln>
                  <a:noFill/>
                </a:ln>
                <a:solidFill>
                  <a:schemeClr val="tx1"/>
                </a:solidFill>
                <a:effectLst/>
                <a:latin typeface="Calibri" panose="020F0502020204030204" charset="0"/>
                <a:cs typeface="Calibri" panose="020F0502020204030204" charset="0"/>
              </a:rPr>
              <a:t>(3), 10-14. </a:t>
            </a:r>
            <a:endParaRPr kumimoji="0" lang="en-US" altLang="en-US" sz="2400" b="0" i="0" u="none" strike="noStrike" cap="none" normalizeH="0" baseline="0" dirty="0">
              <a:ln>
                <a:noFill/>
              </a:ln>
              <a:solidFill>
                <a:schemeClr val="tx1"/>
              </a:solidFill>
              <a:effectLst/>
              <a:latin typeface="Calibri" panose="020F0502020204030204" charset="0"/>
              <a:cs typeface="Calibri" panose="020F0502020204030204" charset="0"/>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32822" y="2321005"/>
            <a:ext cx="4078361"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Queries</a:t>
            </a:r>
            <a:endParaRPr lang="en-US" sz="9600" dirty="0">
              <a:ln w="0"/>
              <a:effectLst>
                <a:outerShdw blurRad="38100" dist="19050" dir="2700000" algn="tl" rotWithShape="0">
                  <a:schemeClr val="dk1">
                    <a:alpha val="40000"/>
                  </a:schemeClr>
                </a:outerShdw>
              </a:effectLs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27460" y="2321005"/>
            <a:ext cx="7689093"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Demonstration</a:t>
            </a:r>
            <a:endParaRPr lang="en-US" sz="9600" dirty="0">
              <a:ln w="0"/>
              <a:effectLst>
                <a:outerShdw blurRad="38100" dist="19050" dir="2700000" algn="tl" rotWithShape="0">
                  <a:schemeClr val="dk1">
                    <a:alpha val="40000"/>
                  </a:schemeClr>
                </a:outerShdw>
              </a:effectLs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44234" y="2321005"/>
            <a:ext cx="5455532"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Thank You</a:t>
            </a:r>
            <a:endParaRPr lang="en-US" sz="9600" dirty="0">
              <a:ln w="0"/>
              <a:effectLst>
                <a:outerShdw blurRad="38100" dist="19050" dir="2700000" algn="tl" rotWithShape="0">
                  <a:schemeClr val="dk1">
                    <a:alpha val="40000"/>
                  </a:scheme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Need for the Proposed System</a:t>
            </a:r>
            <a:endParaRPr lang="en-IN" dirty="0">
              <a:latin typeface="+mj-lt"/>
            </a:endParaRPr>
          </a:p>
        </p:txBody>
      </p:sp>
      <p:sp>
        <p:nvSpPr>
          <p:cNvPr id="5" name="Rectangle 2"/>
          <p:cNvSpPr>
            <a:spLocks noGrp="1" noChangeArrowheads="1"/>
          </p:cNvSpPr>
          <p:nvPr>
            <p:ph idx="1"/>
          </p:nvPr>
        </p:nvSpPr>
        <p:spPr bwMode="auto">
          <a:xfrm>
            <a:off x="190500" y="4675505"/>
            <a:ext cx="8594090"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0" indent="0" algn="just">
              <a:buNone/>
            </a:pPr>
            <a:endParaRPr lang="en-US" altLang="en-US"/>
          </a:p>
          <a:p>
            <a:pPr marL="0" indent="0" algn="just">
              <a:buNone/>
            </a:pPr>
            <a:endParaRPr lang="en-US" altLang="en-US"/>
          </a:p>
          <a:p>
            <a:pPr marL="0" indent="0" algn="just">
              <a:buNone/>
            </a:pPr>
            <a:endParaRPr lang="en-US" altLang="en-US"/>
          </a:p>
          <a:p>
            <a:pPr marL="0" indent="0" algn="just">
              <a:buNone/>
            </a:pPr>
            <a:endParaRPr lang="en-US" altLang="en-US"/>
          </a:p>
          <a:p>
            <a:pPr marL="0" indent="0" algn="just">
              <a:buNone/>
            </a:pPr>
            <a:endParaRPr lang="en-US" altLang="en-US"/>
          </a:p>
          <a:p>
            <a:pPr marL="0" indent="0" algn="just">
              <a:buNone/>
            </a:pPr>
            <a:endParaRPr lang="en-US" altLang="en-US"/>
          </a:p>
          <a:p>
            <a:pPr marL="0" indent="0" algn="just">
              <a:buNone/>
            </a:pPr>
            <a:endParaRPr lang="en-US" altLang="en-US"/>
          </a:p>
          <a:p>
            <a:pPr marL="0" indent="0" algn="just">
              <a:buNone/>
            </a:pPr>
            <a:endParaRPr lang="en-US" altLang="en-US"/>
          </a:p>
          <a:p>
            <a:pPr marL="0" indent="0" algn="just">
              <a:buNone/>
            </a:pPr>
            <a:endParaRPr lang="en-US" altLang="en-US"/>
          </a:p>
          <a:p>
            <a:pPr marL="0" indent="0" algn="just">
              <a:buNone/>
            </a:pPr>
            <a:endParaRPr lang="en-US" altLang="en-US"/>
          </a:p>
          <a:p>
            <a:pPr marL="0" indent="0" algn="just">
              <a:buNone/>
            </a:pPr>
            <a:r>
              <a:rPr lang="en-US" altLang="en-US"/>
              <a:t>The </a:t>
            </a:r>
            <a:r>
              <a:rPr lang="en-US" altLang="en-US" b="1"/>
              <a:t>Online Attendance Tracking System</a:t>
            </a:r>
            <a:r>
              <a:rPr lang="en-US" altLang="en-US"/>
              <a:t> using UiPath RPA is designed to meet the growing demand for efficient, accurate, and scalable attendance management in digital environments. Traditional methods, such as manual sign-ins and spreadsheet tracking, are labor-intensive and prone to human errors.y automating attendance recording, this system improves efficiency, reduces administrative burdens, and ensures precise data collection in real time.</a:t>
            </a:r>
            <a:endParaRPr lang="en-US" altLang="en-US"/>
          </a:p>
          <a:p>
            <a:pPr marL="0" indent="0" algn="just">
              <a:buNone/>
            </a:pPr>
            <a:endParaRPr lang="en-US" altLang="en-US"/>
          </a:p>
          <a:p>
            <a:pPr marL="0" indent="0" algn="just">
              <a:buNone/>
            </a:pPr>
            <a:endParaRPr lang="en-US" altLang="en-US"/>
          </a:p>
          <a:p>
            <a:pPr marL="0" indent="0" algn="just">
              <a:buNone/>
            </a:pPr>
            <a:endParaRPr lang="en-US" altLang="en-US"/>
          </a:p>
          <a:p>
            <a:pPr marL="0" indent="0" algn="just">
              <a:buNone/>
            </a:pPr>
            <a:endParaRPr lang="en-US" altLang="en-US"/>
          </a:p>
          <a:p>
            <a:pPr marL="0" indent="0" algn="just">
              <a:buNone/>
            </a:pPr>
            <a:endParaRPr lang="en-US" altLang="en-US"/>
          </a:p>
          <a:p>
            <a:pPr marL="0" indent="0" algn="just">
              <a:buNone/>
            </a:pPr>
            <a:endParaRPr lang="en-US" altLang="en-US"/>
          </a:p>
          <a:p>
            <a:pPr marL="0" indent="0" algn="just">
              <a:buNone/>
            </a:pPr>
            <a:endParaRPr lang="en-US" altLang="en-US"/>
          </a:p>
          <a:p>
            <a:pPr marL="0" indent="0" algn="just">
              <a:buNone/>
            </a:pPr>
            <a:endParaRPr lang="en-US" altLang="en-US"/>
          </a:p>
          <a:p>
            <a:pPr marL="0" indent="0" algn="just">
              <a:buNone/>
            </a:pPr>
            <a:endParaRPr lang="en-US" altLang="en-US"/>
          </a:p>
          <a:p>
            <a:pPr marL="0" indent="0" algn="just">
              <a:buNone/>
            </a:pPr>
            <a:endParaRPr lang="en-US" altLang="en-US"/>
          </a:p>
          <a:p>
            <a:pPr marL="0" indent="0" algn="just">
              <a:buNone/>
            </a:pPr>
            <a:endParaRPr lang="en-US" altLang="en-US"/>
          </a:p>
          <a:p>
            <a:pPr marL="0" indent="0" algn="just">
              <a:buNone/>
            </a:pPr>
            <a:endParaRPr lang="en-US" altLang="en-US"/>
          </a:p>
          <a:p>
            <a:pPr marL="0" indent="0" algn="just">
              <a:buNone/>
            </a:pPr>
            <a:endParaRPr lang="en-US" altLang="en-US"/>
          </a:p>
          <a:p>
            <a:pPr marL="0" indent="0" algn="just">
              <a:buNone/>
            </a:pPr>
            <a:endParaRPr lang="en-US" altLang="en-US"/>
          </a:p>
          <a:p>
            <a:pPr marL="0" indent="0" algn="just">
              <a:buNone/>
            </a:pPr>
            <a:endParaRPr lang="en-US" altLang="en-US"/>
          </a:p>
          <a:p>
            <a:pPr marL="0" indent="0" algn="just">
              <a:buNone/>
            </a:pPr>
            <a:endParaRPr lang="en-US" altLang="en-US"/>
          </a:p>
          <a:p>
            <a:pPr marL="0" indent="0" algn="just">
              <a:buNone/>
            </a:pPr>
            <a:endParaRPr lang="en-US" altLang="en-US"/>
          </a:p>
          <a:p>
            <a:pPr marL="0" indent="0" algn="just">
              <a:buNone/>
            </a:pPr>
            <a:endParaRPr lang="en-US"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the Proposed System</a:t>
            </a:r>
            <a:endParaRPr lang="en-IN" dirty="0">
              <a:latin typeface="+mj-lt"/>
            </a:endParaRPr>
          </a:p>
        </p:txBody>
      </p:sp>
      <p:sp>
        <p:nvSpPr>
          <p:cNvPr id="3" name="Content Placeholder 2"/>
          <p:cNvSpPr>
            <a:spLocks noGrp="1"/>
          </p:cNvSpPr>
          <p:nvPr>
            <p:ph idx="1"/>
          </p:nvPr>
        </p:nvSpPr>
        <p:spPr/>
        <p:txBody>
          <a:bodyPr/>
          <a:lstStyle/>
          <a:p>
            <a:pPr marL="0" marR="0" lvl="0" indent="0" algn="just" defTabSz="914400" rtl="0" eaLnBrk="0" fontAlgn="base" latinLnBrk="0" hangingPunct="0">
              <a:lnSpc>
                <a:spcPct val="100000"/>
              </a:lnSpc>
              <a:spcBef>
                <a:spcPct val="0"/>
              </a:spcBef>
              <a:spcAft>
                <a:spcPct val="0"/>
              </a:spcAft>
              <a:buClrTx/>
              <a:buSzTx/>
              <a:buFontTx/>
              <a:buChar char="•"/>
            </a:pPr>
            <a:r>
              <a:rPr lang="en-US" altLang="en-US" b="1"/>
              <a:t>Accuracy: </a:t>
            </a:r>
            <a:r>
              <a:rPr lang="en-US" altLang="en-US"/>
              <a:t>Eliminates human errors and prevents proxy attendance.</a:t>
            </a:r>
            <a:endParaRPr lang="en-US" altLang="en-US"/>
          </a:p>
          <a:p>
            <a:pPr marL="0" marR="0" lvl="0" indent="0" algn="just" defTabSz="914400" rtl="0" eaLnBrk="0" fontAlgn="base" latinLnBrk="0" hangingPunct="0">
              <a:lnSpc>
                <a:spcPct val="100000"/>
              </a:lnSpc>
              <a:spcBef>
                <a:spcPct val="0"/>
              </a:spcBef>
              <a:spcAft>
                <a:spcPct val="0"/>
              </a:spcAft>
              <a:buClrTx/>
              <a:buSzTx/>
              <a:buFontTx/>
              <a:buChar char="•"/>
            </a:pPr>
            <a:r>
              <a:rPr lang="en-US" altLang="en-US" b="1"/>
              <a:t>Real-Time Tracking: </a:t>
            </a:r>
            <a:r>
              <a:rPr lang="en-US" altLang="en-US"/>
              <a:t>Instant updates on attendance status.</a:t>
            </a:r>
            <a:endParaRPr lang="en-US" altLang="en-US"/>
          </a:p>
          <a:p>
            <a:pPr marL="0" marR="0" lvl="0" indent="0" algn="just" defTabSz="914400" rtl="0" eaLnBrk="0" fontAlgn="base" latinLnBrk="0" hangingPunct="0">
              <a:lnSpc>
                <a:spcPct val="100000"/>
              </a:lnSpc>
              <a:spcBef>
                <a:spcPct val="0"/>
              </a:spcBef>
              <a:spcAft>
                <a:spcPct val="0"/>
              </a:spcAft>
              <a:buClrTx/>
              <a:buSzTx/>
              <a:buFontTx/>
              <a:buChar char="•"/>
            </a:pPr>
            <a:r>
              <a:rPr lang="en-US" altLang="en-US" b="1"/>
              <a:t>Time Efficiency:</a:t>
            </a:r>
            <a:r>
              <a:rPr lang="en-US" altLang="en-US"/>
              <a:t> Reduces time spent on manual tracking and reporting.</a:t>
            </a:r>
            <a:endParaRPr lang="en-US" altLang="en-US"/>
          </a:p>
          <a:p>
            <a:pPr marL="0" marR="0" lvl="0" indent="0" algn="just" defTabSz="914400" rtl="0" eaLnBrk="0" fontAlgn="base" latinLnBrk="0" hangingPunct="0">
              <a:lnSpc>
                <a:spcPct val="100000"/>
              </a:lnSpc>
              <a:spcBef>
                <a:spcPct val="0"/>
              </a:spcBef>
              <a:spcAft>
                <a:spcPct val="0"/>
              </a:spcAft>
              <a:buClrTx/>
              <a:buSzTx/>
              <a:buFontTx/>
              <a:buChar char="•"/>
            </a:pPr>
            <a:r>
              <a:rPr lang="en-US" altLang="en-US" b="1"/>
              <a:t>Enhanced Security: </a:t>
            </a:r>
            <a:r>
              <a:rPr lang="en-US" altLang="en-US"/>
              <a:t>Uses biometrics or QR codes to ensure only the correct individual marks attendance.</a:t>
            </a:r>
            <a:endParaRPr lang="en-US" altLang="en-US"/>
          </a:p>
          <a:p>
            <a:pPr marL="0" marR="0" lvl="0" indent="0" algn="just" defTabSz="914400" rtl="0" eaLnBrk="0" fontAlgn="base" latinLnBrk="0" hangingPunct="0">
              <a:lnSpc>
                <a:spcPct val="100000"/>
              </a:lnSpc>
              <a:spcBef>
                <a:spcPct val="0"/>
              </a:spcBef>
              <a:spcAft>
                <a:spcPct val="0"/>
              </a:spcAft>
              <a:buClrTx/>
              <a:buSzTx/>
              <a:buFontTx/>
              <a:buChar char="•"/>
            </a:pPr>
            <a:r>
              <a:rPr lang="en-US" altLang="en-US" b="1"/>
              <a:t>Reduced Administrative Burden: </a:t>
            </a:r>
            <a:r>
              <a:rPr lang="en-US" altLang="en-US"/>
              <a:t>Automates data collection and reporting.</a:t>
            </a:r>
            <a:endParaRPr lang="en-US" altLang="en-US"/>
          </a:p>
          <a:p>
            <a:pPr marL="0" marR="0" lvl="0" indent="0" algn="just" defTabSz="914400" rtl="0" eaLnBrk="0" fontAlgn="base" latinLnBrk="0" hangingPunct="0">
              <a:lnSpc>
                <a:spcPct val="100000"/>
              </a:lnSpc>
              <a:spcBef>
                <a:spcPct val="0"/>
              </a:spcBef>
              <a:spcAft>
                <a:spcPct val="0"/>
              </a:spcAft>
              <a:buClrTx/>
              <a:buSzTx/>
              <a:buFontTx/>
              <a:buChar char="•"/>
            </a:pPr>
            <a:r>
              <a:rPr lang="en-US" altLang="en-US" b="1"/>
              <a:t>Scalability: </a:t>
            </a:r>
            <a:r>
              <a:rPr lang="en-US" altLang="en-US"/>
              <a:t>Handles large numbers of users, suitable for schools or organizations.</a:t>
            </a:r>
            <a:endParaRPr lang="en-US"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Literature Survey</a:t>
            </a:r>
            <a:endParaRPr lang="en-IN" dirty="0">
              <a:latin typeface="+mj-lt"/>
            </a:endParaRPr>
          </a:p>
        </p:txBody>
      </p:sp>
      <p:sp>
        <p:nvSpPr>
          <p:cNvPr id="3" name="Content Placeholder 2"/>
          <p:cNvSpPr>
            <a:spLocks noGrp="1"/>
          </p:cNvSpPr>
          <p:nvPr>
            <p:ph idx="1"/>
          </p:nvPr>
        </p:nvSpPr>
        <p:spPr>
          <a:xfrm>
            <a:off x="190500" y="914400"/>
            <a:ext cx="8763000" cy="5358916"/>
          </a:xfrm>
        </p:spPr>
        <p:txBody>
          <a:bodyPr>
            <a:normAutofit lnSpcReduction="20000"/>
          </a:bodyPr>
          <a:lstStyle/>
          <a:p>
            <a:pPr marL="0" indent="0">
              <a:buNone/>
            </a:pPr>
            <a:r>
              <a:rPr lang="en-US" b="1" dirty="0">
                <a:sym typeface="+mn-ea"/>
              </a:rPr>
              <a:t> </a:t>
            </a:r>
            <a:endParaRPr lang="en-US" dirty="0"/>
          </a:p>
          <a:p>
            <a:endParaRPr lang="en-US" dirty="0"/>
          </a:p>
        </p:txBody>
      </p:sp>
      <p:sp>
        <p:nvSpPr>
          <p:cNvPr id="4" name="Text Box 3"/>
          <p:cNvSpPr txBox="1"/>
          <p:nvPr/>
        </p:nvSpPr>
        <p:spPr>
          <a:xfrm>
            <a:off x="302895" y="1039495"/>
            <a:ext cx="8668385" cy="5019675"/>
          </a:xfrm>
          <a:prstGeom prst="rect">
            <a:avLst/>
          </a:prstGeom>
          <a:noFill/>
        </p:spPr>
        <p:txBody>
          <a:bodyPr wrap="square" rtlCol="0">
            <a:noAutofit/>
          </a:bodyPr>
          <a:p>
            <a:pPr marL="0" indent="0">
              <a:buNone/>
            </a:pPr>
            <a:r>
              <a:rPr lang="en-US" sz="2400" b="1" dirty="0">
                <a:sym typeface="+mn-ea"/>
              </a:rPr>
              <a:t>Paper 1:Robotic Process Automation for Data Validation in Excel Sheets.</a:t>
            </a:r>
            <a:endParaRPr lang="en-US" sz="2400" b="1" dirty="0"/>
          </a:p>
          <a:p>
            <a:r>
              <a:rPr lang="en-US" sz="2400" dirty="0">
                <a:sym typeface="+mn-ea"/>
              </a:rPr>
              <a:t>Advantages:</a:t>
            </a:r>
            <a:r>
              <a:rPr lang="en-IN" sz="2400" dirty="0">
                <a:sym typeface="+mn-ea"/>
              </a:rPr>
              <a:t>Automates repetitive tasks, reduces manual errors, enhances data accuracy</a:t>
            </a:r>
            <a:endParaRPr lang="en-US" sz="2400" dirty="0"/>
          </a:p>
          <a:p>
            <a:r>
              <a:rPr lang="en-US" sz="2400" dirty="0" err="1">
                <a:sym typeface="+mn-ea"/>
              </a:rPr>
              <a:t>Disadvantages:Limited</a:t>
            </a:r>
            <a:r>
              <a:rPr lang="en-US" sz="2400" dirty="0">
                <a:sym typeface="+mn-ea"/>
              </a:rPr>
              <a:t> flexibility for dynamic datasets, high initial setup costs.</a:t>
            </a:r>
            <a:endParaRPr lang="en-US" sz="2400" dirty="0"/>
          </a:p>
          <a:p>
            <a:pPr marL="0" indent="0">
              <a:buNone/>
            </a:pPr>
            <a:r>
              <a:rPr lang="en-US" sz="2400" b="1" dirty="0">
                <a:sym typeface="+mn-ea"/>
              </a:rPr>
              <a:t>Paper 2:Improving data Quality through Automated Error Detection</a:t>
            </a:r>
            <a:endParaRPr lang="en-US" sz="2400" b="1" dirty="0"/>
          </a:p>
          <a:p>
            <a:r>
              <a:rPr lang="en-US" sz="2400" dirty="0" err="1">
                <a:sym typeface="+mn-ea"/>
              </a:rPr>
              <a:t>Advantages:Provides</a:t>
            </a:r>
            <a:r>
              <a:rPr lang="en-US" sz="2400" dirty="0">
                <a:sym typeface="+mn-ea"/>
              </a:rPr>
              <a:t> real-time error feedback, supports multiple data formats, scalable for large datasets.</a:t>
            </a:r>
            <a:endParaRPr lang="en-US" sz="2400" dirty="0"/>
          </a:p>
          <a:p>
            <a:r>
              <a:rPr lang="en-US" sz="2400" dirty="0" err="1">
                <a:sym typeface="+mn-ea"/>
              </a:rPr>
              <a:t>Disadvantages:Requires</a:t>
            </a:r>
            <a:r>
              <a:rPr lang="en-US" sz="2400" dirty="0">
                <a:sym typeface="+mn-ea"/>
              </a:rPr>
              <a:t> technical expertise, customization needed for complex datasets.</a:t>
            </a:r>
            <a:endParaRPr lang="en-US" sz="2400" dirty="0"/>
          </a:p>
          <a:p>
            <a:endParaRPr lang="en-US" sz="240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Main Objective</a:t>
            </a:r>
            <a:endParaRPr lang="en-IN" dirty="0">
              <a:latin typeface="+mj-lt"/>
            </a:endParaRPr>
          </a:p>
        </p:txBody>
      </p:sp>
      <p:sp>
        <p:nvSpPr>
          <p:cNvPr id="3" name="Content Placeholder 2"/>
          <p:cNvSpPr>
            <a:spLocks noGrp="1"/>
          </p:cNvSpPr>
          <p:nvPr>
            <p:ph idx="1"/>
          </p:nvPr>
        </p:nvSpPr>
        <p:spPr/>
        <p:txBody>
          <a:bodyPr/>
          <a:lstStyle/>
          <a:p>
            <a:r>
              <a:rPr lang="en-US" altLang="en-US"/>
              <a:t>The main objective of this project is to automate and streamline attendance tracking processes by leveraging UiPath's RPA capabilities. This system aims to accurately capture attendance data in real-time, reducing manual effort and minimizing errors associated with traditional tracking methods. By automating data collection, storage, and report generation, the project enhances efficiency, provides reliable attendance records, and allows organizations to focus more on core activities rather than administrative tasks. This automated system ensures improved accuracy, accessibility, and transparency, making it a practical and scalable solution for modern attendance management.</a:t>
            </a:r>
            <a:endParaRPr lang="en-US"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a:t>
            </a:r>
            <a:endParaRPr lang="en-IN" dirty="0">
              <a:latin typeface="+mj-lt"/>
            </a:endParaRPr>
          </a:p>
        </p:txBody>
      </p:sp>
      <p:pic>
        <p:nvPicPr>
          <p:cNvPr id="6" name="Content Placeholder 5" descr="architecture diagram"/>
          <p:cNvPicPr>
            <a:picLocks noChangeAspect="1"/>
          </p:cNvPicPr>
          <p:nvPr>
            <p:ph idx="1"/>
          </p:nvPr>
        </p:nvPicPr>
        <p:blipFill>
          <a:blip r:embed="rId1"/>
          <a:stretch>
            <a:fillRect/>
          </a:stretch>
        </p:blipFill>
        <p:spPr>
          <a:xfrm>
            <a:off x="1565275" y="990600"/>
            <a:ext cx="6012815" cy="5334000"/>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Requirements</a:t>
            </a:r>
            <a:endParaRPr lang="en-IN" dirty="0">
              <a:latin typeface="+mj-lt"/>
            </a:endParaRPr>
          </a:p>
        </p:txBody>
      </p:sp>
      <p:sp>
        <p:nvSpPr>
          <p:cNvPr id="3" name="Content Placeholder 2"/>
          <p:cNvSpPr>
            <a:spLocks noGrp="1"/>
          </p:cNvSpPr>
          <p:nvPr>
            <p:ph idx="1"/>
          </p:nvPr>
        </p:nvSpPr>
        <p:spPr/>
        <p:txBody>
          <a:bodyPr>
            <a:normAutofit fontScale="85000" lnSpcReduction="10000"/>
          </a:bodyPr>
          <a:lstStyle/>
          <a:p>
            <a:r>
              <a:rPr lang="en-SG" b="1" u="sng" dirty="0"/>
              <a:t>Hardware Requirements:</a:t>
            </a:r>
            <a:endParaRPr lang="en-SG" b="1" u="sng" dirty="0"/>
          </a:p>
          <a:p>
            <a:pPr>
              <a:buFont typeface="+mj-lt"/>
              <a:buAutoNum type="arabicPeriod"/>
            </a:pPr>
            <a:r>
              <a:rPr lang="en-SG" b="1" dirty="0"/>
              <a:t>Processor</a:t>
            </a:r>
            <a:r>
              <a:rPr lang="en-SG" dirty="0"/>
              <a:t>: Intel i5 or higher</a:t>
            </a:r>
            <a:endParaRPr lang="en-SG" dirty="0"/>
          </a:p>
          <a:p>
            <a:pPr>
              <a:buFont typeface="+mj-lt"/>
              <a:buAutoNum type="arabicPeriod"/>
            </a:pPr>
            <a:r>
              <a:rPr lang="en-SG" b="1" dirty="0"/>
              <a:t>RAM</a:t>
            </a:r>
            <a:r>
              <a:rPr lang="en-SG" dirty="0"/>
              <a:t>: 8 GB or more</a:t>
            </a:r>
            <a:endParaRPr lang="en-SG" dirty="0"/>
          </a:p>
          <a:p>
            <a:pPr>
              <a:buFont typeface="+mj-lt"/>
              <a:buAutoNum type="arabicPeriod"/>
            </a:pPr>
            <a:r>
              <a:rPr lang="en-SG" b="1" dirty="0"/>
              <a:t>Storage</a:t>
            </a:r>
            <a:r>
              <a:rPr lang="en-SG" dirty="0"/>
              <a:t>: 256 GB SSD (minimum)</a:t>
            </a:r>
            <a:endParaRPr lang="en-SG" dirty="0"/>
          </a:p>
          <a:p>
            <a:pPr>
              <a:buFont typeface="+mj-lt"/>
              <a:buAutoNum type="arabicPeriod"/>
            </a:pPr>
            <a:r>
              <a:rPr lang="en-SG" b="1" dirty="0"/>
              <a:t>Network</a:t>
            </a:r>
            <a:r>
              <a:rPr lang="en-SG" dirty="0"/>
              <a:t>: Stable internet connection for real-time updates and email dispatch</a:t>
            </a:r>
            <a:endParaRPr lang="en-SG" dirty="0"/>
          </a:p>
          <a:p>
            <a:pPr>
              <a:buFont typeface="+mj-lt"/>
              <a:buAutoNum type="arabicPeriod"/>
            </a:pPr>
            <a:r>
              <a:rPr lang="en-SG" b="1" dirty="0"/>
              <a:t>Display</a:t>
            </a:r>
            <a:r>
              <a:rPr lang="en-SG" dirty="0"/>
              <a:t>: 1366x768 resolution or higher</a:t>
            </a:r>
            <a:endParaRPr lang="en-SG" dirty="0"/>
          </a:p>
          <a:p>
            <a:r>
              <a:rPr lang="en-SG" b="1" u="sng" dirty="0"/>
              <a:t>Software Requirements:</a:t>
            </a:r>
            <a:endParaRPr lang="en-SG" b="1" u="sng" dirty="0"/>
          </a:p>
          <a:p>
            <a:pPr>
              <a:buFont typeface="+mj-lt"/>
              <a:buAutoNum type="arabicPeriod"/>
            </a:pPr>
            <a:r>
              <a:rPr lang="en-SG" b="1" dirty="0"/>
              <a:t>Operating System</a:t>
            </a:r>
            <a:r>
              <a:rPr lang="en-SG" dirty="0"/>
              <a:t>: Windows 10 or higher</a:t>
            </a:r>
            <a:endParaRPr lang="en-SG" dirty="0"/>
          </a:p>
          <a:p>
            <a:pPr>
              <a:buFont typeface="+mj-lt"/>
              <a:buAutoNum type="arabicPeriod"/>
            </a:pPr>
            <a:r>
              <a:rPr lang="en-SG" b="1" dirty="0"/>
              <a:t>Automation Tool</a:t>
            </a:r>
            <a:r>
              <a:rPr lang="en-SG" dirty="0"/>
              <a:t>: UiPath Studio (Community/Enterprise Edition)</a:t>
            </a:r>
            <a:endParaRPr lang="en-SG" dirty="0"/>
          </a:p>
          <a:p>
            <a:pPr>
              <a:buFont typeface="+mj-lt"/>
              <a:buAutoNum type="arabicPeriod"/>
            </a:pPr>
            <a:r>
              <a:rPr lang="en-SG" b="1" dirty="0"/>
              <a:t>Framework</a:t>
            </a:r>
            <a:r>
              <a:rPr lang="en-SG" dirty="0"/>
              <a:t>: .NET Framework 4.7.2 or higher</a:t>
            </a:r>
            <a:endParaRPr lang="en-SG" dirty="0"/>
          </a:p>
          <a:p>
            <a:pPr>
              <a:buFont typeface="+mj-lt"/>
              <a:buAutoNum type="arabicPeriod"/>
            </a:pPr>
            <a:r>
              <a:rPr lang="en-SG" b="1" dirty="0"/>
              <a:t>Email Services</a:t>
            </a:r>
            <a:r>
              <a:rPr lang="en-SG" dirty="0"/>
              <a:t>: SMTP server configuration (e.g., Gmail, Outlook)</a:t>
            </a:r>
            <a:endParaRPr lang="en-SG" dirty="0"/>
          </a:p>
          <a:p>
            <a:pPr>
              <a:buFont typeface="+mj-lt"/>
              <a:buAutoNum type="arabicPeriod"/>
            </a:pPr>
            <a:r>
              <a:rPr lang="en-SG" b="1" dirty="0"/>
              <a:t>Excel</a:t>
            </a:r>
            <a:r>
              <a:rPr lang="en-SG" dirty="0"/>
              <a:t>: Microsoft Excel (2016 or later) or equivalent tool for data processing</a:t>
            </a:r>
            <a:endParaRPr lang="en-SG" dirty="0"/>
          </a:p>
          <a:p>
            <a:pPr>
              <a:buFont typeface="+mj-lt"/>
              <a:buAutoNum type="arabicPeriod"/>
            </a:pPr>
            <a:r>
              <a:rPr lang="en-SG" b="1" dirty="0"/>
              <a:t>Browser</a:t>
            </a:r>
            <a:r>
              <a:rPr lang="en-SG" dirty="0"/>
              <a:t>: Chrome or Edge with UiPath extensions installed for data scraping.</a:t>
            </a:r>
            <a:endParaRPr lang="en-SG" dirty="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Functional Description</a:t>
            </a:r>
            <a:endParaRPr lang="en-IN" dirty="0">
              <a:latin typeface="+mj-lt"/>
            </a:endParaRPr>
          </a:p>
        </p:txBody>
      </p:sp>
      <p:sp>
        <p:nvSpPr>
          <p:cNvPr id="3" name="Content Placeholder 2"/>
          <p:cNvSpPr>
            <a:spLocks noGrp="1"/>
          </p:cNvSpPr>
          <p:nvPr>
            <p:ph sz="half" idx="1"/>
          </p:nvPr>
        </p:nvSpPr>
        <p:spPr>
          <a:xfrm>
            <a:off x="503555" y="1341120"/>
            <a:ext cx="8218805" cy="4058285"/>
          </a:xfrm>
        </p:spPr>
        <p:txBody>
          <a:bodyPr>
            <a:normAutofit/>
          </a:bodyPr>
          <a:lstStyle/>
          <a:p>
            <a:r>
              <a:rPr lang="en-US" altLang="en-US" sz="2400" b="1"/>
              <a:t>Module 1: </a:t>
            </a:r>
            <a:r>
              <a:rPr lang="en-US" altLang="en-US" sz="2400" b="1">
                <a:sym typeface="+mn-ea"/>
              </a:rPr>
              <a:t>Data Extraction Module</a:t>
            </a:r>
            <a:endParaRPr lang="en-US" altLang="en-US" sz="2400"/>
          </a:p>
          <a:p>
            <a:r>
              <a:rPr lang="en-US" altLang="en-US" sz="2400">
                <a:sym typeface="+mn-ea"/>
              </a:rPr>
              <a:t>This module is responsible for scraping attendance data from the designated source, It then processes and stores this data into an Excel sheet or internal database for further use and reporting.</a:t>
            </a:r>
            <a:endParaRPr lang="en-US" altLang="en-US" sz="240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4" name="Content Placeholder 3" descr="module1"/>
          <p:cNvPicPr>
            <a:picLocks noChangeAspect="1"/>
          </p:cNvPicPr>
          <p:nvPr>
            <p:ph sz="half" idx="2"/>
          </p:nvPr>
        </p:nvPicPr>
        <p:blipFill>
          <a:blip r:embed="rId1"/>
          <a:stretch>
            <a:fillRect/>
          </a:stretch>
        </p:blipFill>
        <p:spPr>
          <a:xfrm>
            <a:off x="1908175" y="3213100"/>
            <a:ext cx="5834380" cy="2662555"/>
          </a:xfrm>
          <a:prstGeom prst="rect">
            <a:avLst/>
          </a:prstGeom>
        </p:spPr>
      </p:pic>
      <p:pic>
        <p:nvPicPr>
          <p:cNvPr id="5" name="Picture 4" descr="9rpa"/>
          <p:cNvPicPr>
            <a:picLocks noChangeAspect="1"/>
          </p:cNvPicPr>
          <p:nvPr/>
        </p:nvPicPr>
        <p:blipFill>
          <a:blip r:embed="rId2"/>
          <a:stretch>
            <a:fillRect/>
          </a:stretch>
        </p:blipFill>
        <p:spPr>
          <a:xfrm>
            <a:off x="14605" y="6459220"/>
            <a:ext cx="9089390" cy="383540"/>
          </a:xfrm>
          <a:prstGeom prst="rect">
            <a:avLst/>
          </a:prstGeom>
        </p:spPr>
      </p:pic>
    </p:spTree>
    <p:custDataLst>
      <p:tags r:id="rId3"/>
    </p:custDataLst>
  </p:cSld>
  <p:clrMapOvr>
    <a:masterClrMapping/>
  </p:clrMapOvr>
</p:sld>
</file>

<file path=ppt/tags/tag1.xml><?xml version="1.0" encoding="utf-8"?>
<p:tagLst xmlns:p="http://schemas.openxmlformats.org/presentationml/2006/main">
  <p:tag name="TIMING" val="|1.1|4|2.4|1.4"/>
</p:tagLst>
</file>

<file path=ppt/tags/tag10.xml><?xml version="1.0" encoding="utf-8"?>
<p:tagLst xmlns:p="http://schemas.openxmlformats.org/presentationml/2006/main">
  <p:tag name="TIMING" val="|1.1|4|2.4|1.4"/>
</p:tagLst>
</file>

<file path=ppt/tags/tag11.xml><?xml version="1.0" encoding="utf-8"?>
<p:tagLst xmlns:p="http://schemas.openxmlformats.org/presentationml/2006/main">
  <p:tag name="TIMING" val="|1.1|4|2.4|1.4"/>
</p:tagLst>
</file>

<file path=ppt/tags/tag12.xml><?xml version="1.0" encoding="utf-8"?>
<p:tagLst xmlns:p="http://schemas.openxmlformats.org/presentationml/2006/main">
  <p:tag name="TIMING" val="|1.1|4|2.4|1.4"/>
</p:tagLst>
</file>

<file path=ppt/tags/tag13.xml><?xml version="1.0" encoding="utf-8"?>
<p:tagLst xmlns:p="http://schemas.openxmlformats.org/presentationml/2006/main">
  <p:tag name="TIMING" val="|1.1|4|2.4|1.4"/>
</p:tagLst>
</file>

<file path=ppt/tags/tag14.xml><?xml version="1.0" encoding="utf-8"?>
<p:tagLst xmlns:p="http://schemas.openxmlformats.org/presentationml/2006/main">
  <p:tag name="TIMING" val="|1.1|4|2.4|1.4"/>
</p:tagLst>
</file>

<file path=ppt/tags/tag15.xml><?xml version="1.0" encoding="utf-8"?>
<p:tagLst xmlns:p="http://schemas.openxmlformats.org/presentationml/2006/main">
  <p:tag name="TIMING" val="|1.1|4|2.4|1.4"/>
</p:tagLst>
</file>

<file path=ppt/tags/tag16.xml><?xml version="1.0" encoding="utf-8"?>
<p:tagLst xmlns:p="http://schemas.openxmlformats.org/presentationml/2006/main">
  <p:tag name="TIMING" val="|1.1|4|2.4|1.4"/>
</p:tagLst>
</file>

<file path=ppt/tags/tag17.xml><?xml version="1.0" encoding="utf-8"?>
<p:tagLst xmlns:p="http://schemas.openxmlformats.org/presentationml/2006/main">
  <p:tag name="TIMING" val="|1.1|4|2.4|1.4"/>
</p:tagLst>
</file>

<file path=ppt/tags/tag18.xml><?xml version="1.0" encoding="utf-8"?>
<p:tagLst xmlns:p="http://schemas.openxmlformats.org/presentationml/2006/main">
  <p:tag name="TIMING" val="|1.1|4|2.4|1.4"/>
</p:tagLst>
</file>

<file path=ppt/tags/tag19.xml><?xml version="1.0" encoding="utf-8"?>
<p:tagLst xmlns:p="http://schemas.openxmlformats.org/presentationml/2006/main">
  <p:tag name="TIMING" val="|1.1|4|2.4|1.4"/>
</p:tagLst>
</file>

<file path=ppt/tags/tag2.xml><?xml version="1.0" encoding="utf-8"?>
<p:tagLst xmlns:p="http://schemas.openxmlformats.org/presentationml/2006/main">
  <p:tag name="TIMING" val="|1.1|4|2.4|1.4"/>
</p:tagLst>
</file>

<file path=ppt/tags/tag20.xml><?xml version="1.0" encoding="utf-8"?>
<p:tagLst xmlns:p="http://schemas.openxmlformats.org/presentationml/2006/main">
  <p:tag name="TIMING" val="|1.1|4|2.4|1.4"/>
</p:tagLst>
</file>

<file path=ppt/tags/tag3.xml><?xml version="1.0" encoding="utf-8"?>
<p:tagLst xmlns:p="http://schemas.openxmlformats.org/presentationml/2006/main">
  <p:tag name="TIMING" val="|1.1|4|2.4|1.4"/>
</p:tagLst>
</file>

<file path=ppt/tags/tag4.xml><?xml version="1.0" encoding="utf-8"?>
<p:tagLst xmlns:p="http://schemas.openxmlformats.org/presentationml/2006/main">
  <p:tag name="TIMING" val="|1.1|4|2.4|1.4"/>
</p:tagLst>
</file>

<file path=ppt/tags/tag5.xml><?xml version="1.0" encoding="utf-8"?>
<p:tagLst xmlns:p="http://schemas.openxmlformats.org/presentationml/2006/main">
  <p:tag name="TIMING" val="|1.1|4|2.4|1.4"/>
</p:tagLst>
</file>

<file path=ppt/tags/tag6.xml><?xml version="1.0" encoding="utf-8"?>
<p:tagLst xmlns:p="http://schemas.openxmlformats.org/presentationml/2006/main">
  <p:tag name="TIMING" val="|1.1|4|2.4|1.4"/>
</p:tagLst>
</file>

<file path=ppt/tags/tag7.xml><?xml version="1.0" encoding="utf-8"?>
<p:tagLst xmlns:p="http://schemas.openxmlformats.org/presentationml/2006/main">
  <p:tag name="TIMING" val="|1.1|4|2.4|1.4"/>
</p:tagLst>
</file>

<file path=ppt/tags/tag8.xml><?xml version="1.0" encoding="utf-8"?>
<p:tagLst xmlns:p="http://schemas.openxmlformats.org/presentationml/2006/main">
  <p:tag name="TIMING" val="|1.1|4|2.4|1.4"/>
</p:tagLst>
</file>

<file path=ppt/tags/tag9.xml><?xml version="1.0" encoding="utf-8"?>
<p:tagLst xmlns:p="http://schemas.openxmlformats.org/presentationml/2006/main">
  <p:tag name="TIMING" val="|1.1|4|2.4|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8121</Words>
  <Application>WPS Presentation</Application>
  <PresentationFormat>On-screen Show (4:3)</PresentationFormat>
  <Paragraphs>233</Paragraphs>
  <Slides>24</Slides>
  <Notes>23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24</vt:i4>
      </vt:variant>
    </vt:vector>
  </HeadingPairs>
  <TitlesOfParts>
    <vt:vector size="38" baseType="lpstr">
      <vt:lpstr>Arial</vt:lpstr>
      <vt:lpstr>SimSun</vt:lpstr>
      <vt:lpstr>Wingdings</vt:lpstr>
      <vt:lpstr>Open Sans Extrabold</vt:lpstr>
      <vt:lpstr>Open Sans</vt:lpstr>
      <vt:lpstr>Open Sans Semibold</vt:lpstr>
      <vt:lpstr>Times New Roman</vt:lpstr>
      <vt:lpstr>Open Sans Light</vt:lpstr>
      <vt:lpstr>Open Sans Bold</vt:lpstr>
      <vt:lpstr>Microsoft YaHei</vt:lpstr>
      <vt:lpstr>Arial Unicode MS</vt:lpstr>
      <vt:lpstr>Calibri</vt:lpstr>
      <vt:lpstr>Arial Black</vt:lpstr>
      <vt:lpstr>Office Theme</vt:lpstr>
      <vt:lpstr>PowerPoint 演示文稿</vt:lpstr>
      <vt:lpstr>Abstract</vt:lpstr>
      <vt:lpstr>Need for the Proposed System</vt:lpstr>
      <vt:lpstr>Advantages of the Proposed System</vt:lpstr>
      <vt:lpstr>Literature Survey</vt:lpstr>
      <vt:lpstr>Main Objective</vt:lpstr>
      <vt:lpstr>Architecture</vt:lpstr>
      <vt:lpstr>System Requirements</vt:lpstr>
      <vt:lpstr>Functional Description</vt:lpstr>
      <vt:lpstr>Functional Description</vt:lpstr>
      <vt:lpstr>Table Design</vt:lpstr>
      <vt:lpstr>Process Design</vt:lpstr>
      <vt:lpstr>Implementation</vt:lpstr>
      <vt:lpstr>Testing</vt:lpstr>
      <vt:lpstr>Screenshots</vt:lpstr>
      <vt:lpstr>Screenshots</vt:lpstr>
      <vt:lpstr>Workflow screenshot</vt:lpstr>
      <vt:lpstr>Conclusions</vt:lpstr>
      <vt:lpstr>Future Enhancement</vt:lpstr>
      <vt:lpstr>IEEE Paper</vt:lpstr>
      <vt:lpstr>References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Arvindh_0307</dc:creator>
  <cp:lastModifiedBy>Aishwarya.M</cp:lastModifiedBy>
  <cp:revision>1744</cp:revision>
  <dcterms:created xsi:type="dcterms:W3CDTF">2013-05-17T03:00:00Z</dcterms:created>
  <dcterms:modified xsi:type="dcterms:W3CDTF">2024-11-21T23:37:48Z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281ADB730130457588B96E2E2562C818_13</vt:lpwstr>
  </property>
  <property fmtid="{D5CDD505-2E9C-101B-9397-08002B2CF9AE}" pid="3" name="KSOProductBuildVer">
    <vt:lpwstr>1033-12.2.0.18911</vt:lpwstr>
  </property>
</Properties>
</file>