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6" r:id="rId9"/>
    <p:sldId id="268" r:id="rId10"/>
    <p:sldId id="269" r:id="rId11"/>
    <p:sldId id="272" r:id="rId12"/>
    <p:sldId id="274" r:id="rId13"/>
    <p:sldId id="276" r:id="rId14"/>
    <p:sldId id="277" r:id="rId15"/>
    <p:sldId id="278" r:id="rId16"/>
    <p:sldId id="279" r:id="rId17"/>
    <p:sldId id="281" r:id="rId18"/>
    <p:sldId id="280" r:id="rId19"/>
    <p:sldId id="284" r:id="rId20"/>
    <p:sldId id="285" r:id="rId21"/>
    <p:sldId id="299" r:id="rId22"/>
    <p:sldId id="302" r:id="rId23"/>
    <p:sldId id="303" r:id="rId24"/>
    <p:sldId id="298" r:id="rId25"/>
    <p:sldId id="286" r:id="rId26"/>
    <p:sldId id="288" r:id="rId27"/>
    <p:sldId id="287" r:id="rId28"/>
    <p:sldId id="289" r:id="rId29"/>
    <p:sldId id="290" r:id="rId30"/>
    <p:sldId id="291" r:id="rId31"/>
    <p:sldId id="292" r:id="rId32"/>
    <p:sldId id="293" r:id="rId33"/>
    <p:sldId id="294" r:id="rId34"/>
    <p:sldId id="295" r:id="rId35"/>
    <p:sldId id="306" r:id="rId36"/>
    <p:sldId id="307" r:id="rId37"/>
    <p:sldId id="308" r:id="rId38"/>
    <p:sldId id="309" r:id="rId39"/>
    <p:sldId id="310" r:id="rId40"/>
    <p:sldId id="311" r:id="rId41"/>
    <p:sldId id="312" r:id="rId42"/>
    <p:sldId id="313" r:id="rId43"/>
    <p:sldId id="304" r:id="rId44"/>
    <p:sldId id="314" r:id="rId45"/>
    <p:sldId id="305" r:id="rId46"/>
    <p:sldId id="323" r:id="rId47"/>
    <p:sldId id="315" r:id="rId48"/>
    <p:sldId id="321" r:id="rId49"/>
    <p:sldId id="324" r:id="rId50"/>
    <p:sldId id="316" r:id="rId51"/>
    <p:sldId id="31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F5C7805D-9478-4C68-9518-DD9BE7D22E3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C7805D-9478-4C68-9518-DD9BE7D22E3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C7805D-9478-4C68-9518-DD9BE7D22E3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1F2D50-D6EF-42C0-9A08-A12738B4AA93}" type="datetimeFigureOut">
              <a:rPr lang="en-GB" smtClean="0"/>
              <a:pPr/>
              <a:t>04/08/2010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F5C7805D-9478-4C68-9518-DD9BE7D22E33}"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1F2D50-D6EF-42C0-9A08-A12738B4AA93}" type="datetimeFigureOut">
              <a:rPr lang="en-GB" smtClean="0"/>
              <a:pPr/>
              <a:t>04/08/2010</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C7805D-9478-4C68-9518-DD9BE7D22E33}"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389208"/>
          </a:xfrm>
        </p:spPr>
        <p:txBody>
          <a:bodyPr>
            <a:normAutofit/>
          </a:bodyPr>
          <a:lstStyle/>
          <a:p>
            <a:pPr algn="ctr"/>
            <a:r>
              <a:rPr lang="en-GB" dirty="0" smtClean="0"/>
              <a:t>JPEG</a:t>
            </a:r>
            <a:br>
              <a:rPr lang="en-GB" dirty="0" smtClean="0"/>
            </a:br>
            <a:r>
              <a:rPr lang="en-GB" dirty="0" smtClean="0"/>
              <a:t>Decoder</a:t>
            </a:r>
            <a:br>
              <a:rPr lang="en-GB" dirty="0" smtClean="0"/>
            </a:br>
            <a:r>
              <a:rPr lang="en-GB" dirty="0" smtClean="0"/>
              <a:t>Implementation</a:t>
            </a:r>
            <a:br>
              <a:rPr lang="en-GB" dirty="0" smtClean="0"/>
            </a:br>
            <a:r>
              <a:rPr lang="en-GB" dirty="0" smtClean="0"/>
              <a:t>in</a:t>
            </a:r>
            <a:br>
              <a:rPr lang="en-GB" dirty="0" smtClean="0"/>
            </a:br>
            <a:r>
              <a:rPr lang="en-GB" dirty="0" err="1" smtClean="0"/>
              <a:t>Matlab</a:t>
            </a:r>
            <a:r>
              <a:rPr lang="en-GB" dirty="0" smtClean="0"/>
              <a:t/>
            </a:r>
            <a:br>
              <a:rPr lang="en-GB" dirty="0" smtClean="0"/>
            </a:br>
            <a:endParaRPr lang="en-GB" dirty="0"/>
          </a:p>
        </p:txBody>
      </p:sp>
      <p:sp>
        <p:nvSpPr>
          <p:cNvPr id="3" name="Content Placeholder 2"/>
          <p:cNvSpPr>
            <a:spLocks noGrp="1"/>
          </p:cNvSpPr>
          <p:nvPr>
            <p:ph idx="1"/>
          </p:nvPr>
        </p:nvSpPr>
        <p:spPr>
          <a:xfrm>
            <a:off x="457200" y="6309320"/>
            <a:ext cx="8229600" cy="548680"/>
          </a:xfrm>
        </p:spPr>
        <p:txBody>
          <a:bodyPr>
            <a:normAutofit/>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DCT based Encoding</a:t>
            </a:r>
            <a:endParaRPr lang="en-GB"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340768"/>
            <a:ext cx="822960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DCT based Encoding</a:t>
            </a:r>
            <a:endParaRPr lang="en-GB"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819150" y="1513681"/>
            <a:ext cx="75057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DCT based Decoding</a:t>
            </a:r>
            <a:endParaRPr lang="en-GB"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83568" y="1340768"/>
            <a:ext cx="792088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Lossless Encoding</a:t>
            </a:r>
            <a:endParaRPr lang="en-GB"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6594" y="1484784"/>
            <a:ext cx="7915275" cy="4392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pPr algn="ctr"/>
            <a:r>
              <a:rPr lang="en-GB" dirty="0" smtClean="0"/>
              <a:t>Modes of Operation</a:t>
            </a:r>
            <a:endParaRPr lang="en-GB" dirty="0"/>
          </a:p>
        </p:txBody>
      </p:sp>
      <p:sp>
        <p:nvSpPr>
          <p:cNvPr id="3" name="Content Placeholder 2"/>
          <p:cNvSpPr>
            <a:spLocks noGrp="1"/>
          </p:cNvSpPr>
          <p:nvPr>
            <p:ph idx="1"/>
          </p:nvPr>
        </p:nvSpPr>
        <p:spPr>
          <a:xfrm>
            <a:off x="457200" y="1484784"/>
            <a:ext cx="8229600" cy="4839816"/>
          </a:xfrm>
        </p:spPr>
        <p:txBody>
          <a:bodyPr/>
          <a:lstStyle/>
          <a:p>
            <a:r>
              <a:rPr lang="en-GB" dirty="0" smtClean="0"/>
              <a:t>There are four distinct modes of operation under which the various coding processes are defined: </a:t>
            </a:r>
          </a:p>
          <a:p>
            <a:pPr>
              <a:lnSpc>
                <a:spcPct val="150000"/>
              </a:lnSpc>
              <a:buNone/>
            </a:pPr>
            <a:r>
              <a:rPr lang="en-GB" dirty="0" smtClean="0"/>
              <a:t>		1) Sequential DCT-based</a:t>
            </a:r>
          </a:p>
          <a:p>
            <a:pPr>
              <a:lnSpc>
                <a:spcPct val="150000"/>
              </a:lnSpc>
              <a:buNone/>
            </a:pPr>
            <a:r>
              <a:rPr lang="en-GB" dirty="0" smtClean="0"/>
              <a:t>		2) Progressive DCT-based</a:t>
            </a:r>
          </a:p>
          <a:p>
            <a:pPr>
              <a:lnSpc>
                <a:spcPct val="150000"/>
              </a:lnSpc>
              <a:buNone/>
            </a:pPr>
            <a:r>
              <a:rPr lang="en-GB" dirty="0" smtClean="0"/>
              <a:t>		3) Lossless, and </a:t>
            </a:r>
          </a:p>
          <a:p>
            <a:pPr>
              <a:lnSpc>
                <a:spcPct val="150000"/>
              </a:lnSpc>
              <a:buNone/>
            </a:pPr>
            <a:r>
              <a:rPr lang="en-GB" dirty="0" smtClean="0"/>
              <a:t>		4) Hierarchical</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pPr algn="ctr"/>
            <a:r>
              <a:rPr lang="en-GB" dirty="0" smtClean="0"/>
              <a:t>Sequential DCT-based</a:t>
            </a:r>
            <a:endParaRPr lang="en-GB" dirty="0"/>
          </a:p>
        </p:txBody>
      </p:sp>
      <p:sp>
        <p:nvSpPr>
          <p:cNvPr id="3" name="Content Placeholder 2"/>
          <p:cNvSpPr>
            <a:spLocks noGrp="1"/>
          </p:cNvSpPr>
          <p:nvPr>
            <p:ph idx="1"/>
          </p:nvPr>
        </p:nvSpPr>
        <p:spPr>
          <a:xfrm>
            <a:off x="457200" y="1469504"/>
            <a:ext cx="8229600" cy="5199856"/>
          </a:xfrm>
        </p:spPr>
        <p:txBody>
          <a:bodyPr/>
          <a:lstStyle/>
          <a:p>
            <a:r>
              <a:rPr lang="en-GB" dirty="0" smtClean="0"/>
              <a:t>For the sequential DCT-based mode, 8 x 8 sample blocks are typically input block by block from left to right, and block-row by block-row from top to bottom.</a:t>
            </a:r>
          </a:p>
          <a:p>
            <a:r>
              <a:rPr lang="en-GB" dirty="0" smtClean="0"/>
              <a:t> After a block has been transformed by the forward DCT, quantized and prepared for entropy encoding, all 64 of its quantized DCT coefficients can be immediately entropy encoded and output as part of the compressed image data.</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pPr algn="ctr"/>
            <a:r>
              <a:rPr lang="en-GB" dirty="0" smtClean="0"/>
              <a:t>Progressive DCT-based</a:t>
            </a:r>
            <a:endParaRPr lang="en-GB" dirty="0"/>
          </a:p>
        </p:txBody>
      </p:sp>
      <p:sp>
        <p:nvSpPr>
          <p:cNvPr id="3" name="Content Placeholder 2"/>
          <p:cNvSpPr>
            <a:spLocks noGrp="1"/>
          </p:cNvSpPr>
          <p:nvPr>
            <p:ph idx="1"/>
          </p:nvPr>
        </p:nvSpPr>
        <p:spPr>
          <a:xfrm>
            <a:off x="457200" y="1124744"/>
            <a:ext cx="8229600" cy="5199856"/>
          </a:xfrm>
        </p:spPr>
        <p:txBody>
          <a:bodyPr>
            <a:normAutofit/>
          </a:bodyPr>
          <a:lstStyle/>
          <a:p>
            <a:r>
              <a:rPr lang="en-GB" dirty="0" smtClean="0"/>
              <a:t>For the progressive DCT-based mode, 8 x 8 blocks are also typically encoded in the same order, but in multiple </a:t>
            </a:r>
            <a:r>
              <a:rPr lang="en-GB" i="1" dirty="0" smtClean="0"/>
              <a:t>scans </a:t>
            </a:r>
            <a:r>
              <a:rPr lang="en-GB" dirty="0" smtClean="0"/>
              <a:t>through the image. </a:t>
            </a:r>
          </a:p>
          <a:p>
            <a:r>
              <a:rPr lang="en-GB" dirty="0" smtClean="0"/>
              <a:t>This is accomplished by adding an image-sized coefficient memory buffer between the </a:t>
            </a:r>
            <a:r>
              <a:rPr lang="en-GB" dirty="0" err="1" smtClean="0"/>
              <a:t>quantizer</a:t>
            </a:r>
            <a:r>
              <a:rPr lang="en-GB" dirty="0" smtClean="0"/>
              <a:t> and the entropy encoder. </a:t>
            </a:r>
          </a:p>
          <a:p>
            <a:r>
              <a:rPr lang="en-GB" dirty="0" smtClean="0"/>
              <a:t>As each block is transformed by the forward DCT and quantized, its coefficients are stored in the buffer. </a:t>
            </a:r>
          </a:p>
          <a:p>
            <a:r>
              <a:rPr lang="en-GB" dirty="0" smtClean="0"/>
              <a:t>The DCT coefficients in the buffer are then partially encoded in each of multiple scans.</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pPr algn="ctr"/>
            <a:r>
              <a:rPr lang="en-GB" dirty="0" smtClean="0"/>
              <a:t>Progressive v/s Sequential</a:t>
            </a:r>
            <a:endParaRPr lang="en-GB"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187624" y="1196752"/>
            <a:ext cx="6954868" cy="50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pPr algn="ctr"/>
            <a:r>
              <a:rPr lang="en-GB" dirty="0" smtClean="0"/>
              <a:t>Hierarchical</a:t>
            </a:r>
            <a:endParaRPr lang="en-GB" dirty="0"/>
          </a:p>
        </p:txBody>
      </p:sp>
      <p:sp>
        <p:nvSpPr>
          <p:cNvPr id="3" name="Content Placeholder 2"/>
          <p:cNvSpPr>
            <a:spLocks noGrp="1"/>
          </p:cNvSpPr>
          <p:nvPr>
            <p:ph idx="1"/>
          </p:nvPr>
        </p:nvSpPr>
        <p:spPr>
          <a:xfrm>
            <a:off x="457200" y="1124744"/>
            <a:ext cx="8229600" cy="5199856"/>
          </a:xfrm>
        </p:spPr>
        <p:txBody>
          <a:bodyPr>
            <a:normAutofit fontScale="92500" lnSpcReduction="20000"/>
          </a:bodyPr>
          <a:lstStyle/>
          <a:p>
            <a:r>
              <a:rPr lang="en-GB" dirty="0" smtClean="0"/>
              <a:t>In hierarchical mode, an image is encoded as a sequence of frames. </a:t>
            </a:r>
          </a:p>
          <a:p>
            <a:r>
              <a:rPr lang="en-GB" dirty="0" smtClean="0"/>
              <a:t>These frames provide reference reconstructed components which are usually needed for prediction in subsequent frames. </a:t>
            </a:r>
          </a:p>
          <a:p>
            <a:r>
              <a:rPr lang="en-GB" dirty="0" smtClean="0"/>
              <a:t>Except for the first frame for a given component, differential frames encode the difference between source components and reference reconstructed components. </a:t>
            </a:r>
          </a:p>
          <a:p>
            <a:r>
              <a:rPr lang="en-GB" dirty="0" smtClean="0"/>
              <a:t>The coding of the differences may be done using only DCT-based processes, only lossless processes, or DCT-based processes with a final lossless process for each component.</a:t>
            </a:r>
          </a:p>
          <a:p>
            <a:r>
              <a:rPr lang="en-GB" dirty="0" err="1" smtClean="0"/>
              <a:t>Downsampling</a:t>
            </a:r>
            <a:r>
              <a:rPr lang="en-GB" dirty="0" smtClean="0"/>
              <a:t> and </a:t>
            </a:r>
            <a:r>
              <a:rPr lang="en-GB" dirty="0" err="1" smtClean="0"/>
              <a:t>upsampling</a:t>
            </a:r>
            <a:r>
              <a:rPr lang="en-GB" dirty="0" smtClean="0"/>
              <a:t> filters may be used to provide a pyramid of spatial resolutions. </a:t>
            </a:r>
          </a:p>
          <a:p>
            <a:r>
              <a:rPr lang="en-GB" dirty="0" smtClean="0"/>
              <a:t>Useful in environments which have multi-resolution requirements</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pPr algn="ctr"/>
            <a:r>
              <a:rPr lang="en-GB" dirty="0" smtClean="0"/>
              <a:t>Hierarchical</a:t>
            </a:r>
            <a:endParaRPr lang="en-GB"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907705" y="1254274"/>
            <a:ext cx="5112567" cy="5199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What is JPEG?</a:t>
            </a:r>
            <a:endParaRPr lang="en-GB" dirty="0"/>
          </a:p>
        </p:txBody>
      </p:sp>
      <p:sp>
        <p:nvSpPr>
          <p:cNvPr id="3" name="Content Placeholder 2"/>
          <p:cNvSpPr>
            <a:spLocks noGrp="1"/>
          </p:cNvSpPr>
          <p:nvPr>
            <p:ph idx="1"/>
          </p:nvPr>
        </p:nvSpPr>
        <p:spPr>
          <a:xfrm>
            <a:off x="0" y="1124744"/>
            <a:ext cx="9144000" cy="5199856"/>
          </a:xfrm>
        </p:spPr>
        <p:txBody>
          <a:bodyPr>
            <a:normAutofit/>
          </a:bodyPr>
          <a:lstStyle/>
          <a:p>
            <a:r>
              <a:rPr lang="en-GB" dirty="0" smtClean="0"/>
              <a:t>The term "JPEG" is an acronym for the Joint Photographic Experts Group.</a:t>
            </a:r>
            <a:endParaRPr lang="en-GB" b="1" dirty="0" smtClean="0"/>
          </a:p>
          <a:p>
            <a:r>
              <a:rPr lang="en-GB" dirty="0" smtClean="0"/>
              <a:t>Commonly used method  of </a:t>
            </a:r>
            <a:r>
              <a:rPr lang="en-GB" dirty="0" err="1" smtClean="0"/>
              <a:t>lossy</a:t>
            </a:r>
            <a:r>
              <a:rPr lang="en-GB" dirty="0" smtClean="0"/>
              <a:t> </a:t>
            </a:r>
            <a:r>
              <a:rPr lang="en-GB" dirty="0" err="1" smtClean="0"/>
              <a:t>comression</a:t>
            </a:r>
            <a:r>
              <a:rPr lang="en-GB" dirty="0" smtClean="0"/>
              <a:t> for photographic images.</a:t>
            </a:r>
          </a:p>
          <a:p>
            <a:r>
              <a:rPr lang="en-GB" dirty="0" smtClean="0"/>
              <a:t>The degree of compression can be adjusted, allowing a selectable </a:t>
            </a:r>
            <a:r>
              <a:rPr lang="en-GB" dirty="0" err="1" smtClean="0"/>
              <a:t>tradeoff</a:t>
            </a:r>
            <a:r>
              <a:rPr lang="en-GB" dirty="0" smtClean="0"/>
              <a:t> between storage size and image quality.</a:t>
            </a:r>
          </a:p>
          <a:p>
            <a:r>
              <a:rPr lang="en-GB" dirty="0" smtClean="0"/>
              <a:t>JPEG typically achieves 10:1 compression with little perceptible loss in image quality.</a:t>
            </a:r>
          </a:p>
          <a:p>
            <a:r>
              <a:rPr lang="en-GB" dirty="0" smtClean="0"/>
              <a:t>The JPEG standard specifies the codec, which defines how an image is compressed into a stream of bytes and decompressed back into an image, but not the file format used to contain that stream.</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pPr algn="ctr"/>
            <a:r>
              <a:rPr lang="en-GB" dirty="0" smtClean="0"/>
              <a:t>Decoder requirements</a:t>
            </a:r>
            <a:endParaRPr lang="en-GB" dirty="0"/>
          </a:p>
        </p:txBody>
      </p:sp>
      <p:sp>
        <p:nvSpPr>
          <p:cNvPr id="3" name="Content Placeholder 2"/>
          <p:cNvSpPr>
            <a:spLocks noGrp="1"/>
          </p:cNvSpPr>
          <p:nvPr>
            <p:ph idx="1"/>
          </p:nvPr>
        </p:nvSpPr>
        <p:spPr>
          <a:xfrm>
            <a:off x="0" y="980728"/>
            <a:ext cx="9144000" cy="5877272"/>
          </a:xfrm>
        </p:spPr>
        <p:txBody>
          <a:bodyPr>
            <a:normAutofit fontScale="92500"/>
          </a:bodyPr>
          <a:lstStyle/>
          <a:p>
            <a:pPr>
              <a:buNone/>
            </a:pPr>
            <a:r>
              <a:rPr lang="en-GB" dirty="0" smtClean="0"/>
              <a:t>A decoder shall</a:t>
            </a:r>
          </a:p>
          <a:p>
            <a:pPr>
              <a:buNone/>
            </a:pPr>
            <a:r>
              <a:rPr lang="en-GB" dirty="0" smtClean="0"/>
              <a:t>	</a:t>
            </a:r>
            <a:r>
              <a:rPr lang="en-GB" b="1" dirty="0" smtClean="0"/>
              <a:t>a) </a:t>
            </a:r>
            <a:r>
              <a:rPr lang="en-GB" dirty="0" smtClean="0"/>
              <a:t>with appropriate accuracy, convert to reconstructed image data any compressed image data with parameters within the range supported by the application, and which comply with the interchange format syntax for the decoding process embodied by the decoder;</a:t>
            </a:r>
          </a:p>
          <a:p>
            <a:pPr>
              <a:buNone/>
            </a:pPr>
            <a:r>
              <a:rPr lang="en-GB" dirty="0" smtClean="0"/>
              <a:t>   </a:t>
            </a:r>
            <a:r>
              <a:rPr lang="en-GB" b="1" dirty="0" smtClean="0"/>
              <a:t>b)</a:t>
            </a:r>
            <a:r>
              <a:rPr lang="en-GB" dirty="0" smtClean="0"/>
              <a:t> accept and properly store any table-specification data which comply with the abbreviated format for table specification data syntax for the decoding process embodied by the decoder;</a:t>
            </a:r>
          </a:p>
          <a:p>
            <a:pPr>
              <a:buNone/>
            </a:pPr>
            <a:r>
              <a:rPr lang="en-GB" dirty="0" smtClean="0"/>
              <a:t>	</a:t>
            </a:r>
            <a:r>
              <a:rPr lang="en-GB" b="1" dirty="0" smtClean="0"/>
              <a:t>c)</a:t>
            </a:r>
            <a:r>
              <a:rPr lang="en-GB" dirty="0" smtClean="0"/>
              <a:t> with appropriate accuracy, convert to reconstructed image data any compressed image data which comply with the abbreviated format for compressed image data syntax for the decoding process embodied by the decoder, provided that the table-specification data required for decoding the compressed image data has previously been installed into the decoder.</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b="1" dirty="0" smtClean="0"/>
              <a:t>Markers</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smtClean="0"/>
              <a:t>Markers serve to identify the various structural parts of the compressed data formats. </a:t>
            </a:r>
          </a:p>
          <a:p>
            <a:r>
              <a:rPr lang="en-GB" dirty="0" smtClean="0"/>
              <a:t>Most markers start marker segments containing a related group of parameters; some markers stand alone. </a:t>
            </a:r>
          </a:p>
          <a:p>
            <a:r>
              <a:rPr lang="en-GB" dirty="0" smtClean="0"/>
              <a:t>All markers are assigned two-byte codes: an X’FF’ byte followed by a byte which is not equal to 0 or X’FF’. </a:t>
            </a:r>
          </a:p>
          <a:p>
            <a:r>
              <a:rPr lang="en-GB" dirty="0" smtClean="0"/>
              <a:t>Any marker may optionally be preceded by any number of fill bytes, which are bytes assigned code X’FF’.</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pPr algn="ctr"/>
            <a:r>
              <a:rPr lang="en-GB" b="1" dirty="0" smtClean="0"/>
              <a:t>Marker code assignments</a:t>
            </a:r>
            <a:endParaRPr lang="en-GB"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250825" y="908720"/>
            <a:ext cx="8642350" cy="5688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116632"/>
          </a:xfrm>
        </p:spPr>
        <p:txBody>
          <a:bodyPr>
            <a:normAutofit fontScale="90000"/>
          </a:bodyPr>
          <a:lstStyle/>
          <a:p>
            <a:endParaRPr lang="en-GB"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35496" y="297320"/>
            <a:ext cx="9072351" cy="601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Autofit/>
          </a:bodyPr>
          <a:lstStyle/>
          <a:p>
            <a:pPr algn="ctr"/>
            <a:r>
              <a:rPr lang="en-GB" b="1" dirty="0" smtClean="0"/>
              <a:t>General sequential and progressive syntax</a:t>
            </a:r>
            <a:endParaRPr lang="en-GB" dirty="0"/>
          </a:p>
        </p:txBody>
      </p:sp>
      <p:sp>
        <p:nvSpPr>
          <p:cNvPr id="3" name="Content Placeholder 2"/>
          <p:cNvSpPr>
            <a:spLocks noGrp="1"/>
          </p:cNvSpPr>
          <p:nvPr>
            <p:ph idx="1"/>
          </p:nvPr>
        </p:nvSpPr>
        <p:spPr>
          <a:xfrm>
            <a:off x="457200" y="2136224"/>
            <a:ext cx="8229600" cy="4389120"/>
          </a:xfrm>
        </p:spPr>
        <p:txBody>
          <a:bodyPr/>
          <a:lstStyle/>
          <a:p>
            <a:r>
              <a:rPr lang="en-GB" dirty="0" smtClean="0"/>
              <a:t>This clause specifies the interchange format syntax which applies to all coding processes for sequential DCT-based, progressive DCT-based, and lossless modes of operation.</a:t>
            </a:r>
          </a:p>
          <a:p>
            <a:pPr>
              <a:buNone/>
            </a:pP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pPr algn="ctr"/>
            <a:r>
              <a:rPr lang="en-GB" dirty="0" smtClean="0"/>
              <a:t>High Level Syntax</a:t>
            </a:r>
            <a:endParaRPr lang="en-GB"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0342" y="908720"/>
            <a:ext cx="8996154" cy="568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pPr algn="ctr"/>
            <a:r>
              <a:rPr lang="en-GB" dirty="0" smtClean="0"/>
              <a:t>Frame Header Syntax</a:t>
            </a:r>
            <a:endParaRPr lang="en-GB"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457200" y="1901146"/>
            <a:ext cx="8229600" cy="239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88"/>
            <a:ext cx="8229600" cy="1143000"/>
          </a:xfrm>
        </p:spPr>
        <p:txBody>
          <a:bodyPr/>
          <a:lstStyle/>
          <a:p>
            <a:pPr algn="ctr"/>
            <a:r>
              <a:rPr lang="en-GB" dirty="0" smtClean="0"/>
              <a:t>Scan Header Syntax</a:t>
            </a:r>
            <a:endParaRPr lang="en-GB"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457200" y="1844824"/>
            <a:ext cx="8229600" cy="30284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143000"/>
          </a:xfrm>
        </p:spPr>
        <p:txBody>
          <a:bodyPr>
            <a:normAutofit fontScale="90000"/>
          </a:bodyPr>
          <a:lstStyle/>
          <a:p>
            <a:r>
              <a:rPr lang="en-GB" b="1" dirty="0" smtClean="0"/>
              <a:t>Table-specification and miscellaneous marker segment syntax</a:t>
            </a:r>
            <a:endParaRPr lang="en-GB" dirty="0"/>
          </a:p>
        </p:txBody>
      </p:sp>
      <p:pic>
        <p:nvPicPr>
          <p:cNvPr id="13315" name="Picture 3"/>
          <p:cNvPicPr>
            <a:picLocks noGrp="1" noChangeAspect="1" noChangeArrowheads="1"/>
          </p:cNvPicPr>
          <p:nvPr>
            <p:ph idx="1"/>
          </p:nvPr>
        </p:nvPicPr>
        <p:blipFill>
          <a:blip r:embed="rId2" cstate="print"/>
          <a:srcRect/>
          <a:stretch>
            <a:fillRect/>
          </a:stretch>
        </p:blipFill>
        <p:spPr bwMode="auto">
          <a:xfrm>
            <a:off x="652353" y="1484313"/>
            <a:ext cx="7839293" cy="5113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760"/>
            <a:ext cx="9144000" cy="1143000"/>
          </a:xfrm>
        </p:spPr>
        <p:txBody>
          <a:bodyPr>
            <a:normAutofit fontScale="90000"/>
          </a:bodyPr>
          <a:lstStyle/>
          <a:p>
            <a:pPr algn="ctr"/>
            <a:r>
              <a:rPr lang="en-GB" b="1" dirty="0" smtClean="0"/>
              <a:t>Quantization table-specification syntax</a:t>
            </a:r>
            <a:endParaRPr lang="en-GB"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457200" y="2132856"/>
            <a:ext cx="8229600" cy="2002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88"/>
            <a:ext cx="8229600" cy="1143000"/>
          </a:xfrm>
        </p:spPr>
        <p:txBody>
          <a:bodyPr/>
          <a:lstStyle/>
          <a:p>
            <a:pPr algn="ctr"/>
            <a:r>
              <a:rPr lang="en-GB" dirty="0" smtClean="0"/>
              <a:t>Typical Usage</a:t>
            </a:r>
            <a:endParaRPr lang="en-GB" dirty="0"/>
          </a:p>
        </p:txBody>
      </p:sp>
      <p:sp>
        <p:nvSpPr>
          <p:cNvPr id="3" name="Content Placeholder 2"/>
          <p:cNvSpPr>
            <a:spLocks noGrp="1"/>
          </p:cNvSpPr>
          <p:nvPr>
            <p:ph idx="1"/>
          </p:nvPr>
        </p:nvSpPr>
        <p:spPr>
          <a:xfrm>
            <a:off x="457200" y="1124744"/>
            <a:ext cx="8229600" cy="5199856"/>
          </a:xfrm>
        </p:spPr>
        <p:txBody>
          <a:bodyPr>
            <a:normAutofit lnSpcReduction="10000"/>
          </a:bodyPr>
          <a:lstStyle/>
          <a:p>
            <a:r>
              <a:rPr lang="en-GB" dirty="0" smtClean="0"/>
              <a:t>The JPEG compression algorithm is at its best on photographs and paintings of realistic scenes with smooth variations of tone and </a:t>
            </a:r>
            <a:r>
              <a:rPr lang="en-GB" dirty="0" err="1" smtClean="0"/>
              <a:t>color</a:t>
            </a:r>
            <a:r>
              <a:rPr lang="en-GB" dirty="0" smtClean="0"/>
              <a:t>.</a:t>
            </a:r>
          </a:p>
          <a:p>
            <a:r>
              <a:rPr lang="en-GB" dirty="0" smtClean="0"/>
              <a:t>Most common image format used by digital cameras.</a:t>
            </a:r>
          </a:p>
          <a:p>
            <a:r>
              <a:rPr lang="en-GB" dirty="0" smtClean="0"/>
              <a:t>Most common format for storing and transmitting photographic images on the www.</a:t>
            </a:r>
          </a:p>
          <a:p>
            <a:r>
              <a:rPr lang="en-GB" dirty="0" smtClean="0"/>
              <a:t>May not be as well suited for line drawings and other textual or iconic graphics, where the sharp contrasts between adjacent pixels can cause noticeable </a:t>
            </a:r>
            <a:r>
              <a:rPr lang="en-GB" dirty="0" err="1" smtClean="0"/>
              <a:t>artifacts</a:t>
            </a:r>
            <a:r>
              <a:rPr lang="en-GB" dirty="0" smtClean="0"/>
              <a:t>.</a:t>
            </a:r>
          </a:p>
          <a:p>
            <a:r>
              <a:rPr lang="en-GB" dirty="0" smtClean="0"/>
              <a:t>Also not well suited to files that will undergo multiple edits.</a:t>
            </a:r>
          </a:p>
          <a:p>
            <a:r>
              <a:rPr lang="en-GB" dirty="0" smtClean="0"/>
              <a:t>It should not be used in scenarios where the exact reproduction of the data is required.</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fontScale="90000"/>
          </a:bodyPr>
          <a:lstStyle/>
          <a:p>
            <a:pPr algn="ctr"/>
            <a:r>
              <a:rPr lang="en-GB" b="1" dirty="0" smtClean="0"/>
              <a:t>Huffman table-specification syntax</a:t>
            </a:r>
            <a:endParaRPr lang="en-GB"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457200" y="1951087"/>
            <a:ext cx="8229600" cy="248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normAutofit fontScale="90000"/>
          </a:bodyPr>
          <a:lstStyle/>
          <a:p>
            <a:pPr algn="ctr"/>
            <a:r>
              <a:rPr lang="en-GB" b="1" dirty="0" smtClean="0"/>
              <a:t>Restart interval definition syntax</a:t>
            </a:r>
            <a:endParaRPr lang="en-GB"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514350" y="1988840"/>
            <a:ext cx="8115300" cy="268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7424"/>
            <a:ext cx="8229600" cy="1143000"/>
          </a:xfrm>
        </p:spPr>
        <p:txBody>
          <a:bodyPr/>
          <a:lstStyle/>
          <a:p>
            <a:pPr algn="ctr"/>
            <a:r>
              <a:rPr lang="en-GB" dirty="0" smtClean="0"/>
              <a:t>Comment syntax</a:t>
            </a:r>
            <a:endParaRPr lang="en-GB"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1333500" y="2132856"/>
            <a:ext cx="647700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pPr algn="ctr"/>
            <a:r>
              <a:rPr lang="en-GB" b="1" dirty="0" smtClean="0"/>
              <a:t>Application data syntax</a:t>
            </a:r>
            <a:endParaRPr lang="en-GB"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1376362" y="2132856"/>
            <a:ext cx="6391275"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88"/>
            <a:ext cx="8229600" cy="1143000"/>
          </a:xfrm>
        </p:spPr>
        <p:txBody>
          <a:bodyPr/>
          <a:lstStyle/>
          <a:p>
            <a:pPr algn="ctr"/>
            <a:r>
              <a:rPr lang="en-GB" b="1" dirty="0" smtClean="0"/>
              <a:t>Define number of lines syntax</a:t>
            </a:r>
            <a:endParaRPr lang="en-GB"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2044030" y="2146548"/>
            <a:ext cx="5048250"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1584176"/>
          </a:xfrm>
        </p:spPr>
        <p:txBody>
          <a:bodyPr>
            <a:normAutofit/>
          </a:bodyPr>
          <a:lstStyle/>
          <a:p>
            <a:pPr algn="ctr"/>
            <a:r>
              <a:rPr lang="en-GB" sz="4800" b="1" dirty="0" smtClean="0"/>
              <a:t>Control procedure for decoding compressed image data</a:t>
            </a:r>
            <a:endParaRPr lang="en-GB" sz="4800" dirty="0"/>
          </a:p>
        </p:txBody>
      </p:sp>
      <p:sp>
        <p:nvSpPr>
          <p:cNvPr id="5" name="Content Placeholder 4"/>
          <p:cNvSpPr>
            <a:spLocks noGrp="1"/>
          </p:cNvSpPr>
          <p:nvPr>
            <p:ph idx="1"/>
          </p:nvPr>
        </p:nvSpPr>
        <p:spPr>
          <a:xfrm>
            <a:off x="457200" y="6165304"/>
            <a:ext cx="8229600" cy="504056"/>
          </a:xfrm>
        </p:spPr>
        <p:txBody>
          <a:bodyPr>
            <a:normAutofit/>
          </a:bodyPr>
          <a:lstStyle/>
          <a:p>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60648"/>
          </a:xfrm>
        </p:spPr>
        <p:txBody>
          <a:bodyPr>
            <a:normAutofit fontScale="90000"/>
          </a:bodyPr>
          <a:lstStyle/>
          <a:p>
            <a:endParaRPr lang="en-GB"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2411760" y="116632"/>
            <a:ext cx="4422857" cy="64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Interpret Markers</a:t>
            </a:r>
            <a:endParaRPr lang="en-GB"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934541" y="1772816"/>
            <a:ext cx="7381875"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Autofit/>
          </a:bodyPr>
          <a:lstStyle/>
          <a:p>
            <a:pPr algn="ctr"/>
            <a:r>
              <a:rPr lang="en-GB" sz="4200" b="1" dirty="0" smtClean="0"/>
              <a:t>Control procedure for decoding a frame</a:t>
            </a:r>
            <a:endParaRPr lang="en-GB" sz="4200" dirty="0"/>
          </a:p>
        </p:txBody>
      </p:sp>
      <p:pic>
        <p:nvPicPr>
          <p:cNvPr id="24579" name="Picture 3"/>
          <p:cNvPicPr>
            <a:picLocks noGrp="1" noChangeAspect="1" noChangeArrowheads="1"/>
          </p:cNvPicPr>
          <p:nvPr>
            <p:ph idx="1"/>
          </p:nvPr>
        </p:nvPicPr>
        <p:blipFill>
          <a:blip r:embed="rId2" cstate="print"/>
          <a:srcRect/>
          <a:stretch>
            <a:fillRect/>
          </a:stretch>
        </p:blipFill>
        <p:spPr bwMode="auto">
          <a:xfrm>
            <a:off x="2760858" y="1052736"/>
            <a:ext cx="4115398" cy="576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noAutofit/>
          </a:bodyPr>
          <a:lstStyle/>
          <a:p>
            <a:pPr algn="ctr"/>
            <a:r>
              <a:rPr lang="en-GB" sz="4200" b="1" dirty="0" smtClean="0"/>
              <a:t>Control procedure for decoding a scan</a:t>
            </a:r>
            <a:endParaRPr lang="en-GB" sz="4200"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2611127" y="1125538"/>
            <a:ext cx="3921746" cy="5732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0080"/>
            <a:ext cx="9144000" cy="908720"/>
          </a:xfrm>
        </p:spPr>
        <p:txBody>
          <a:bodyPr>
            <a:noAutofit/>
          </a:bodyPr>
          <a:lstStyle/>
          <a:p>
            <a:pPr algn="ctr"/>
            <a:r>
              <a:rPr lang="en-GB" dirty="0" smtClean="0"/>
              <a:t>Elements specified in JPEG specification</a:t>
            </a:r>
            <a:endParaRPr lang="en-GB" dirty="0"/>
          </a:p>
        </p:txBody>
      </p:sp>
      <p:sp>
        <p:nvSpPr>
          <p:cNvPr id="3" name="Content Placeholder 2"/>
          <p:cNvSpPr>
            <a:spLocks noGrp="1"/>
          </p:cNvSpPr>
          <p:nvPr>
            <p:ph idx="1"/>
          </p:nvPr>
        </p:nvSpPr>
        <p:spPr>
          <a:xfrm>
            <a:off x="179512" y="2276872"/>
            <a:ext cx="8784976" cy="3600400"/>
          </a:xfrm>
        </p:spPr>
        <p:txBody>
          <a:bodyPr>
            <a:normAutofit/>
          </a:bodyPr>
          <a:lstStyle/>
          <a:p>
            <a:pPr>
              <a:buNone/>
            </a:pPr>
            <a:r>
              <a:rPr lang="en-GB" dirty="0" smtClean="0"/>
              <a:t>Three elements specified in the JPEG Specification:</a:t>
            </a:r>
          </a:p>
          <a:p>
            <a:pPr>
              <a:buNone/>
            </a:pPr>
            <a:r>
              <a:rPr lang="en-GB" dirty="0" smtClean="0"/>
              <a:t>a) An </a:t>
            </a:r>
            <a:r>
              <a:rPr lang="en-GB" i="1" dirty="0" smtClean="0"/>
              <a:t>encoder</a:t>
            </a:r>
          </a:p>
          <a:p>
            <a:pPr>
              <a:buNone/>
            </a:pPr>
            <a:r>
              <a:rPr lang="en-GB" dirty="0" smtClean="0"/>
              <a:t>b) A </a:t>
            </a:r>
            <a:r>
              <a:rPr lang="en-GB" i="1" dirty="0" smtClean="0"/>
              <a:t>decoder</a:t>
            </a:r>
          </a:p>
          <a:p>
            <a:pPr>
              <a:buNone/>
            </a:pPr>
            <a:r>
              <a:rPr lang="en-GB" dirty="0" smtClean="0"/>
              <a:t>c) The </a:t>
            </a:r>
            <a:r>
              <a:rPr lang="en-GB" i="1" dirty="0" smtClean="0"/>
              <a:t>interchange format</a:t>
            </a:r>
          </a:p>
          <a:p>
            <a:endParaRPr lang="en-GB" dirty="0" smtClean="0"/>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Autofit/>
          </a:bodyPr>
          <a:lstStyle/>
          <a:p>
            <a:pPr algn="ctr"/>
            <a:r>
              <a:rPr lang="en-GB" sz="4200" b="1" dirty="0" smtClean="0"/>
              <a:t>Control procedure for decoding a restart interval</a:t>
            </a:r>
            <a:endParaRPr lang="en-GB" sz="4200" dirty="0"/>
          </a:p>
        </p:txBody>
      </p:sp>
      <p:pic>
        <p:nvPicPr>
          <p:cNvPr id="26626" name="Picture 2"/>
          <p:cNvPicPr>
            <a:picLocks noGrp="1" noChangeAspect="1" noChangeArrowheads="1"/>
          </p:cNvPicPr>
          <p:nvPr>
            <p:ph idx="1"/>
          </p:nvPr>
        </p:nvPicPr>
        <p:blipFill>
          <a:blip r:embed="rId2" cstate="print"/>
          <a:srcRect/>
          <a:stretch>
            <a:fillRect/>
          </a:stretch>
        </p:blipFill>
        <p:spPr bwMode="auto">
          <a:xfrm>
            <a:off x="2388407" y="1125538"/>
            <a:ext cx="4367186" cy="5732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52736"/>
          </a:xfrm>
        </p:spPr>
        <p:txBody>
          <a:bodyPr>
            <a:noAutofit/>
          </a:bodyPr>
          <a:lstStyle/>
          <a:p>
            <a:pPr algn="ctr"/>
            <a:r>
              <a:rPr lang="en-GB" sz="4200" b="1" dirty="0" smtClean="0"/>
              <a:t>Control procedure for decoding a minimum coded unit (MCU)</a:t>
            </a:r>
            <a:endParaRPr lang="en-GB" sz="4200" dirty="0"/>
          </a:p>
        </p:txBody>
      </p:sp>
      <p:pic>
        <p:nvPicPr>
          <p:cNvPr id="27650" name="Picture 2"/>
          <p:cNvPicPr>
            <a:picLocks noGrp="1" noChangeAspect="1" noChangeArrowheads="1"/>
          </p:cNvPicPr>
          <p:nvPr>
            <p:ph idx="1"/>
          </p:nvPr>
        </p:nvPicPr>
        <p:blipFill>
          <a:blip r:embed="rId2" cstate="print"/>
          <a:srcRect/>
          <a:stretch>
            <a:fillRect/>
          </a:stretch>
        </p:blipFill>
        <p:spPr bwMode="auto">
          <a:xfrm>
            <a:off x="3116436" y="1196975"/>
            <a:ext cx="2911128" cy="566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pPr algn="ctr"/>
            <a:r>
              <a:rPr lang="en-GB" dirty="0" smtClean="0"/>
              <a:t>DCT based Decoding</a:t>
            </a:r>
            <a:endParaRPr lang="en-GB"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683568" y="1340768"/>
            <a:ext cx="792088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fontScale="90000"/>
          </a:bodyPr>
          <a:lstStyle/>
          <a:p>
            <a:pPr algn="ctr"/>
            <a:r>
              <a:rPr lang="en-GB" b="1" dirty="0" smtClean="0"/>
              <a:t>Difference categories for lossless Huffman coding</a:t>
            </a:r>
            <a:endParaRPr lang="en-GB"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1940956" y="1484784"/>
            <a:ext cx="5262088"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fontScale="90000"/>
          </a:bodyPr>
          <a:lstStyle/>
          <a:p>
            <a:pPr algn="ctr"/>
            <a:r>
              <a:rPr lang="fr-FR" b="1" dirty="0" smtClean="0"/>
              <a:t>Table for luminance DC coefficient </a:t>
            </a:r>
            <a:r>
              <a:rPr lang="fr-FR" b="1" dirty="0" err="1" smtClean="0"/>
              <a:t>differences</a:t>
            </a:r>
            <a:endParaRPr lang="en-GB" dirty="0"/>
          </a:p>
        </p:txBody>
      </p:sp>
      <p:pic>
        <p:nvPicPr>
          <p:cNvPr id="28674" name="Picture 2"/>
          <p:cNvPicPr>
            <a:picLocks noGrp="1" noChangeAspect="1" noChangeArrowheads="1"/>
          </p:cNvPicPr>
          <p:nvPr>
            <p:ph idx="1"/>
          </p:nvPr>
        </p:nvPicPr>
        <p:blipFill>
          <a:blip r:embed="rId2" cstate="print"/>
          <a:srcRect/>
          <a:stretch>
            <a:fillRect/>
          </a:stretch>
        </p:blipFill>
        <p:spPr bwMode="auto">
          <a:xfrm>
            <a:off x="1365190" y="1772816"/>
            <a:ext cx="6413620"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normAutofit fontScale="90000"/>
          </a:bodyPr>
          <a:lstStyle/>
          <a:p>
            <a:pPr algn="ctr"/>
            <a:r>
              <a:rPr lang="fr-FR" b="1" dirty="0" smtClean="0"/>
              <a:t>Table for luminance DC coefficient </a:t>
            </a:r>
            <a:r>
              <a:rPr lang="fr-FR" b="1" dirty="0" err="1" smtClean="0"/>
              <a:t>differences</a:t>
            </a:r>
            <a:endParaRPr lang="en-GB" dirty="0"/>
          </a:p>
        </p:txBody>
      </p:sp>
      <p:sp>
        <p:nvSpPr>
          <p:cNvPr id="3" name="Content Placeholder 2"/>
          <p:cNvSpPr>
            <a:spLocks noGrp="1"/>
          </p:cNvSpPr>
          <p:nvPr>
            <p:ph idx="1"/>
          </p:nvPr>
        </p:nvSpPr>
        <p:spPr/>
        <p:txBody>
          <a:bodyPr/>
          <a:lstStyle/>
          <a:p>
            <a:r>
              <a:rPr lang="en-GB" dirty="0" smtClean="0"/>
              <a:t>The </a:t>
            </a:r>
            <a:r>
              <a:rPr lang="en-GB" dirty="0" smtClean="0">
                <a:latin typeface="Times New Roman" pitchFamily="18" charset="0"/>
                <a:cs typeface="Times New Roman" pitchFamily="18" charset="0"/>
              </a:rPr>
              <a:t>16</a:t>
            </a:r>
            <a:r>
              <a:rPr lang="en-GB" dirty="0" smtClean="0"/>
              <a:t> bytes which specify the list of code lengths for the DC </a:t>
            </a:r>
            <a:r>
              <a:rPr lang="en-GB" dirty="0" err="1" smtClean="0"/>
              <a:t>huffman</a:t>
            </a:r>
            <a:r>
              <a:rPr lang="en-GB" dirty="0" smtClean="0"/>
              <a:t> table are</a:t>
            </a:r>
          </a:p>
          <a:p>
            <a:pPr>
              <a:buNone/>
            </a:pPr>
            <a:r>
              <a:rPr lang="en-GB"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X’00 01 05 01 01 01 01 01 01 00 00 00 00 00 00 00’</a:t>
            </a:r>
          </a:p>
          <a:p>
            <a:pPr>
              <a:buNone/>
            </a:pPr>
            <a:endParaRPr lang="en-GB" b="1" dirty="0" smtClean="0">
              <a:latin typeface="Times New Roman" pitchFamily="18" charset="0"/>
              <a:cs typeface="Times New Roman" pitchFamily="18" charset="0"/>
            </a:endParaRPr>
          </a:p>
          <a:p>
            <a:r>
              <a:rPr lang="en-GB" dirty="0" smtClean="0"/>
              <a:t>The set of values following this list is</a:t>
            </a:r>
          </a:p>
          <a:p>
            <a:pPr>
              <a:buNone/>
            </a:pPr>
            <a:r>
              <a:rPr lang="pt-BR" dirty="0" smtClean="0"/>
              <a:t>	</a:t>
            </a:r>
            <a:r>
              <a:rPr lang="pt-BR" b="1" dirty="0" smtClean="0"/>
              <a:t>	</a:t>
            </a:r>
            <a:r>
              <a:rPr lang="pt-BR" b="1" dirty="0" smtClean="0">
                <a:latin typeface="Times New Roman" pitchFamily="18" charset="0"/>
                <a:cs typeface="Times New Roman" pitchFamily="18" charset="0"/>
              </a:rPr>
              <a:t>X’00 01 02 03 04 05 06 07 08 09 0A 0B’</a:t>
            </a:r>
            <a:endParaRPr lang="pt-BR" dirty="0" smtClean="0">
              <a:latin typeface="Times New Roman" pitchFamily="18" charset="0"/>
              <a:cs typeface="Times New Roman" pitchFamily="18" charset="0"/>
            </a:endParaRPr>
          </a:p>
          <a:p>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448"/>
            <a:ext cx="8229600" cy="1143000"/>
          </a:xfrm>
        </p:spPr>
        <p:txBody>
          <a:bodyPr>
            <a:normAutofit/>
          </a:bodyPr>
          <a:lstStyle/>
          <a:p>
            <a:pPr algn="ctr"/>
            <a:r>
              <a:rPr lang="fr-FR" sz="4400" b="1" dirty="0" smtClean="0"/>
              <a:t>Table for luminance AC coefficients</a:t>
            </a:r>
            <a:endParaRPr lang="en-GB" sz="4400" dirty="0"/>
          </a:p>
        </p:txBody>
      </p:sp>
      <p:pic>
        <p:nvPicPr>
          <p:cNvPr id="30722" name="Picture 2"/>
          <p:cNvPicPr>
            <a:picLocks noGrp="1" noChangeAspect="1" noChangeArrowheads="1"/>
          </p:cNvPicPr>
          <p:nvPr>
            <p:ph idx="1"/>
          </p:nvPr>
        </p:nvPicPr>
        <p:blipFill>
          <a:blip r:embed="rId2" cstate="print"/>
          <a:srcRect/>
          <a:stretch>
            <a:fillRect/>
          </a:stretch>
        </p:blipFill>
        <p:spPr bwMode="auto">
          <a:xfrm>
            <a:off x="2266725" y="504651"/>
            <a:ext cx="4610549" cy="630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720080"/>
          </a:xfrm>
        </p:spPr>
        <p:txBody>
          <a:bodyPr>
            <a:noAutofit/>
          </a:bodyPr>
          <a:lstStyle/>
          <a:p>
            <a:pPr algn="ctr"/>
            <a:r>
              <a:rPr lang="fr-FR" sz="4400" b="1" dirty="0" smtClean="0"/>
              <a:t>Table for luminance AC coefficients</a:t>
            </a:r>
            <a:endParaRPr lang="en-GB" sz="4000" dirty="0"/>
          </a:p>
        </p:txBody>
      </p:sp>
      <p:sp>
        <p:nvSpPr>
          <p:cNvPr id="3" name="Content Placeholder 2"/>
          <p:cNvSpPr>
            <a:spLocks noGrp="1"/>
          </p:cNvSpPr>
          <p:nvPr>
            <p:ph idx="1"/>
          </p:nvPr>
        </p:nvSpPr>
        <p:spPr>
          <a:xfrm>
            <a:off x="457200" y="1052736"/>
            <a:ext cx="8229600" cy="5805264"/>
          </a:xfrm>
        </p:spPr>
        <p:txBody>
          <a:bodyPr>
            <a:normAutofit/>
          </a:bodyPr>
          <a:lstStyle/>
          <a:p>
            <a:r>
              <a:rPr lang="en-GB" dirty="0" smtClean="0"/>
              <a:t>The </a:t>
            </a:r>
            <a:r>
              <a:rPr lang="en-GB" dirty="0" smtClean="0">
                <a:latin typeface="Times New Roman" pitchFamily="18" charset="0"/>
                <a:cs typeface="Times New Roman" pitchFamily="18" charset="0"/>
              </a:rPr>
              <a:t>16</a:t>
            </a:r>
            <a:r>
              <a:rPr lang="en-GB" dirty="0" smtClean="0"/>
              <a:t> bytes which specify the list of code lengths for the table are</a:t>
            </a:r>
          </a:p>
          <a:p>
            <a:pPr>
              <a:buNone/>
            </a:pPr>
            <a:r>
              <a:rPr lang="en-GB" b="1" dirty="0" smtClean="0">
                <a:latin typeface="Times New Roman" pitchFamily="18" charset="0"/>
                <a:cs typeface="Times New Roman" pitchFamily="18" charset="0"/>
              </a:rPr>
              <a:t>		X’00 02 01 03 03 02 04 03 05 05 04 04 00 00 01 7D’</a:t>
            </a:r>
          </a:p>
          <a:p>
            <a:r>
              <a:rPr lang="en-GB" dirty="0" smtClean="0"/>
              <a:t>The set of values which follows this list is</a:t>
            </a:r>
          </a:p>
          <a:p>
            <a:endParaRPr lang="en-GB" dirty="0" smtClean="0"/>
          </a:p>
          <a:p>
            <a:endParaRPr lang="en-GB" dirty="0" smtClean="0"/>
          </a:p>
          <a:p>
            <a:pPr>
              <a:buNone/>
            </a:pPr>
            <a:r>
              <a:rPr lang="en-GB" b="1" dirty="0" smtClean="0">
                <a:latin typeface="Times New Roman" pitchFamily="18" charset="0"/>
                <a:cs typeface="Times New Roman" pitchFamily="18" charset="0"/>
              </a:rPr>
              <a:t>		</a:t>
            </a:r>
            <a:endParaRPr lang="en-GB" b="1"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475656" y="3284984"/>
            <a:ext cx="6257925"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ctr"/>
            <a:r>
              <a:rPr lang="en-GB" b="1" dirty="0" smtClean="0"/>
              <a:t>Luminance quantization table</a:t>
            </a:r>
            <a:endParaRPr lang="en-GB" dirty="0"/>
          </a:p>
        </p:txBody>
      </p:sp>
      <p:pic>
        <p:nvPicPr>
          <p:cNvPr id="34818" name="Picture 2"/>
          <p:cNvPicPr>
            <a:picLocks noGrp="1" noChangeAspect="1" noChangeArrowheads="1"/>
          </p:cNvPicPr>
          <p:nvPr>
            <p:ph idx="1"/>
          </p:nvPr>
        </p:nvPicPr>
        <p:blipFill>
          <a:blip r:embed="rId2" cstate="print"/>
          <a:srcRect/>
          <a:stretch>
            <a:fillRect/>
          </a:stretch>
        </p:blipFill>
        <p:spPr bwMode="auto">
          <a:xfrm>
            <a:off x="901319" y="1772816"/>
            <a:ext cx="7415097" cy="414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pPr algn="ctr"/>
            <a:r>
              <a:rPr lang="en-GB" dirty="0" smtClean="0"/>
              <a:t>Encoder</a:t>
            </a:r>
            <a:endParaRPr lang="en-GB" dirty="0"/>
          </a:p>
        </p:txBody>
      </p:sp>
      <p:sp>
        <p:nvSpPr>
          <p:cNvPr id="3" name="Content Placeholder 2"/>
          <p:cNvSpPr>
            <a:spLocks noGrp="1"/>
          </p:cNvSpPr>
          <p:nvPr>
            <p:ph idx="1"/>
          </p:nvPr>
        </p:nvSpPr>
        <p:spPr>
          <a:xfrm>
            <a:off x="457200" y="1052736"/>
            <a:ext cx="8229600" cy="5271864"/>
          </a:xfrm>
        </p:spPr>
        <p:txBody>
          <a:bodyPr/>
          <a:lstStyle/>
          <a:p>
            <a:r>
              <a:rPr lang="en-GB" dirty="0" smtClean="0"/>
              <a:t>An </a:t>
            </a:r>
            <a:r>
              <a:rPr lang="en-GB" i="1" dirty="0" smtClean="0"/>
              <a:t>encoder is an embodiment of an encoding process. </a:t>
            </a:r>
          </a:p>
          <a:p>
            <a:r>
              <a:rPr lang="en-GB" i="1" dirty="0" smtClean="0"/>
              <a:t>An encoder takes as input digital source image data and table specifications, and by means of a specified set of procedures generates </a:t>
            </a:r>
            <a:r>
              <a:rPr lang="en-GB" dirty="0" smtClean="0"/>
              <a:t>as output </a:t>
            </a:r>
            <a:r>
              <a:rPr lang="en-GB" i="1" dirty="0" smtClean="0"/>
              <a:t>compressed image data.</a:t>
            </a:r>
          </a:p>
          <a:p>
            <a:endParaRPr lang="en-GB" dirty="0"/>
          </a:p>
        </p:txBody>
      </p:sp>
      <p:pic>
        <p:nvPicPr>
          <p:cNvPr id="4" name="Picture 2"/>
          <p:cNvPicPr>
            <a:picLocks noChangeAspect="1" noChangeArrowheads="1"/>
          </p:cNvPicPr>
          <p:nvPr/>
        </p:nvPicPr>
        <p:blipFill>
          <a:blip r:embed="rId2" cstate="print"/>
          <a:srcRect/>
          <a:stretch>
            <a:fillRect/>
          </a:stretch>
        </p:blipFill>
        <p:spPr bwMode="auto">
          <a:xfrm>
            <a:off x="1547664" y="3645024"/>
            <a:ext cx="631507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8640"/>
          </a:xfrm>
        </p:spPr>
        <p:txBody>
          <a:bodyPr>
            <a:normAutofit fontScale="90000"/>
          </a:bodyPr>
          <a:lstStyle/>
          <a:p>
            <a:endParaRPr lang="en-GB" dirty="0"/>
          </a:p>
        </p:txBody>
      </p:sp>
      <p:sp>
        <p:nvSpPr>
          <p:cNvPr id="3" name="Content Placeholder 2"/>
          <p:cNvSpPr>
            <a:spLocks noGrp="1"/>
          </p:cNvSpPr>
          <p:nvPr>
            <p:ph idx="1"/>
          </p:nvPr>
        </p:nvSpPr>
        <p:spPr>
          <a:xfrm>
            <a:off x="457200" y="836712"/>
            <a:ext cx="8229600" cy="5487888"/>
          </a:xfrm>
        </p:spPr>
        <p:txBody>
          <a:bodyPr/>
          <a:lstStyle/>
          <a:p>
            <a:r>
              <a:rPr lang="en-GB" dirty="0" smtClean="0"/>
              <a:t>Entropy coded data for ‘zero.jpeg’ :- 								“111110011111111010111111”</a:t>
            </a:r>
          </a:p>
          <a:p>
            <a:endParaRPr lang="en-GB" dirty="0" smtClean="0"/>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35496" y="2132856"/>
            <a:ext cx="9106627" cy="342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lvl="1"/>
            <a:endParaRPr lang="en-GB" sz="3800" b="1" dirty="0" smtClean="0"/>
          </a:p>
          <a:p>
            <a:pPr lvl="8">
              <a:buNone/>
            </a:pPr>
            <a:r>
              <a:rPr lang="en-GB" sz="4800" b="1" dirty="0" smtClean="0"/>
              <a:t>Thank </a:t>
            </a:r>
            <a:r>
              <a:rPr lang="en-GB" sz="4800" b="1" dirty="0" smtClean="0"/>
              <a:t>You</a:t>
            </a:r>
            <a:endParaRPr lang="en-GB" sz="4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lstStyle/>
          <a:p>
            <a:pPr algn="ctr"/>
            <a:r>
              <a:rPr lang="en-GB" dirty="0" smtClean="0"/>
              <a:t>Decoder</a:t>
            </a:r>
            <a:endParaRPr lang="en-GB" dirty="0"/>
          </a:p>
        </p:txBody>
      </p:sp>
      <p:sp>
        <p:nvSpPr>
          <p:cNvPr id="3" name="Content Placeholder 2"/>
          <p:cNvSpPr>
            <a:spLocks noGrp="1"/>
          </p:cNvSpPr>
          <p:nvPr>
            <p:ph idx="1"/>
          </p:nvPr>
        </p:nvSpPr>
        <p:spPr>
          <a:xfrm>
            <a:off x="457200" y="980728"/>
            <a:ext cx="8229600" cy="5343872"/>
          </a:xfrm>
        </p:spPr>
        <p:txBody>
          <a:bodyPr/>
          <a:lstStyle/>
          <a:p>
            <a:r>
              <a:rPr lang="en-GB" dirty="0" smtClean="0"/>
              <a:t>A </a:t>
            </a:r>
            <a:r>
              <a:rPr lang="en-GB" i="1" dirty="0" smtClean="0"/>
              <a:t>decoder is an embodiment of a decoding process. </a:t>
            </a:r>
          </a:p>
          <a:p>
            <a:r>
              <a:rPr lang="en-GB" i="1" dirty="0" smtClean="0"/>
              <a:t>A decoder takes as input </a:t>
            </a:r>
            <a:r>
              <a:rPr lang="en-GB" dirty="0" smtClean="0"/>
              <a:t>compressed image data and table specifications, and by means of a specified set of procedures generates as output </a:t>
            </a:r>
            <a:r>
              <a:rPr lang="en-GB" i="1" dirty="0" smtClean="0"/>
              <a:t>digital reconstructed image data.</a:t>
            </a:r>
          </a:p>
          <a:p>
            <a:endParaRPr lang="en-GB" dirty="0"/>
          </a:p>
        </p:txBody>
      </p:sp>
      <p:pic>
        <p:nvPicPr>
          <p:cNvPr id="4" name="Picture 3"/>
          <p:cNvPicPr>
            <a:picLocks noChangeAspect="1" noChangeArrowheads="1"/>
          </p:cNvPicPr>
          <p:nvPr/>
        </p:nvPicPr>
        <p:blipFill>
          <a:blip r:embed="rId2" cstate="print"/>
          <a:srcRect/>
          <a:stretch>
            <a:fillRect/>
          </a:stretch>
        </p:blipFill>
        <p:spPr bwMode="auto">
          <a:xfrm>
            <a:off x="1475656" y="3284984"/>
            <a:ext cx="63817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88"/>
            <a:ext cx="8229600" cy="1143000"/>
          </a:xfrm>
        </p:spPr>
        <p:txBody>
          <a:bodyPr/>
          <a:lstStyle/>
          <a:p>
            <a:pPr algn="ctr"/>
            <a:r>
              <a:rPr lang="en-GB" dirty="0" smtClean="0"/>
              <a:t>Interchange format</a:t>
            </a:r>
            <a:endParaRPr lang="en-GB" dirty="0"/>
          </a:p>
        </p:txBody>
      </p:sp>
      <p:sp>
        <p:nvSpPr>
          <p:cNvPr id="3" name="Content Placeholder 2"/>
          <p:cNvSpPr>
            <a:spLocks noGrp="1"/>
          </p:cNvSpPr>
          <p:nvPr>
            <p:ph idx="1"/>
          </p:nvPr>
        </p:nvSpPr>
        <p:spPr>
          <a:xfrm>
            <a:off x="457200" y="980728"/>
            <a:ext cx="8229600" cy="5343872"/>
          </a:xfrm>
        </p:spPr>
        <p:txBody>
          <a:bodyPr/>
          <a:lstStyle/>
          <a:p>
            <a:r>
              <a:rPr lang="en-GB" dirty="0" smtClean="0"/>
              <a:t>The </a:t>
            </a:r>
            <a:r>
              <a:rPr lang="en-GB" i="1" dirty="0" smtClean="0"/>
              <a:t>interchange format is a compressed image data representation which includes all </a:t>
            </a:r>
            <a:r>
              <a:rPr lang="en-GB" dirty="0" smtClean="0"/>
              <a:t>table specifications used in the encoding process. </a:t>
            </a:r>
          </a:p>
          <a:p>
            <a:r>
              <a:rPr lang="en-GB" dirty="0" smtClean="0"/>
              <a:t>The interchange format is for exchange between </a:t>
            </a:r>
            <a:r>
              <a:rPr lang="en-GB" i="1" dirty="0" smtClean="0"/>
              <a:t>application environments.</a:t>
            </a:r>
            <a:endParaRPr lang="en-GB" dirty="0" smtClean="0"/>
          </a:p>
          <a:p>
            <a:endParaRPr lang="en-GB" dirty="0"/>
          </a:p>
        </p:txBody>
      </p:sp>
      <p:pic>
        <p:nvPicPr>
          <p:cNvPr id="4" name="Picture 4"/>
          <p:cNvPicPr>
            <a:picLocks noChangeAspect="1" noChangeArrowheads="1"/>
          </p:cNvPicPr>
          <p:nvPr/>
        </p:nvPicPr>
        <p:blipFill>
          <a:blip r:embed="rId2" cstate="print"/>
          <a:srcRect/>
          <a:stretch>
            <a:fillRect/>
          </a:stretch>
        </p:blipFill>
        <p:spPr bwMode="auto">
          <a:xfrm>
            <a:off x="1259632" y="3140968"/>
            <a:ext cx="6552728" cy="3265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GB" dirty="0" err="1" smtClean="0"/>
              <a:t>Lossy</a:t>
            </a:r>
            <a:r>
              <a:rPr lang="en-GB" dirty="0" smtClean="0"/>
              <a:t> and Lossless Compression</a:t>
            </a:r>
            <a:endParaRPr lang="en-GB" dirty="0"/>
          </a:p>
        </p:txBody>
      </p:sp>
      <p:sp>
        <p:nvSpPr>
          <p:cNvPr id="3" name="Content Placeholder 2"/>
          <p:cNvSpPr>
            <a:spLocks noGrp="1"/>
          </p:cNvSpPr>
          <p:nvPr>
            <p:ph idx="1"/>
          </p:nvPr>
        </p:nvSpPr>
        <p:spPr>
          <a:xfrm>
            <a:off x="457200" y="1124744"/>
            <a:ext cx="8229600" cy="5199856"/>
          </a:xfrm>
        </p:spPr>
        <p:txBody>
          <a:bodyPr/>
          <a:lstStyle/>
          <a:p>
            <a:pPr>
              <a:buNone/>
            </a:pPr>
            <a:r>
              <a:rPr lang="en-GB" b="1" dirty="0" err="1" smtClean="0"/>
              <a:t>Lossy</a:t>
            </a:r>
            <a:r>
              <a:rPr lang="en-GB" b="1" dirty="0" smtClean="0"/>
              <a:t> compression</a:t>
            </a:r>
          </a:p>
          <a:p>
            <a:r>
              <a:rPr lang="en-GB" dirty="0" smtClean="0"/>
              <a:t>Those based on the discrete cosine transform (DCT) are “</a:t>
            </a:r>
            <a:r>
              <a:rPr lang="en-GB" dirty="0" err="1" smtClean="0"/>
              <a:t>lossy</a:t>
            </a:r>
            <a:r>
              <a:rPr lang="en-GB" dirty="0" smtClean="0"/>
              <a:t>”. </a:t>
            </a:r>
          </a:p>
          <a:p>
            <a:r>
              <a:rPr lang="en-GB" dirty="0" smtClean="0"/>
              <a:t>Though this mode allows substantial compression, it still produces a reconstructed image with high visual fidelity to the encoder’s source image.</a:t>
            </a:r>
          </a:p>
          <a:p>
            <a:endParaRPr lang="en-GB" dirty="0" smtClean="0"/>
          </a:p>
        </p:txBody>
      </p:sp>
      <p:pic>
        <p:nvPicPr>
          <p:cNvPr id="5" name="Picture 3"/>
          <p:cNvPicPr>
            <a:picLocks noChangeAspect="1" noChangeArrowheads="1"/>
          </p:cNvPicPr>
          <p:nvPr/>
        </p:nvPicPr>
        <p:blipFill>
          <a:blip r:embed="rId2" cstate="print"/>
          <a:srcRect/>
          <a:stretch>
            <a:fillRect/>
          </a:stretch>
        </p:blipFill>
        <p:spPr bwMode="auto">
          <a:xfrm>
            <a:off x="827584" y="3861048"/>
            <a:ext cx="77343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GB" dirty="0" err="1" smtClean="0"/>
              <a:t>Lossy</a:t>
            </a:r>
            <a:r>
              <a:rPr lang="en-GB" dirty="0" smtClean="0"/>
              <a:t> and Lossless Compression</a:t>
            </a:r>
            <a:endParaRPr lang="en-GB" dirty="0"/>
          </a:p>
        </p:txBody>
      </p:sp>
      <p:sp>
        <p:nvSpPr>
          <p:cNvPr id="3" name="Content Placeholder 2"/>
          <p:cNvSpPr>
            <a:spLocks noGrp="1"/>
          </p:cNvSpPr>
          <p:nvPr>
            <p:ph idx="1"/>
          </p:nvPr>
        </p:nvSpPr>
        <p:spPr>
          <a:xfrm>
            <a:off x="457200" y="1124744"/>
            <a:ext cx="8229600" cy="5199856"/>
          </a:xfrm>
        </p:spPr>
        <p:txBody>
          <a:bodyPr/>
          <a:lstStyle/>
          <a:p>
            <a:pPr>
              <a:buNone/>
            </a:pPr>
            <a:r>
              <a:rPr lang="en-GB" b="1" dirty="0" smtClean="0"/>
              <a:t>Lossless compression</a:t>
            </a:r>
          </a:p>
          <a:p>
            <a:r>
              <a:rPr lang="en-GB" dirty="0" smtClean="0"/>
              <a:t>This class of coding processes is not based upon the DCT.</a:t>
            </a:r>
          </a:p>
          <a:p>
            <a:r>
              <a:rPr lang="en-GB" dirty="0" smtClean="0"/>
              <a:t>This mode is provided to meet the needs of applications requiring lossless compression.</a:t>
            </a:r>
          </a:p>
          <a:p>
            <a:r>
              <a:rPr lang="en-GB" dirty="0" smtClean="0"/>
              <a:t>These lossless encoding and decoding processes are used independently of any of the DCT-based processes.</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421</TotalTime>
  <Words>918</Words>
  <Application>Microsoft Office PowerPoint</Application>
  <PresentationFormat>On-screen Show (4:3)</PresentationFormat>
  <Paragraphs>114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JPEG Decoder Implementation in Matlab </vt:lpstr>
      <vt:lpstr>What is JPEG?</vt:lpstr>
      <vt:lpstr>Typical Usage</vt:lpstr>
      <vt:lpstr>Elements specified in JPEG specification</vt:lpstr>
      <vt:lpstr>Encoder</vt:lpstr>
      <vt:lpstr>Decoder</vt:lpstr>
      <vt:lpstr>Interchange format</vt:lpstr>
      <vt:lpstr>Lossy and Lossless Compression</vt:lpstr>
      <vt:lpstr>Lossy and Lossless Compression</vt:lpstr>
      <vt:lpstr>DCT based Encoding</vt:lpstr>
      <vt:lpstr>DCT based Encoding</vt:lpstr>
      <vt:lpstr>DCT based Decoding</vt:lpstr>
      <vt:lpstr>Lossless Encoding</vt:lpstr>
      <vt:lpstr>Modes of Operation</vt:lpstr>
      <vt:lpstr>Sequential DCT-based</vt:lpstr>
      <vt:lpstr>Progressive DCT-based</vt:lpstr>
      <vt:lpstr>Progressive v/s Sequential</vt:lpstr>
      <vt:lpstr>Hierarchical</vt:lpstr>
      <vt:lpstr>Hierarchical</vt:lpstr>
      <vt:lpstr>Decoder requirements</vt:lpstr>
      <vt:lpstr>Markers</vt:lpstr>
      <vt:lpstr>Marker code assignments</vt:lpstr>
      <vt:lpstr>Slide 23</vt:lpstr>
      <vt:lpstr>General sequential and progressive syntax</vt:lpstr>
      <vt:lpstr>High Level Syntax</vt:lpstr>
      <vt:lpstr>Frame Header Syntax</vt:lpstr>
      <vt:lpstr>Scan Header Syntax</vt:lpstr>
      <vt:lpstr>Table-specification and miscellaneous marker segment syntax</vt:lpstr>
      <vt:lpstr>Quantization table-specification syntax</vt:lpstr>
      <vt:lpstr>Huffman table-specification syntax</vt:lpstr>
      <vt:lpstr>Restart interval definition syntax</vt:lpstr>
      <vt:lpstr>Comment syntax</vt:lpstr>
      <vt:lpstr>Application data syntax</vt:lpstr>
      <vt:lpstr>Define number of lines syntax</vt:lpstr>
      <vt:lpstr>Control procedure for decoding compressed image data</vt:lpstr>
      <vt:lpstr>Slide 36</vt:lpstr>
      <vt:lpstr>Interpret Markers</vt:lpstr>
      <vt:lpstr>Control procedure for decoding a frame</vt:lpstr>
      <vt:lpstr>Control procedure for decoding a scan</vt:lpstr>
      <vt:lpstr>Control procedure for decoding a restart interval</vt:lpstr>
      <vt:lpstr>Control procedure for decoding a minimum coded unit (MCU)</vt:lpstr>
      <vt:lpstr>Slide 42</vt:lpstr>
      <vt:lpstr>DCT based Decoding</vt:lpstr>
      <vt:lpstr>Difference categories for lossless Huffman coding</vt:lpstr>
      <vt:lpstr>Table for luminance DC coefficient differences</vt:lpstr>
      <vt:lpstr>Table for luminance DC coefficient differences</vt:lpstr>
      <vt:lpstr>Table for luminance AC coefficients</vt:lpstr>
      <vt:lpstr>Table for luminance AC coefficients</vt:lpstr>
      <vt:lpstr>Luminance quantization table</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JPEG Decoder Implementation in Matlab </dc:title>
  <dc:creator>Aditya</dc:creator>
  <cp:lastModifiedBy>Aditya</cp:lastModifiedBy>
  <cp:revision>120</cp:revision>
  <dcterms:created xsi:type="dcterms:W3CDTF">2010-08-04T11:36:45Z</dcterms:created>
  <dcterms:modified xsi:type="dcterms:W3CDTF">2010-08-04T18:38:25Z</dcterms:modified>
</cp:coreProperties>
</file>