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7" r:id="rId4"/>
    <p:sldId id="258" r:id="rId5"/>
    <p:sldId id="259" r:id="rId6"/>
    <p:sldId id="260" r:id="rId7"/>
    <p:sldId id="261" r:id="rId8"/>
    <p:sldId id="266" r:id="rId9"/>
    <p:sldId id="267" r:id="rId10"/>
    <p:sldId id="268" r:id="rId11"/>
    <p:sldId id="269" r:id="rId12"/>
    <p:sldId id="276" r:id="rId13"/>
    <p:sldId id="270" r:id="rId14"/>
    <p:sldId id="271" r:id="rId15"/>
    <p:sldId id="272" r:id="rId16"/>
    <p:sldId id="273" r:id="rId17"/>
    <p:sldId id="274" r:id="rId18"/>
    <p:sldId id="275" r:id="rId19"/>
    <p:sldId id="302" r:id="rId20"/>
    <p:sldId id="277" r:id="rId21"/>
    <p:sldId id="283" r:id="rId22"/>
    <p:sldId id="284" r:id="rId23"/>
    <p:sldId id="278" r:id="rId24"/>
    <p:sldId id="285" r:id="rId25"/>
    <p:sldId id="295" r:id="rId26"/>
    <p:sldId id="280" r:id="rId27"/>
    <p:sldId id="287" r:id="rId28"/>
    <p:sldId id="300" r:id="rId29"/>
    <p:sldId id="301" r:id="rId30"/>
    <p:sldId id="296" r:id="rId31"/>
    <p:sldId id="279" r:id="rId32"/>
    <p:sldId id="289" r:id="rId33"/>
    <p:sldId id="297" r:id="rId34"/>
    <p:sldId id="281" r:id="rId35"/>
    <p:sldId id="291" r:id="rId36"/>
    <p:sldId id="298" r:id="rId37"/>
    <p:sldId id="282" r:id="rId38"/>
    <p:sldId id="293" r:id="rId39"/>
    <p:sldId id="299" r:id="rId40"/>
    <p:sldId id="263" r:id="rId41"/>
    <p:sldId id="26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31" autoAdjust="0"/>
    <p:restoredTop sz="96301" autoAdjust="0"/>
  </p:normalViewPr>
  <p:slideViewPr>
    <p:cSldViewPr snapToGrid="0">
      <p:cViewPr varScale="1">
        <p:scale>
          <a:sx n="162" d="100"/>
          <a:sy n="162" d="100"/>
        </p:scale>
        <p:origin x="7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5007-0074-2982-955A-C1EB6E61A87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1C6A2C7-98DC-12BE-1731-CF79BC503F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F4D472E-9178-4C82-6E61-F60DC3C90689}"/>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5" name="Footer Placeholder 4">
            <a:extLst>
              <a:ext uri="{FF2B5EF4-FFF2-40B4-BE49-F238E27FC236}">
                <a16:creationId xmlns:a16="http://schemas.microsoft.com/office/drawing/2014/main" id="{3F614E1E-0E94-6978-E9BF-1E43C762C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677EB-F7B7-176E-31F5-8A4F2FD66A08}"/>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2388716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9C15-3BE3-E013-B624-7B40A11DF6F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CD1C5FA-5151-8BDF-1802-5573B369FAE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889879-0682-AFB2-AFAD-9C1B926DDF92}"/>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5" name="Footer Placeholder 4">
            <a:extLst>
              <a:ext uri="{FF2B5EF4-FFF2-40B4-BE49-F238E27FC236}">
                <a16:creationId xmlns:a16="http://schemas.microsoft.com/office/drawing/2014/main" id="{054DBDED-BEEA-BAA0-DFA8-6437E5D10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09CAF-E7D4-6E5C-C183-A30D14843798}"/>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4078687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92C5F0-6679-3BDF-716B-79AD23CA6BD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D49122F-0B90-FC00-4842-C685D7B9796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889267-9CFB-13B7-9B0D-B91EC1D4F835}"/>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5" name="Footer Placeholder 4">
            <a:extLst>
              <a:ext uri="{FF2B5EF4-FFF2-40B4-BE49-F238E27FC236}">
                <a16:creationId xmlns:a16="http://schemas.microsoft.com/office/drawing/2014/main" id="{475C410E-9B84-6932-93A3-BBBA600D9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C0C14-52B0-98D4-33D6-FD24B5B07460}"/>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4208484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E7684-27FA-52F2-6042-AFCF99F5C30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BFBAC5A-42D2-150C-BEE2-2B354E2A1EC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14D1E3-E39D-A04F-117C-0B446A0B3407}"/>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5" name="Footer Placeholder 4">
            <a:extLst>
              <a:ext uri="{FF2B5EF4-FFF2-40B4-BE49-F238E27FC236}">
                <a16:creationId xmlns:a16="http://schemas.microsoft.com/office/drawing/2014/main" id="{737CB0DC-D9BC-459C-8703-224CE7BA0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B7BD4-D1C1-4D0E-EC29-06A5351ACF36}"/>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140270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1FE9-E41E-6376-8960-8A5A89DFE59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8550BEB-9D99-0DF4-97AC-F31425A9DE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906FEE6-0CF7-FDD4-370B-B57DC3DDAA65}"/>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5" name="Footer Placeholder 4">
            <a:extLst>
              <a:ext uri="{FF2B5EF4-FFF2-40B4-BE49-F238E27FC236}">
                <a16:creationId xmlns:a16="http://schemas.microsoft.com/office/drawing/2014/main" id="{82BCFAFB-A35C-5D42-2088-8B93E2306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9F085-22B5-A3CA-31C3-A1F2AC787EB0}"/>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291243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EEE5-B412-32D3-139B-93E3DA3299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F7EDC5A-783C-65FD-A84E-BD89391FF90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4BB28C8-AF85-64D5-9CB1-04D20BED13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F2B773E-CCC5-684D-71B7-66F25FEA5CEE}"/>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6" name="Footer Placeholder 5">
            <a:extLst>
              <a:ext uri="{FF2B5EF4-FFF2-40B4-BE49-F238E27FC236}">
                <a16:creationId xmlns:a16="http://schemas.microsoft.com/office/drawing/2014/main" id="{B85B5043-78C0-C965-7C80-859452F82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062E1-1C01-B69C-4706-DA8BDA9DD653}"/>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128625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7531-637C-31AD-1055-ECDCC862F74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ECB6FBF-608C-9494-C868-1DD2A4A20A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98F8A12-B82D-EE7A-59B0-C698D75734F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79E9EAC-28A7-55DE-A37A-8C7ADB04AA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C6C222-3BC5-BE9B-0836-7A507F351DA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740958A-D67B-516D-E83E-A8D0C5537BD4}"/>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8" name="Footer Placeholder 7">
            <a:extLst>
              <a:ext uri="{FF2B5EF4-FFF2-40B4-BE49-F238E27FC236}">
                <a16:creationId xmlns:a16="http://schemas.microsoft.com/office/drawing/2014/main" id="{A701D18C-9CD1-B9E2-7AFC-8A3FDD3BF2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835722-CD8D-25C4-E038-4F1F5BC30AEB}"/>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3966609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E9B2-4861-E1A8-EEBB-E6DBAF9BF73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8173628-6970-E647-EC9B-A3D5E608B1E0}"/>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4" name="Footer Placeholder 3">
            <a:extLst>
              <a:ext uri="{FF2B5EF4-FFF2-40B4-BE49-F238E27FC236}">
                <a16:creationId xmlns:a16="http://schemas.microsoft.com/office/drawing/2014/main" id="{0493C776-D3A4-66C9-4A69-5B64655168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B8BA1B-F56A-AF8A-5A77-C6EC85D7E54F}"/>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108929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F7C86-36E8-22B2-8191-F5EFD7CDBA61}"/>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3" name="Footer Placeholder 2">
            <a:extLst>
              <a:ext uri="{FF2B5EF4-FFF2-40B4-BE49-F238E27FC236}">
                <a16:creationId xmlns:a16="http://schemas.microsoft.com/office/drawing/2014/main" id="{097B9EEF-B12E-2E64-2FE4-18B4D32C0F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2AC728-7D7D-F41E-C2F4-F546DCCEC685}"/>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1952515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28089-E4B7-8955-C0E7-F759ED277C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F88B5D7-C0DA-403B-8493-CB25F848B9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9CDF7B2-BD8A-703C-1D5A-9E1B09CD7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35C2C8-7381-6F26-69FD-1C75EDC46557}"/>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6" name="Footer Placeholder 5">
            <a:extLst>
              <a:ext uri="{FF2B5EF4-FFF2-40B4-BE49-F238E27FC236}">
                <a16:creationId xmlns:a16="http://schemas.microsoft.com/office/drawing/2014/main" id="{E28E42B9-3D89-FFF2-0A37-91AFFB0920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6C203-A684-D42B-2A98-8891623871FB}"/>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1134744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C6B8-5FD0-CFAE-BEC1-4B646F3DB7C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97B8F39-9919-3208-29E8-5A88479DBA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109597-CF41-91AD-9102-8048BA1A2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41805C2-8A47-45F4-5F3C-BDD6EFBB4E62}"/>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6" name="Footer Placeholder 5">
            <a:extLst>
              <a:ext uri="{FF2B5EF4-FFF2-40B4-BE49-F238E27FC236}">
                <a16:creationId xmlns:a16="http://schemas.microsoft.com/office/drawing/2014/main" id="{4CAD1F4E-0215-BF96-AC03-669E4F8C09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B92040-001D-FE1D-88B4-F88E01EE93F2}"/>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54519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171AD3-0128-3250-8DC7-4F422CEF0A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693C876-A3D3-4F25-DBC5-FCA6C5F17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065CFE3-740A-E3C4-0E9E-D82AD43346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98053-0EAE-8C4F-9666-38D475343C5E}" type="datetimeFigureOut">
              <a:rPr lang="en-US" smtClean="0"/>
              <a:t>11/24/2023</a:t>
            </a:fld>
            <a:endParaRPr lang="en-US"/>
          </a:p>
        </p:txBody>
      </p:sp>
      <p:sp>
        <p:nvSpPr>
          <p:cNvPr id="5" name="Footer Placeholder 4">
            <a:extLst>
              <a:ext uri="{FF2B5EF4-FFF2-40B4-BE49-F238E27FC236}">
                <a16:creationId xmlns:a16="http://schemas.microsoft.com/office/drawing/2014/main" id="{45B9EDAC-F339-B994-C096-1649861AF1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A19ECC-0A8B-894A-D12D-C027FA7807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E276C-156E-0147-8299-9B365168F972}" type="slidenum">
              <a:rPr lang="en-US" smtClean="0"/>
              <a:t>‹#›</a:t>
            </a:fld>
            <a:endParaRPr lang="en-US"/>
          </a:p>
        </p:txBody>
      </p:sp>
    </p:spTree>
    <p:extLst>
      <p:ext uri="{BB962C8B-B14F-4D97-AF65-F5344CB8AC3E}">
        <p14:creationId xmlns:p14="http://schemas.microsoft.com/office/powerpoint/2010/main" val="3872646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help.tableau.com/current/pro/desktop/en-us/calculations_percentages_options.htm#:~:text=To%20calculate%20percentages%20in%20your,then%20select%20a%20percentage%20option" TargetMode="External"/><Relationship Id="rId2" Type="http://schemas.openxmlformats.org/officeDocument/2006/relationships/hyperlink" Target="https://github.com/abilimckl1/ShoppingBehaviour" TargetMode="External"/><Relationship Id="rId1" Type="http://schemas.openxmlformats.org/officeDocument/2006/relationships/slideLayout" Target="../slideLayouts/slideLayout2.xml"/><Relationship Id="rId6" Type="http://schemas.openxmlformats.org/officeDocument/2006/relationships/hyperlink" Target="https://insightsoftware.com/blog/a-brief-history-of-data-visualization/" TargetMode="External"/><Relationship Id="rId5" Type="http://schemas.openxmlformats.org/officeDocument/2006/relationships/hyperlink" Target="https://en.wikipedia.org/wiki/Survey_(human_research)" TargetMode="External"/><Relationship Id="rId4" Type="http://schemas.openxmlformats.org/officeDocument/2006/relationships/hyperlink" Target="https://eazybi.com/blog/data-visualization-and-chart-typ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8507B-C499-4978-9523-B363D994D4AB}"/>
              </a:ext>
            </a:extLst>
          </p:cNvPr>
          <p:cNvSpPr>
            <a:spLocks noGrp="1"/>
          </p:cNvSpPr>
          <p:nvPr>
            <p:ph type="ctrTitle"/>
          </p:nvPr>
        </p:nvSpPr>
        <p:spPr/>
        <p:txBody>
          <a:bodyPr>
            <a:normAutofit fontScale="90000"/>
          </a:bodyPr>
          <a:lstStyle/>
          <a:p>
            <a:br>
              <a:rPr lang="en-US" dirty="0"/>
            </a:br>
            <a:br>
              <a:rPr lang="en-US" dirty="0"/>
            </a:br>
            <a:r>
              <a:rPr lang="en-US" dirty="0"/>
              <a:t>CDS505</a:t>
            </a:r>
            <a:br>
              <a:rPr lang="en-US" dirty="0"/>
            </a:br>
            <a:r>
              <a:rPr lang="en-US" dirty="0"/>
              <a:t>Assignment 1</a:t>
            </a:r>
          </a:p>
        </p:txBody>
      </p:sp>
      <p:sp>
        <p:nvSpPr>
          <p:cNvPr id="3" name="Subtitle 2">
            <a:extLst>
              <a:ext uri="{FF2B5EF4-FFF2-40B4-BE49-F238E27FC236}">
                <a16:creationId xmlns:a16="http://schemas.microsoft.com/office/drawing/2014/main" id="{FFAB3D3E-2C94-175E-0B4C-2920DC72E3F2}"/>
              </a:ext>
            </a:extLst>
          </p:cNvPr>
          <p:cNvSpPr>
            <a:spLocks noGrp="1"/>
          </p:cNvSpPr>
          <p:nvPr>
            <p:ph type="subTitle" idx="1"/>
          </p:nvPr>
        </p:nvSpPr>
        <p:spPr/>
        <p:txBody>
          <a:bodyPr/>
          <a:lstStyle/>
          <a:p>
            <a:r>
              <a:rPr lang="en-US" dirty="0" err="1"/>
              <a:t>Chuah</a:t>
            </a:r>
            <a:r>
              <a:rPr lang="en-US" dirty="0"/>
              <a:t> Kheng Lim |P-COM0079/23</a:t>
            </a:r>
          </a:p>
          <a:p>
            <a:r>
              <a:rPr lang="en-US" dirty="0"/>
              <a:t>24</a:t>
            </a:r>
            <a:r>
              <a:rPr lang="en-US" baseline="30000" dirty="0"/>
              <a:t>th</a:t>
            </a:r>
            <a:r>
              <a:rPr lang="en-US" dirty="0"/>
              <a:t> November 2023</a:t>
            </a:r>
          </a:p>
        </p:txBody>
      </p:sp>
    </p:spTree>
    <p:extLst>
      <p:ext uri="{BB962C8B-B14F-4D97-AF65-F5344CB8AC3E}">
        <p14:creationId xmlns:p14="http://schemas.microsoft.com/office/powerpoint/2010/main" val="3042419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A0D0-95E9-B3C7-C5B0-1751D0BB971F}"/>
              </a:ext>
            </a:extLst>
          </p:cNvPr>
          <p:cNvSpPr>
            <a:spLocks noGrp="1"/>
          </p:cNvSpPr>
          <p:nvPr>
            <p:ph type="title"/>
          </p:nvPr>
        </p:nvSpPr>
        <p:spPr/>
        <p:txBody>
          <a:bodyPr>
            <a:normAutofit/>
          </a:bodyPr>
          <a:lstStyle/>
          <a:p>
            <a:r>
              <a:rPr lang="en-US" sz="3200" b="1" dirty="0"/>
              <a:t>Q3: What are the shopping preferences among customers from different states?</a:t>
            </a:r>
          </a:p>
        </p:txBody>
      </p:sp>
      <p:sp>
        <p:nvSpPr>
          <p:cNvPr id="3" name="Content Placeholder 2">
            <a:extLst>
              <a:ext uri="{FF2B5EF4-FFF2-40B4-BE49-F238E27FC236}">
                <a16:creationId xmlns:a16="http://schemas.microsoft.com/office/drawing/2014/main" id="{32109025-8A29-1A5A-FC16-85CB1C1A91CE}"/>
              </a:ext>
            </a:extLst>
          </p:cNvPr>
          <p:cNvSpPr>
            <a:spLocks noGrp="1"/>
          </p:cNvSpPr>
          <p:nvPr>
            <p:ph idx="1"/>
          </p:nvPr>
        </p:nvSpPr>
        <p:spPr/>
        <p:txBody>
          <a:bodyPr>
            <a:noAutofit/>
          </a:bodyPr>
          <a:lstStyle/>
          <a:p>
            <a:r>
              <a:rPr lang="en-US" sz="2000" dirty="0"/>
              <a:t>Do you need a chart? </a:t>
            </a:r>
          </a:p>
          <a:p>
            <a:pPr lvl="1"/>
            <a:r>
              <a:rPr lang="en-US" sz="2000" dirty="0"/>
              <a:t>Yes, Map Chart is required to answer.</a:t>
            </a:r>
          </a:p>
          <a:p>
            <a:r>
              <a:rPr lang="en-US" sz="2000" dirty="0"/>
              <a:t>List of attributes do you need to use to answer the question:</a:t>
            </a:r>
          </a:p>
          <a:p>
            <a:pPr lvl="1"/>
            <a:r>
              <a:rPr lang="en-US" sz="2000" dirty="0"/>
              <a:t>Shipping Type, Location, Shopping Type, Purchase Amount</a:t>
            </a:r>
          </a:p>
          <a:p>
            <a:r>
              <a:rPr lang="en-US" sz="2000" dirty="0"/>
              <a:t>Transform data? If Yes – provide short description, what data produced:</a:t>
            </a:r>
          </a:p>
          <a:p>
            <a:pPr lvl="1"/>
            <a:r>
              <a:rPr lang="en-US" sz="2000" dirty="0"/>
              <a:t>Yes, perform recategorize on Shipping Type, sum up the profit based on different locations.</a:t>
            </a:r>
          </a:p>
          <a:p>
            <a:r>
              <a:rPr lang="en-US" sz="2000" dirty="0"/>
              <a:t>Dataset or attribute type changed? If Yes – list them, what type changed:</a:t>
            </a:r>
          </a:p>
          <a:p>
            <a:pPr lvl="1"/>
            <a:r>
              <a:rPr lang="en-US" sz="2000" dirty="0"/>
              <a:t>Dataset type does not change, though Location attribute type will change to Geo, and recoding of attribute values is required to produce sensible result.</a:t>
            </a:r>
          </a:p>
          <a:p>
            <a:r>
              <a:rPr lang="en-US" sz="2000" dirty="0"/>
              <a:t>All data? Additional data? If Yes – list and provide description:</a:t>
            </a:r>
          </a:p>
          <a:p>
            <a:pPr lvl="1"/>
            <a:r>
              <a:rPr lang="en-US" sz="2000" dirty="0"/>
              <a:t>No, a new Shopping Method attribute is required, therefore Shipping Type will be recoded into Shopping Method attribute.</a:t>
            </a:r>
          </a:p>
        </p:txBody>
      </p:sp>
    </p:spTree>
    <p:extLst>
      <p:ext uri="{BB962C8B-B14F-4D97-AF65-F5344CB8AC3E}">
        <p14:creationId xmlns:p14="http://schemas.microsoft.com/office/powerpoint/2010/main" val="2814187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CA28-33E4-53FF-98E0-0BF5EB07FF53}"/>
              </a:ext>
            </a:extLst>
          </p:cNvPr>
          <p:cNvSpPr>
            <a:spLocks noGrp="1"/>
          </p:cNvSpPr>
          <p:nvPr>
            <p:ph type="title"/>
          </p:nvPr>
        </p:nvSpPr>
        <p:spPr/>
        <p:txBody>
          <a:bodyPr>
            <a:normAutofit/>
          </a:bodyPr>
          <a:lstStyle/>
          <a:p>
            <a:r>
              <a:rPr lang="en-US" sz="3200" b="1" dirty="0"/>
              <a:t>Q3: What are the shopping preferences among customers from different states?</a:t>
            </a:r>
          </a:p>
        </p:txBody>
      </p:sp>
      <p:sp>
        <p:nvSpPr>
          <p:cNvPr id="3" name="Content Placeholder 2">
            <a:extLst>
              <a:ext uri="{FF2B5EF4-FFF2-40B4-BE49-F238E27FC236}">
                <a16:creationId xmlns:a16="http://schemas.microsoft.com/office/drawing/2014/main" id="{6A743D1A-7477-6709-396B-252CEACF606D}"/>
              </a:ext>
            </a:extLst>
          </p:cNvPr>
          <p:cNvSpPr>
            <a:spLocks noGrp="1"/>
          </p:cNvSpPr>
          <p:nvPr>
            <p:ph idx="1"/>
          </p:nvPr>
        </p:nvSpPr>
        <p:spPr/>
        <p:txBody>
          <a:bodyPr/>
          <a:lstStyle/>
          <a:p>
            <a:r>
              <a:rPr lang="en-US" sz="2000" dirty="0"/>
              <a:t>Provide high-level task abstraction for your dataset:</a:t>
            </a:r>
          </a:p>
          <a:p>
            <a:pPr lvl="1"/>
            <a:r>
              <a:rPr lang="en-US" sz="2000" dirty="0"/>
              <a:t>To consume existing data and deriving new data.</a:t>
            </a:r>
          </a:p>
          <a:p>
            <a:pPr lvl="1"/>
            <a:r>
              <a:rPr lang="en-US" sz="2000" dirty="0"/>
              <a:t>To discover and compare the shopping method preferred by customers across each states</a:t>
            </a:r>
          </a:p>
          <a:p>
            <a:r>
              <a:rPr lang="en-US" sz="2000" dirty="0"/>
              <a:t>List targets or aspect of the data that would answer your analysis question:</a:t>
            </a:r>
          </a:p>
          <a:p>
            <a:pPr lvl="1"/>
            <a:r>
              <a:rPr lang="en-US" sz="2000" dirty="0"/>
              <a:t>The distribution of shopping method across different states in the map</a:t>
            </a:r>
          </a:p>
          <a:p>
            <a:pPr marL="0" indent="0">
              <a:buNone/>
            </a:pPr>
            <a:endParaRPr lang="en-US" dirty="0"/>
          </a:p>
        </p:txBody>
      </p:sp>
    </p:spTree>
    <p:extLst>
      <p:ext uri="{BB962C8B-B14F-4D97-AF65-F5344CB8AC3E}">
        <p14:creationId xmlns:p14="http://schemas.microsoft.com/office/powerpoint/2010/main" val="709996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3EFD-B678-1DF9-A05F-0685AD53E064}"/>
              </a:ext>
            </a:extLst>
          </p:cNvPr>
          <p:cNvSpPr>
            <a:spLocks noGrp="1"/>
          </p:cNvSpPr>
          <p:nvPr>
            <p:ph type="title"/>
          </p:nvPr>
        </p:nvSpPr>
        <p:spPr/>
        <p:txBody>
          <a:bodyPr>
            <a:normAutofit/>
          </a:bodyPr>
          <a:lstStyle/>
          <a:p>
            <a:r>
              <a:rPr lang="en-US" sz="3600" b="1" dirty="0"/>
              <a:t>Clothing Fashion Designer’s Questions</a:t>
            </a:r>
          </a:p>
        </p:txBody>
      </p:sp>
      <p:sp>
        <p:nvSpPr>
          <p:cNvPr id="3" name="Content Placeholder 2">
            <a:extLst>
              <a:ext uri="{FF2B5EF4-FFF2-40B4-BE49-F238E27FC236}">
                <a16:creationId xmlns:a16="http://schemas.microsoft.com/office/drawing/2014/main" id="{C1790776-7A4F-CD3E-9615-3AAEB1189A62}"/>
              </a:ext>
            </a:extLst>
          </p:cNvPr>
          <p:cNvSpPr>
            <a:spLocks noGrp="1"/>
          </p:cNvSpPr>
          <p:nvPr>
            <p:ph idx="1"/>
          </p:nvPr>
        </p:nvSpPr>
        <p:spPr/>
        <p:txBody>
          <a:bodyPr>
            <a:normAutofit/>
          </a:bodyPr>
          <a:lstStyle/>
          <a:p>
            <a:r>
              <a:rPr lang="en-US" sz="2400" b="1" dirty="0"/>
              <a:t>Question 4 : </a:t>
            </a:r>
            <a:r>
              <a:rPr lang="en-US" sz="2400" dirty="0"/>
              <a:t>What are the color preference for customer across 4 seasons?</a:t>
            </a:r>
          </a:p>
          <a:p>
            <a:r>
              <a:rPr lang="en-US" sz="2400" b="1" dirty="0"/>
              <a:t>Question 5 : </a:t>
            </a:r>
            <a:r>
              <a:rPr lang="en-US" sz="2400" dirty="0"/>
              <a:t>What category emerges as bestseller for each gender for each season?</a:t>
            </a:r>
          </a:p>
          <a:p>
            <a:r>
              <a:rPr lang="en-US" sz="2400" b="1" dirty="0"/>
              <a:t>Question 6 : </a:t>
            </a:r>
            <a:r>
              <a:rPr lang="en-US" sz="2400" dirty="0"/>
              <a:t>How satisfied are the customers with their purchases across different categories in each season?</a:t>
            </a:r>
          </a:p>
        </p:txBody>
      </p:sp>
    </p:spTree>
    <p:extLst>
      <p:ext uri="{BB962C8B-B14F-4D97-AF65-F5344CB8AC3E}">
        <p14:creationId xmlns:p14="http://schemas.microsoft.com/office/powerpoint/2010/main" val="2704864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A0D0-95E9-B3C7-C5B0-1751D0BB971F}"/>
              </a:ext>
            </a:extLst>
          </p:cNvPr>
          <p:cNvSpPr>
            <a:spLocks noGrp="1"/>
          </p:cNvSpPr>
          <p:nvPr>
            <p:ph type="title"/>
          </p:nvPr>
        </p:nvSpPr>
        <p:spPr/>
        <p:txBody>
          <a:bodyPr>
            <a:normAutofit/>
          </a:bodyPr>
          <a:lstStyle/>
          <a:p>
            <a:r>
              <a:rPr lang="en-US" sz="3200" b="1" dirty="0"/>
              <a:t>Q4: What are the color preference for customer across 4 seasons?</a:t>
            </a:r>
          </a:p>
        </p:txBody>
      </p:sp>
      <p:sp>
        <p:nvSpPr>
          <p:cNvPr id="3" name="Content Placeholder 2">
            <a:extLst>
              <a:ext uri="{FF2B5EF4-FFF2-40B4-BE49-F238E27FC236}">
                <a16:creationId xmlns:a16="http://schemas.microsoft.com/office/drawing/2014/main" id="{32109025-8A29-1A5A-FC16-85CB1C1A91CE}"/>
              </a:ext>
            </a:extLst>
          </p:cNvPr>
          <p:cNvSpPr>
            <a:spLocks noGrp="1"/>
          </p:cNvSpPr>
          <p:nvPr>
            <p:ph idx="1"/>
          </p:nvPr>
        </p:nvSpPr>
        <p:spPr/>
        <p:txBody>
          <a:bodyPr>
            <a:noAutofit/>
          </a:bodyPr>
          <a:lstStyle/>
          <a:p>
            <a:r>
              <a:rPr lang="en-US" sz="2000" dirty="0"/>
              <a:t>Do you need a chart? </a:t>
            </a:r>
          </a:p>
          <a:p>
            <a:pPr lvl="1"/>
            <a:r>
              <a:rPr lang="en-US" sz="2000" dirty="0"/>
              <a:t>Yes, Heat Map is required to answer.</a:t>
            </a:r>
          </a:p>
          <a:p>
            <a:r>
              <a:rPr lang="en-US" sz="2000" dirty="0"/>
              <a:t>List of attributes do you need to use to answer the question:</a:t>
            </a:r>
          </a:p>
          <a:p>
            <a:pPr lvl="1"/>
            <a:r>
              <a:rPr lang="en-US" sz="2000" dirty="0"/>
              <a:t>Color, Season</a:t>
            </a:r>
          </a:p>
          <a:p>
            <a:r>
              <a:rPr lang="en-US" sz="2000" dirty="0"/>
              <a:t>Transform data? If Yes – provide short description, what data produced:</a:t>
            </a:r>
          </a:p>
          <a:p>
            <a:pPr lvl="1"/>
            <a:r>
              <a:rPr lang="en-US" sz="2000" dirty="0"/>
              <a:t>Yes, sum up the purchased item count and compare across each season.</a:t>
            </a:r>
          </a:p>
          <a:p>
            <a:r>
              <a:rPr lang="en-US" sz="2000" dirty="0"/>
              <a:t>Dataset or attribute type changed? If Yes – list them, what type changed:</a:t>
            </a:r>
          </a:p>
          <a:p>
            <a:pPr lvl="1"/>
            <a:r>
              <a:rPr lang="en-US" sz="2000" dirty="0"/>
              <a:t>Dataset type and Attribute type do not change.</a:t>
            </a:r>
          </a:p>
          <a:p>
            <a:r>
              <a:rPr lang="en-US" sz="2000" dirty="0"/>
              <a:t>All data? Additional data? If Yes – list and provide description:</a:t>
            </a:r>
          </a:p>
          <a:p>
            <a:pPr lvl="1"/>
            <a:r>
              <a:rPr lang="en-US" sz="2000" dirty="0"/>
              <a:t>All data is provided in the table.</a:t>
            </a:r>
          </a:p>
        </p:txBody>
      </p:sp>
    </p:spTree>
    <p:extLst>
      <p:ext uri="{BB962C8B-B14F-4D97-AF65-F5344CB8AC3E}">
        <p14:creationId xmlns:p14="http://schemas.microsoft.com/office/powerpoint/2010/main" val="726707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CA28-33E4-53FF-98E0-0BF5EB07FF53}"/>
              </a:ext>
            </a:extLst>
          </p:cNvPr>
          <p:cNvSpPr>
            <a:spLocks noGrp="1"/>
          </p:cNvSpPr>
          <p:nvPr>
            <p:ph type="title"/>
          </p:nvPr>
        </p:nvSpPr>
        <p:spPr/>
        <p:txBody>
          <a:bodyPr>
            <a:normAutofit/>
          </a:bodyPr>
          <a:lstStyle/>
          <a:p>
            <a:r>
              <a:rPr lang="en-US" sz="3200" b="1" dirty="0"/>
              <a:t>Q4: What are the color preference for customer across 4 seasons?</a:t>
            </a:r>
          </a:p>
        </p:txBody>
      </p:sp>
      <p:sp>
        <p:nvSpPr>
          <p:cNvPr id="3" name="Content Placeholder 2">
            <a:extLst>
              <a:ext uri="{FF2B5EF4-FFF2-40B4-BE49-F238E27FC236}">
                <a16:creationId xmlns:a16="http://schemas.microsoft.com/office/drawing/2014/main" id="{6A743D1A-7477-6709-396B-252CEACF606D}"/>
              </a:ext>
            </a:extLst>
          </p:cNvPr>
          <p:cNvSpPr>
            <a:spLocks noGrp="1"/>
          </p:cNvSpPr>
          <p:nvPr>
            <p:ph idx="1"/>
          </p:nvPr>
        </p:nvSpPr>
        <p:spPr/>
        <p:txBody>
          <a:bodyPr/>
          <a:lstStyle/>
          <a:p>
            <a:r>
              <a:rPr lang="en-US" sz="2000" dirty="0"/>
              <a:t>Provide high-level task abstraction for your dataset:</a:t>
            </a:r>
          </a:p>
          <a:p>
            <a:pPr lvl="1"/>
            <a:r>
              <a:rPr lang="en-US" sz="2000" dirty="0"/>
              <a:t>To consume existing data and deriving new data.</a:t>
            </a:r>
          </a:p>
          <a:p>
            <a:pPr lvl="1"/>
            <a:r>
              <a:rPr lang="en-US" sz="2000" dirty="0"/>
              <a:t>To discover and compare the color preferences over seasonal trends</a:t>
            </a:r>
          </a:p>
          <a:p>
            <a:r>
              <a:rPr lang="en-US" sz="2000" dirty="0"/>
              <a:t>List targets or aspect of the data that would answer your analysis question:</a:t>
            </a:r>
          </a:p>
          <a:p>
            <a:pPr lvl="1"/>
            <a:r>
              <a:rPr lang="en-US" sz="2000" dirty="0"/>
              <a:t>The distribution of shopping method across different states in the map</a:t>
            </a:r>
          </a:p>
          <a:p>
            <a:pPr marL="0" indent="0">
              <a:buNone/>
            </a:pPr>
            <a:endParaRPr lang="en-US" dirty="0"/>
          </a:p>
        </p:txBody>
      </p:sp>
    </p:spTree>
    <p:extLst>
      <p:ext uri="{BB962C8B-B14F-4D97-AF65-F5344CB8AC3E}">
        <p14:creationId xmlns:p14="http://schemas.microsoft.com/office/powerpoint/2010/main" val="3121439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A0D0-95E9-B3C7-C5B0-1751D0BB971F}"/>
              </a:ext>
            </a:extLst>
          </p:cNvPr>
          <p:cNvSpPr>
            <a:spLocks noGrp="1"/>
          </p:cNvSpPr>
          <p:nvPr>
            <p:ph type="title"/>
          </p:nvPr>
        </p:nvSpPr>
        <p:spPr/>
        <p:txBody>
          <a:bodyPr>
            <a:normAutofit/>
          </a:bodyPr>
          <a:lstStyle/>
          <a:p>
            <a:r>
              <a:rPr lang="en-US" sz="3200" b="1" dirty="0"/>
              <a:t>Q5: What category emerges as bestseller for each gender for each season?</a:t>
            </a:r>
          </a:p>
        </p:txBody>
      </p:sp>
      <p:sp>
        <p:nvSpPr>
          <p:cNvPr id="3" name="Content Placeholder 2">
            <a:extLst>
              <a:ext uri="{FF2B5EF4-FFF2-40B4-BE49-F238E27FC236}">
                <a16:creationId xmlns:a16="http://schemas.microsoft.com/office/drawing/2014/main" id="{32109025-8A29-1A5A-FC16-85CB1C1A91CE}"/>
              </a:ext>
            </a:extLst>
          </p:cNvPr>
          <p:cNvSpPr>
            <a:spLocks noGrp="1"/>
          </p:cNvSpPr>
          <p:nvPr>
            <p:ph idx="1"/>
          </p:nvPr>
        </p:nvSpPr>
        <p:spPr/>
        <p:txBody>
          <a:bodyPr>
            <a:noAutofit/>
          </a:bodyPr>
          <a:lstStyle/>
          <a:p>
            <a:r>
              <a:rPr lang="en-US" sz="2000" dirty="0"/>
              <a:t>Do you need a chart? </a:t>
            </a:r>
          </a:p>
          <a:p>
            <a:pPr lvl="1"/>
            <a:r>
              <a:rPr lang="en-US" sz="2000" dirty="0"/>
              <a:t>Yes, Bar Chart is required to answer.</a:t>
            </a:r>
          </a:p>
          <a:p>
            <a:r>
              <a:rPr lang="en-US" sz="2000" dirty="0"/>
              <a:t>List of attributes do you need to use to answer the question:</a:t>
            </a:r>
          </a:p>
          <a:p>
            <a:pPr lvl="1"/>
            <a:r>
              <a:rPr lang="en-US" sz="2000" dirty="0"/>
              <a:t>Gender, Season, Category</a:t>
            </a:r>
          </a:p>
          <a:p>
            <a:r>
              <a:rPr lang="en-US" sz="2000" dirty="0"/>
              <a:t>Transform data? If Yes – provide short description, what data produced:</a:t>
            </a:r>
          </a:p>
          <a:p>
            <a:pPr lvl="1"/>
            <a:r>
              <a:rPr lang="en-US" sz="2000" dirty="0"/>
              <a:t>Sum up profit and sales count in every category across different season and then filter by gender.</a:t>
            </a:r>
          </a:p>
          <a:p>
            <a:r>
              <a:rPr lang="en-US" sz="2000" dirty="0"/>
              <a:t>Dataset or attribute type changed? If Yes – list them, what type changed:</a:t>
            </a:r>
          </a:p>
          <a:p>
            <a:pPr lvl="1"/>
            <a:r>
              <a:rPr lang="en-US" sz="2000" dirty="0"/>
              <a:t>Dataset type and attribute type do not change.</a:t>
            </a:r>
          </a:p>
          <a:p>
            <a:r>
              <a:rPr lang="en-US" sz="2000" dirty="0"/>
              <a:t>All data? Additional data? If Yes – list and provide description:</a:t>
            </a:r>
          </a:p>
          <a:p>
            <a:pPr lvl="1"/>
            <a:r>
              <a:rPr lang="en-US" sz="2000" dirty="0"/>
              <a:t>All data is provided in the table.</a:t>
            </a:r>
          </a:p>
        </p:txBody>
      </p:sp>
    </p:spTree>
    <p:extLst>
      <p:ext uri="{BB962C8B-B14F-4D97-AF65-F5344CB8AC3E}">
        <p14:creationId xmlns:p14="http://schemas.microsoft.com/office/powerpoint/2010/main" val="3421699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CA28-33E4-53FF-98E0-0BF5EB07FF53}"/>
              </a:ext>
            </a:extLst>
          </p:cNvPr>
          <p:cNvSpPr>
            <a:spLocks noGrp="1"/>
          </p:cNvSpPr>
          <p:nvPr>
            <p:ph type="title"/>
          </p:nvPr>
        </p:nvSpPr>
        <p:spPr/>
        <p:txBody>
          <a:bodyPr>
            <a:normAutofit/>
          </a:bodyPr>
          <a:lstStyle/>
          <a:p>
            <a:r>
              <a:rPr lang="en-US" sz="3200" b="1" dirty="0"/>
              <a:t>Q5: What category emerges as bestseller for each gender for each season?</a:t>
            </a:r>
          </a:p>
        </p:txBody>
      </p:sp>
      <p:sp>
        <p:nvSpPr>
          <p:cNvPr id="3" name="Content Placeholder 2">
            <a:extLst>
              <a:ext uri="{FF2B5EF4-FFF2-40B4-BE49-F238E27FC236}">
                <a16:creationId xmlns:a16="http://schemas.microsoft.com/office/drawing/2014/main" id="{6A743D1A-7477-6709-396B-252CEACF606D}"/>
              </a:ext>
            </a:extLst>
          </p:cNvPr>
          <p:cNvSpPr>
            <a:spLocks noGrp="1"/>
          </p:cNvSpPr>
          <p:nvPr>
            <p:ph idx="1"/>
          </p:nvPr>
        </p:nvSpPr>
        <p:spPr/>
        <p:txBody>
          <a:bodyPr/>
          <a:lstStyle/>
          <a:p>
            <a:r>
              <a:rPr lang="en-US" sz="2000" dirty="0"/>
              <a:t>Provide high-level task abstraction for your dataset:</a:t>
            </a:r>
          </a:p>
          <a:p>
            <a:pPr lvl="1"/>
            <a:r>
              <a:rPr lang="en-US" sz="2000" dirty="0"/>
              <a:t>To consume existing data.</a:t>
            </a:r>
          </a:p>
          <a:p>
            <a:pPr lvl="1"/>
            <a:r>
              <a:rPr lang="en-US" sz="2000" dirty="0"/>
              <a:t>To discover bestselling category among genders over seasonal trends</a:t>
            </a:r>
          </a:p>
          <a:p>
            <a:r>
              <a:rPr lang="en-US" sz="2000" dirty="0"/>
              <a:t>List targets or aspect of the data that would answer your analysis question:</a:t>
            </a:r>
          </a:p>
          <a:p>
            <a:pPr lvl="1"/>
            <a:r>
              <a:rPr lang="en-US" sz="2000" dirty="0"/>
              <a:t>The profits and sales count in every season for each category in both genders</a:t>
            </a:r>
          </a:p>
          <a:p>
            <a:pPr marL="0" indent="0">
              <a:buNone/>
            </a:pPr>
            <a:endParaRPr lang="en-US" dirty="0"/>
          </a:p>
        </p:txBody>
      </p:sp>
    </p:spTree>
    <p:extLst>
      <p:ext uri="{BB962C8B-B14F-4D97-AF65-F5344CB8AC3E}">
        <p14:creationId xmlns:p14="http://schemas.microsoft.com/office/powerpoint/2010/main" val="4261408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A0D0-95E9-B3C7-C5B0-1751D0BB971F}"/>
              </a:ext>
            </a:extLst>
          </p:cNvPr>
          <p:cNvSpPr>
            <a:spLocks noGrp="1"/>
          </p:cNvSpPr>
          <p:nvPr>
            <p:ph type="title"/>
          </p:nvPr>
        </p:nvSpPr>
        <p:spPr/>
        <p:txBody>
          <a:bodyPr>
            <a:normAutofit/>
          </a:bodyPr>
          <a:lstStyle/>
          <a:p>
            <a:r>
              <a:rPr lang="en-US" sz="3200" b="1" dirty="0"/>
              <a:t>Q6: How satisfied are the customers with their purchases across different categories in each season?</a:t>
            </a:r>
          </a:p>
        </p:txBody>
      </p:sp>
      <p:sp>
        <p:nvSpPr>
          <p:cNvPr id="3" name="Content Placeholder 2">
            <a:extLst>
              <a:ext uri="{FF2B5EF4-FFF2-40B4-BE49-F238E27FC236}">
                <a16:creationId xmlns:a16="http://schemas.microsoft.com/office/drawing/2014/main" id="{32109025-8A29-1A5A-FC16-85CB1C1A91CE}"/>
              </a:ext>
            </a:extLst>
          </p:cNvPr>
          <p:cNvSpPr>
            <a:spLocks noGrp="1"/>
          </p:cNvSpPr>
          <p:nvPr>
            <p:ph idx="1"/>
          </p:nvPr>
        </p:nvSpPr>
        <p:spPr>
          <a:xfrm>
            <a:off x="838200" y="1825624"/>
            <a:ext cx="10515600" cy="4581525"/>
          </a:xfrm>
        </p:spPr>
        <p:txBody>
          <a:bodyPr>
            <a:noAutofit/>
          </a:bodyPr>
          <a:lstStyle/>
          <a:p>
            <a:r>
              <a:rPr lang="en-US" sz="2000" dirty="0"/>
              <a:t>Do you need a chart? </a:t>
            </a:r>
          </a:p>
          <a:p>
            <a:pPr lvl="1"/>
            <a:r>
              <a:rPr lang="en-US" sz="2000" dirty="0"/>
              <a:t>Yes, Pie Chart is required to answer.</a:t>
            </a:r>
          </a:p>
          <a:p>
            <a:r>
              <a:rPr lang="en-US" sz="2000" dirty="0"/>
              <a:t>List of attributes do you need to use to answer the question:</a:t>
            </a:r>
          </a:p>
          <a:p>
            <a:pPr lvl="1"/>
            <a:r>
              <a:rPr lang="en-US" sz="2000" dirty="0"/>
              <a:t>Review Rating, Category, Season, Rating Summary</a:t>
            </a:r>
          </a:p>
          <a:p>
            <a:r>
              <a:rPr lang="en-US" sz="2000" dirty="0"/>
              <a:t>Transform data? If Yes – provide short description, what data produced:</a:t>
            </a:r>
          </a:p>
          <a:p>
            <a:pPr lvl="1"/>
            <a:r>
              <a:rPr lang="en-US" sz="2000" dirty="0"/>
              <a:t>Yes, perform binning on Review Rating, accumulate the sales count across different season and filter by category.</a:t>
            </a:r>
          </a:p>
          <a:p>
            <a:r>
              <a:rPr lang="en-US" sz="2000" dirty="0"/>
              <a:t>Dataset or attribute type changed? If Yes – list them, what type changed:</a:t>
            </a:r>
          </a:p>
          <a:p>
            <a:pPr lvl="1"/>
            <a:r>
              <a:rPr lang="en-US" sz="2000" dirty="0"/>
              <a:t>Dataset type does not change, but Binning of Review Rating into Ordinal attribute is required to produce feasible findings.</a:t>
            </a:r>
          </a:p>
          <a:p>
            <a:r>
              <a:rPr lang="en-US" sz="2000" dirty="0"/>
              <a:t>All data? Additional data? If Yes – list and provide description:</a:t>
            </a:r>
          </a:p>
          <a:p>
            <a:pPr lvl="1"/>
            <a:r>
              <a:rPr lang="en-US" sz="2000" dirty="0"/>
              <a:t>No, Rating Summary attribute is required to answer this question therefore it will be derived from Review Rating</a:t>
            </a:r>
          </a:p>
        </p:txBody>
      </p:sp>
    </p:spTree>
    <p:extLst>
      <p:ext uri="{BB962C8B-B14F-4D97-AF65-F5344CB8AC3E}">
        <p14:creationId xmlns:p14="http://schemas.microsoft.com/office/powerpoint/2010/main" val="3601398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CA28-33E4-53FF-98E0-0BF5EB07FF53}"/>
              </a:ext>
            </a:extLst>
          </p:cNvPr>
          <p:cNvSpPr>
            <a:spLocks noGrp="1"/>
          </p:cNvSpPr>
          <p:nvPr>
            <p:ph type="title"/>
          </p:nvPr>
        </p:nvSpPr>
        <p:spPr/>
        <p:txBody>
          <a:bodyPr>
            <a:normAutofit/>
          </a:bodyPr>
          <a:lstStyle/>
          <a:p>
            <a:r>
              <a:rPr lang="en-US" sz="3200" b="1" dirty="0"/>
              <a:t>Q6: How satisfied are the customers with their purchases across different categories in each season?</a:t>
            </a:r>
          </a:p>
        </p:txBody>
      </p:sp>
      <p:sp>
        <p:nvSpPr>
          <p:cNvPr id="3" name="Content Placeholder 2">
            <a:extLst>
              <a:ext uri="{FF2B5EF4-FFF2-40B4-BE49-F238E27FC236}">
                <a16:creationId xmlns:a16="http://schemas.microsoft.com/office/drawing/2014/main" id="{6A743D1A-7477-6709-396B-252CEACF606D}"/>
              </a:ext>
            </a:extLst>
          </p:cNvPr>
          <p:cNvSpPr>
            <a:spLocks noGrp="1"/>
          </p:cNvSpPr>
          <p:nvPr>
            <p:ph idx="1"/>
          </p:nvPr>
        </p:nvSpPr>
        <p:spPr/>
        <p:txBody>
          <a:bodyPr/>
          <a:lstStyle/>
          <a:p>
            <a:r>
              <a:rPr lang="en-US" sz="2000" dirty="0"/>
              <a:t>Provide high-level task abstraction for your dataset:</a:t>
            </a:r>
          </a:p>
          <a:p>
            <a:pPr lvl="1"/>
            <a:r>
              <a:rPr lang="en-US" sz="2000" dirty="0"/>
              <a:t>To consume existing data and deriving new data.</a:t>
            </a:r>
          </a:p>
          <a:p>
            <a:pPr lvl="1"/>
            <a:r>
              <a:rPr lang="en-US" sz="2000" dirty="0"/>
              <a:t>To discover and compare the categories customers are most satisfied with over seasonal trends</a:t>
            </a:r>
          </a:p>
          <a:p>
            <a:r>
              <a:rPr lang="en-US" sz="2000" dirty="0"/>
              <a:t>List targets or aspect of the data that would answer your analysis question:</a:t>
            </a:r>
          </a:p>
          <a:p>
            <a:pPr lvl="1"/>
            <a:r>
              <a:rPr lang="en-US" sz="2000" dirty="0"/>
              <a:t>The percentage of ratings across different categories in each season</a:t>
            </a:r>
            <a:endParaRPr lang="en-US" dirty="0"/>
          </a:p>
        </p:txBody>
      </p:sp>
    </p:spTree>
    <p:extLst>
      <p:ext uri="{BB962C8B-B14F-4D97-AF65-F5344CB8AC3E}">
        <p14:creationId xmlns:p14="http://schemas.microsoft.com/office/powerpoint/2010/main" val="3783568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7EE5F-0659-1B10-112C-DE3D9985E754}"/>
              </a:ext>
            </a:extLst>
          </p:cNvPr>
          <p:cNvSpPr>
            <a:spLocks noGrp="1"/>
          </p:cNvSpPr>
          <p:nvPr>
            <p:ph type="title"/>
          </p:nvPr>
        </p:nvSpPr>
        <p:spPr>
          <a:xfrm>
            <a:off x="838200" y="2766218"/>
            <a:ext cx="10515600" cy="1325563"/>
          </a:xfrm>
        </p:spPr>
        <p:txBody>
          <a:bodyPr/>
          <a:lstStyle/>
          <a:p>
            <a:pPr algn="ctr"/>
            <a:r>
              <a:rPr lang="en-US" b="1" dirty="0"/>
              <a:t>Choice of Vis Idioms and Explanation</a:t>
            </a:r>
            <a:endParaRPr lang="en-MY" b="1" dirty="0"/>
          </a:p>
        </p:txBody>
      </p:sp>
    </p:spTree>
    <p:extLst>
      <p:ext uri="{BB962C8B-B14F-4D97-AF65-F5344CB8AC3E}">
        <p14:creationId xmlns:p14="http://schemas.microsoft.com/office/powerpoint/2010/main" val="3135395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D3D8-0F72-2561-8FBC-6E82DC042A11}"/>
              </a:ext>
            </a:extLst>
          </p:cNvPr>
          <p:cNvSpPr>
            <a:spLocks noGrp="1"/>
          </p:cNvSpPr>
          <p:nvPr>
            <p:ph type="title"/>
          </p:nvPr>
        </p:nvSpPr>
        <p:spPr/>
        <p:txBody>
          <a:bodyPr/>
          <a:lstStyle/>
          <a:p>
            <a:r>
              <a:rPr lang="en-US" dirty="0"/>
              <a:t>Dataset Background</a:t>
            </a:r>
          </a:p>
        </p:txBody>
      </p:sp>
      <p:sp>
        <p:nvSpPr>
          <p:cNvPr id="3" name="Content Placeholder 2">
            <a:extLst>
              <a:ext uri="{FF2B5EF4-FFF2-40B4-BE49-F238E27FC236}">
                <a16:creationId xmlns:a16="http://schemas.microsoft.com/office/drawing/2014/main" id="{1D4B6462-6F43-C0A6-FDC0-9B504D81AEFD}"/>
              </a:ext>
            </a:extLst>
          </p:cNvPr>
          <p:cNvSpPr>
            <a:spLocks noGrp="1"/>
          </p:cNvSpPr>
          <p:nvPr>
            <p:ph idx="1"/>
          </p:nvPr>
        </p:nvSpPr>
        <p:spPr/>
        <p:txBody>
          <a:bodyPr>
            <a:normAutofit/>
          </a:bodyPr>
          <a:lstStyle/>
          <a:p>
            <a:r>
              <a:rPr lang="en-US" sz="2400" dirty="0"/>
              <a:t>Domain or Area where it was collected:</a:t>
            </a:r>
          </a:p>
          <a:p>
            <a:pPr marL="0" indent="0">
              <a:buNone/>
            </a:pPr>
            <a:r>
              <a:rPr lang="en-US" sz="2400" b="1" dirty="0"/>
              <a:t>	- Clothing Retail Sales</a:t>
            </a:r>
          </a:p>
          <a:p>
            <a:r>
              <a:rPr lang="en-US" sz="2400" dirty="0"/>
              <a:t>What is the intention for its collection:</a:t>
            </a:r>
          </a:p>
          <a:p>
            <a:pPr marL="0" indent="0">
              <a:buNone/>
            </a:pPr>
            <a:r>
              <a:rPr lang="en-US" sz="2400" b="1" dirty="0"/>
              <a:t>	- To provide comprehensive insights into consumers' preferences, 	tendencies, and patterns during their shopping experiences.</a:t>
            </a:r>
          </a:p>
          <a:p>
            <a:r>
              <a:rPr lang="en-US" sz="2400" dirty="0"/>
              <a:t>Who collected it (data owner), who are the intended users or stakeholders:</a:t>
            </a:r>
          </a:p>
          <a:p>
            <a:pPr marL="0" indent="0">
              <a:buNone/>
            </a:pPr>
            <a:r>
              <a:rPr lang="en-US" sz="2400" dirty="0"/>
              <a:t>	</a:t>
            </a:r>
            <a:r>
              <a:rPr lang="en-US" sz="2400" b="1" dirty="0"/>
              <a:t>-User alias ‘ZEE SOLVER’ on Kaggle</a:t>
            </a:r>
          </a:p>
          <a:p>
            <a:r>
              <a:rPr lang="en-US" sz="2400" dirty="0"/>
              <a:t>Any other relevant information about your dataset:</a:t>
            </a:r>
          </a:p>
          <a:p>
            <a:pPr marL="0" indent="0">
              <a:buNone/>
            </a:pPr>
            <a:r>
              <a:rPr lang="en-US" sz="2400" dirty="0"/>
              <a:t>	</a:t>
            </a:r>
            <a:r>
              <a:rPr lang="en-US" sz="2400" b="1" dirty="0"/>
              <a:t>- This dataset encompasses a diverse range of variables, including 	demographic 	information of a retail store based in The United States</a:t>
            </a:r>
          </a:p>
        </p:txBody>
      </p:sp>
    </p:spTree>
    <p:extLst>
      <p:ext uri="{BB962C8B-B14F-4D97-AF65-F5344CB8AC3E}">
        <p14:creationId xmlns:p14="http://schemas.microsoft.com/office/powerpoint/2010/main" val="3271082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27DE-D319-6330-EB39-E7C939C5F6FF}"/>
              </a:ext>
            </a:extLst>
          </p:cNvPr>
          <p:cNvSpPr>
            <a:spLocks noGrp="1"/>
          </p:cNvSpPr>
          <p:nvPr>
            <p:ph type="title"/>
          </p:nvPr>
        </p:nvSpPr>
        <p:spPr>
          <a:xfrm>
            <a:off x="838200" y="2766218"/>
            <a:ext cx="10515600" cy="1325563"/>
          </a:xfrm>
        </p:spPr>
        <p:txBody>
          <a:bodyPr/>
          <a:lstStyle/>
          <a:p>
            <a:r>
              <a:rPr lang="en-US" b="1" dirty="0"/>
              <a:t>Q1: How many customers exhibit frequent purchase but do not own membership?</a:t>
            </a:r>
            <a:endParaRPr lang="en-MY" b="1" dirty="0"/>
          </a:p>
        </p:txBody>
      </p:sp>
    </p:spTree>
    <p:extLst>
      <p:ext uri="{BB962C8B-B14F-4D97-AF65-F5344CB8AC3E}">
        <p14:creationId xmlns:p14="http://schemas.microsoft.com/office/powerpoint/2010/main" val="1317245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Pie Chart</a:t>
            </a:r>
            <a:endParaRPr lang="en-MY" b="1" dirty="0"/>
          </a:p>
        </p:txBody>
      </p:sp>
      <p:pic>
        <p:nvPicPr>
          <p:cNvPr id="9" name="Picture 8">
            <a:extLst>
              <a:ext uri="{FF2B5EF4-FFF2-40B4-BE49-F238E27FC236}">
                <a16:creationId xmlns:a16="http://schemas.microsoft.com/office/drawing/2014/main" id="{A59499CE-CB79-0B1F-AD02-C9ABD042B005}"/>
              </a:ext>
            </a:extLst>
          </p:cNvPr>
          <p:cNvPicPr>
            <a:picLocks noChangeAspect="1"/>
          </p:cNvPicPr>
          <p:nvPr/>
        </p:nvPicPr>
        <p:blipFill>
          <a:blip r:embed="rId2"/>
          <a:stretch>
            <a:fillRect/>
          </a:stretch>
        </p:blipFill>
        <p:spPr>
          <a:xfrm>
            <a:off x="3629025" y="1604962"/>
            <a:ext cx="4933950" cy="3648075"/>
          </a:xfrm>
          <a:prstGeom prst="rect">
            <a:avLst/>
          </a:prstGeom>
        </p:spPr>
      </p:pic>
    </p:spTree>
    <p:extLst>
      <p:ext uri="{BB962C8B-B14F-4D97-AF65-F5344CB8AC3E}">
        <p14:creationId xmlns:p14="http://schemas.microsoft.com/office/powerpoint/2010/main" val="4069782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DA19-BC81-6C21-9B12-29232AFE522E}"/>
              </a:ext>
            </a:extLst>
          </p:cNvPr>
          <p:cNvSpPr>
            <a:spLocks noGrp="1"/>
          </p:cNvSpPr>
          <p:nvPr>
            <p:ph type="title"/>
          </p:nvPr>
        </p:nvSpPr>
        <p:spPr/>
        <p:txBody>
          <a:bodyPr>
            <a:normAutofit/>
          </a:bodyPr>
          <a:lstStyle/>
          <a:p>
            <a:r>
              <a:rPr lang="en-US" sz="3200" b="1" dirty="0"/>
              <a:t>Why is Pie Chart used?</a:t>
            </a:r>
            <a:endParaRPr lang="en-MY" sz="3200" b="1" dirty="0"/>
          </a:p>
        </p:txBody>
      </p:sp>
      <p:sp>
        <p:nvSpPr>
          <p:cNvPr id="3" name="Content Placeholder 2">
            <a:extLst>
              <a:ext uri="{FF2B5EF4-FFF2-40B4-BE49-F238E27FC236}">
                <a16:creationId xmlns:a16="http://schemas.microsoft.com/office/drawing/2014/main" id="{8C1FE846-E86C-6C39-7732-B68689D45CAB}"/>
              </a:ext>
            </a:extLst>
          </p:cNvPr>
          <p:cNvSpPr>
            <a:spLocks noGrp="1"/>
          </p:cNvSpPr>
          <p:nvPr>
            <p:ph idx="1"/>
          </p:nvPr>
        </p:nvSpPr>
        <p:spPr/>
        <p:txBody>
          <a:bodyPr/>
          <a:lstStyle/>
          <a:p>
            <a:r>
              <a:rPr lang="en-US" dirty="0"/>
              <a:t>Pie chart is used as the visual representation for this data due to its quick and effectiveness in distinguishing between non-membership and membership customers, particularly when the data further divided into 3 Customer Loyalty types. </a:t>
            </a:r>
          </a:p>
          <a:p>
            <a:r>
              <a:rPr lang="en-US" dirty="0"/>
              <a:t>In this case, displaying the proportions and percentages as a whole allows business owner to immediately get a grasp of how effective the loyalty program reaches out to his/her customers’ attention.</a:t>
            </a:r>
          </a:p>
          <a:p>
            <a:r>
              <a:rPr lang="en-US" dirty="0"/>
              <a:t>E.g., Business owner can quickly identify how many percentage of customers are non-membership</a:t>
            </a:r>
            <a:endParaRPr lang="en-MY" dirty="0"/>
          </a:p>
        </p:txBody>
      </p:sp>
    </p:spTree>
    <p:extLst>
      <p:ext uri="{BB962C8B-B14F-4D97-AF65-F5344CB8AC3E}">
        <p14:creationId xmlns:p14="http://schemas.microsoft.com/office/powerpoint/2010/main" val="4254359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27DE-D319-6330-EB39-E7C939C5F6FF}"/>
              </a:ext>
            </a:extLst>
          </p:cNvPr>
          <p:cNvSpPr>
            <a:spLocks noGrp="1"/>
          </p:cNvSpPr>
          <p:nvPr>
            <p:ph type="title"/>
          </p:nvPr>
        </p:nvSpPr>
        <p:spPr>
          <a:xfrm>
            <a:off x="838200" y="2766218"/>
            <a:ext cx="10515600" cy="1325563"/>
          </a:xfrm>
        </p:spPr>
        <p:txBody>
          <a:bodyPr/>
          <a:lstStyle/>
          <a:p>
            <a:r>
              <a:rPr lang="en-US" b="1" dirty="0"/>
              <a:t>Q2: What are the most frequently bought sizes across 2 genders in every season?</a:t>
            </a:r>
            <a:endParaRPr lang="en-MY" b="1" dirty="0"/>
          </a:p>
        </p:txBody>
      </p:sp>
    </p:spTree>
    <p:extLst>
      <p:ext uri="{BB962C8B-B14F-4D97-AF65-F5344CB8AC3E}">
        <p14:creationId xmlns:p14="http://schemas.microsoft.com/office/powerpoint/2010/main" val="1803957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Bar Chart</a:t>
            </a:r>
            <a:endParaRPr lang="en-MY" b="1" dirty="0"/>
          </a:p>
        </p:txBody>
      </p:sp>
      <p:pic>
        <p:nvPicPr>
          <p:cNvPr id="9" name="Content Placeholder 8">
            <a:extLst>
              <a:ext uri="{FF2B5EF4-FFF2-40B4-BE49-F238E27FC236}">
                <a16:creationId xmlns:a16="http://schemas.microsoft.com/office/drawing/2014/main" id="{AC2D19F7-DAB2-146A-A5D3-9500492903D0}"/>
              </a:ext>
            </a:extLst>
          </p:cNvPr>
          <p:cNvPicPr>
            <a:picLocks noGrp="1" noChangeAspect="1"/>
          </p:cNvPicPr>
          <p:nvPr>
            <p:ph idx="1"/>
          </p:nvPr>
        </p:nvPicPr>
        <p:blipFill>
          <a:blip r:embed="rId2"/>
          <a:stretch>
            <a:fillRect/>
          </a:stretch>
        </p:blipFill>
        <p:spPr>
          <a:xfrm>
            <a:off x="3540277" y="1825625"/>
            <a:ext cx="5111445" cy="4351338"/>
          </a:xfrm>
        </p:spPr>
      </p:pic>
    </p:spTree>
    <p:extLst>
      <p:ext uri="{BB962C8B-B14F-4D97-AF65-F5344CB8AC3E}">
        <p14:creationId xmlns:p14="http://schemas.microsoft.com/office/powerpoint/2010/main" val="3725870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DA19-BC81-6C21-9B12-29232AFE522E}"/>
              </a:ext>
            </a:extLst>
          </p:cNvPr>
          <p:cNvSpPr>
            <a:spLocks noGrp="1"/>
          </p:cNvSpPr>
          <p:nvPr>
            <p:ph type="title"/>
          </p:nvPr>
        </p:nvSpPr>
        <p:spPr/>
        <p:txBody>
          <a:bodyPr>
            <a:normAutofit/>
          </a:bodyPr>
          <a:lstStyle/>
          <a:p>
            <a:r>
              <a:rPr lang="en-US" sz="3200" b="1" dirty="0"/>
              <a:t>Explanation of why this is the right graph</a:t>
            </a:r>
            <a:endParaRPr lang="en-MY" sz="3200" b="1" dirty="0"/>
          </a:p>
        </p:txBody>
      </p:sp>
      <p:sp>
        <p:nvSpPr>
          <p:cNvPr id="3" name="Content Placeholder 2">
            <a:extLst>
              <a:ext uri="{FF2B5EF4-FFF2-40B4-BE49-F238E27FC236}">
                <a16:creationId xmlns:a16="http://schemas.microsoft.com/office/drawing/2014/main" id="{8C1FE846-E86C-6C39-7732-B68689D45CAB}"/>
              </a:ext>
            </a:extLst>
          </p:cNvPr>
          <p:cNvSpPr>
            <a:spLocks noGrp="1"/>
          </p:cNvSpPr>
          <p:nvPr>
            <p:ph idx="1"/>
          </p:nvPr>
        </p:nvSpPr>
        <p:spPr/>
        <p:txBody>
          <a:bodyPr>
            <a:normAutofit/>
          </a:bodyPr>
          <a:lstStyle/>
          <a:p>
            <a:r>
              <a:rPr lang="en-US" dirty="0"/>
              <a:t>Bar Chart is used in this visual representation due to its simplicity and ease of interpretation to deliver a straightforward insights on the popularity of different sizes across both genders in the four seasons. </a:t>
            </a:r>
          </a:p>
          <a:p>
            <a:r>
              <a:rPr lang="en-US" dirty="0"/>
              <a:t>The visual representation makes it easy to identify which sizes are consistently purchased and allows for quick comparisons between genders and seasonal trends.</a:t>
            </a:r>
          </a:p>
          <a:p>
            <a:r>
              <a:rPr lang="en-US" dirty="0"/>
              <a:t>E.g., Business Owner can tell right away that M size is mostly preferred in every season.</a:t>
            </a:r>
            <a:endParaRPr lang="en-MY" dirty="0"/>
          </a:p>
        </p:txBody>
      </p:sp>
    </p:spTree>
    <p:extLst>
      <p:ext uri="{BB962C8B-B14F-4D97-AF65-F5344CB8AC3E}">
        <p14:creationId xmlns:p14="http://schemas.microsoft.com/office/powerpoint/2010/main" val="3934502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27DE-D319-6330-EB39-E7C939C5F6FF}"/>
              </a:ext>
            </a:extLst>
          </p:cNvPr>
          <p:cNvSpPr>
            <a:spLocks noGrp="1"/>
          </p:cNvSpPr>
          <p:nvPr>
            <p:ph type="title"/>
          </p:nvPr>
        </p:nvSpPr>
        <p:spPr>
          <a:xfrm>
            <a:off x="838200" y="2766218"/>
            <a:ext cx="10515600" cy="1325563"/>
          </a:xfrm>
        </p:spPr>
        <p:txBody>
          <a:bodyPr/>
          <a:lstStyle/>
          <a:p>
            <a:r>
              <a:rPr lang="en-US" b="1" dirty="0"/>
              <a:t>Q3: What are the shopping preferences among customers from different states?</a:t>
            </a:r>
            <a:endParaRPr lang="en-MY" b="1" dirty="0"/>
          </a:p>
        </p:txBody>
      </p:sp>
    </p:spTree>
    <p:extLst>
      <p:ext uri="{BB962C8B-B14F-4D97-AF65-F5344CB8AC3E}">
        <p14:creationId xmlns:p14="http://schemas.microsoft.com/office/powerpoint/2010/main" val="2444683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Map Chart</a:t>
            </a:r>
            <a:endParaRPr lang="en-MY" b="1" dirty="0"/>
          </a:p>
        </p:txBody>
      </p:sp>
      <p:pic>
        <p:nvPicPr>
          <p:cNvPr id="7" name="Content Placeholder 6">
            <a:extLst>
              <a:ext uri="{FF2B5EF4-FFF2-40B4-BE49-F238E27FC236}">
                <a16:creationId xmlns:a16="http://schemas.microsoft.com/office/drawing/2014/main" id="{F23D5F99-C270-A44C-F425-DA8645EC8847}"/>
              </a:ext>
            </a:extLst>
          </p:cNvPr>
          <p:cNvPicPr>
            <a:picLocks noGrp="1" noChangeAspect="1"/>
          </p:cNvPicPr>
          <p:nvPr>
            <p:ph idx="1"/>
          </p:nvPr>
        </p:nvPicPr>
        <p:blipFill>
          <a:blip r:embed="rId2"/>
          <a:stretch>
            <a:fillRect/>
          </a:stretch>
        </p:blipFill>
        <p:spPr>
          <a:xfrm>
            <a:off x="3320627" y="1825625"/>
            <a:ext cx="5550745" cy="4351338"/>
          </a:xfrm>
        </p:spPr>
      </p:pic>
    </p:spTree>
    <p:extLst>
      <p:ext uri="{BB962C8B-B14F-4D97-AF65-F5344CB8AC3E}">
        <p14:creationId xmlns:p14="http://schemas.microsoft.com/office/powerpoint/2010/main" val="1373931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Map Chart (Offline)</a:t>
            </a:r>
            <a:endParaRPr lang="en-MY" b="1" dirty="0"/>
          </a:p>
        </p:txBody>
      </p:sp>
      <p:pic>
        <p:nvPicPr>
          <p:cNvPr id="6" name="Content Placeholder 5">
            <a:extLst>
              <a:ext uri="{FF2B5EF4-FFF2-40B4-BE49-F238E27FC236}">
                <a16:creationId xmlns:a16="http://schemas.microsoft.com/office/drawing/2014/main" id="{3E930588-7A61-2D55-B8A2-4FB9D7D3B4D7}"/>
              </a:ext>
            </a:extLst>
          </p:cNvPr>
          <p:cNvPicPr>
            <a:picLocks noGrp="1" noChangeAspect="1"/>
          </p:cNvPicPr>
          <p:nvPr>
            <p:ph idx="1"/>
          </p:nvPr>
        </p:nvPicPr>
        <p:blipFill>
          <a:blip r:embed="rId2"/>
          <a:stretch>
            <a:fillRect/>
          </a:stretch>
        </p:blipFill>
        <p:spPr>
          <a:xfrm>
            <a:off x="3401539" y="1825625"/>
            <a:ext cx="5388922" cy="4351338"/>
          </a:xfrm>
        </p:spPr>
      </p:pic>
    </p:spTree>
    <p:extLst>
      <p:ext uri="{BB962C8B-B14F-4D97-AF65-F5344CB8AC3E}">
        <p14:creationId xmlns:p14="http://schemas.microsoft.com/office/powerpoint/2010/main" val="3958944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Map Chart (Online)</a:t>
            </a:r>
            <a:endParaRPr lang="en-MY" b="1" dirty="0"/>
          </a:p>
        </p:txBody>
      </p:sp>
      <p:pic>
        <p:nvPicPr>
          <p:cNvPr id="6" name="Content Placeholder 5">
            <a:extLst>
              <a:ext uri="{FF2B5EF4-FFF2-40B4-BE49-F238E27FC236}">
                <a16:creationId xmlns:a16="http://schemas.microsoft.com/office/drawing/2014/main" id="{47A85728-413F-5DC1-D61F-ED8AB9F7D6C4}"/>
              </a:ext>
            </a:extLst>
          </p:cNvPr>
          <p:cNvPicPr>
            <a:picLocks noGrp="1" noChangeAspect="1"/>
          </p:cNvPicPr>
          <p:nvPr>
            <p:ph idx="1"/>
          </p:nvPr>
        </p:nvPicPr>
        <p:blipFill>
          <a:blip r:embed="rId2"/>
          <a:stretch>
            <a:fillRect/>
          </a:stretch>
        </p:blipFill>
        <p:spPr>
          <a:xfrm>
            <a:off x="3351438" y="1825625"/>
            <a:ext cx="5489124" cy="4351338"/>
          </a:xfrm>
        </p:spPr>
      </p:pic>
    </p:spTree>
    <p:extLst>
      <p:ext uri="{BB962C8B-B14F-4D97-AF65-F5344CB8AC3E}">
        <p14:creationId xmlns:p14="http://schemas.microsoft.com/office/powerpoint/2010/main" val="29123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1DAD-2410-194F-0552-8AABA72A568C}"/>
              </a:ext>
            </a:extLst>
          </p:cNvPr>
          <p:cNvSpPr>
            <a:spLocks noGrp="1"/>
          </p:cNvSpPr>
          <p:nvPr>
            <p:ph type="title"/>
          </p:nvPr>
        </p:nvSpPr>
        <p:spPr/>
        <p:txBody>
          <a:bodyPr/>
          <a:lstStyle/>
          <a:p>
            <a:r>
              <a:rPr lang="en-US" dirty="0"/>
              <a:t>Dataset Attributes</a:t>
            </a:r>
          </a:p>
        </p:txBody>
      </p:sp>
      <p:sp>
        <p:nvSpPr>
          <p:cNvPr id="3" name="Content Placeholder 2">
            <a:extLst>
              <a:ext uri="{FF2B5EF4-FFF2-40B4-BE49-F238E27FC236}">
                <a16:creationId xmlns:a16="http://schemas.microsoft.com/office/drawing/2014/main" id="{6ED30BA1-7765-6DB3-EDBB-46B1C2CC28A7}"/>
              </a:ext>
            </a:extLst>
          </p:cNvPr>
          <p:cNvSpPr>
            <a:spLocks noGrp="1"/>
          </p:cNvSpPr>
          <p:nvPr>
            <p:ph idx="1"/>
          </p:nvPr>
        </p:nvSpPr>
        <p:spPr>
          <a:xfrm>
            <a:off x="838200" y="1513114"/>
            <a:ext cx="10515600" cy="5126968"/>
          </a:xfrm>
        </p:spPr>
        <p:txBody>
          <a:bodyPr>
            <a:noAutofit/>
          </a:bodyPr>
          <a:lstStyle/>
          <a:p>
            <a:r>
              <a:rPr lang="en-US" sz="1050" dirty="0"/>
              <a:t>Dataset type : Table</a:t>
            </a:r>
          </a:p>
          <a:p>
            <a:r>
              <a:rPr lang="en-US" sz="1050" dirty="0"/>
              <a:t>18 attributes</a:t>
            </a:r>
          </a:p>
          <a:p>
            <a:r>
              <a:rPr lang="en-US" sz="1050" dirty="0"/>
              <a:t>List the attribute</a:t>
            </a:r>
          </a:p>
          <a:p>
            <a:pPr lvl="1"/>
            <a:r>
              <a:rPr lang="en-US" sz="1050" b="1" dirty="0"/>
              <a:t>Customer ID:(ordered) </a:t>
            </a:r>
            <a:r>
              <a:rPr lang="en-US" sz="1050" dirty="0"/>
              <a:t>A unique identifier assigned to each customer.</a:t>
            </a:r>
          </a:p>
          <a:p>
            <a:pPr lvl="1"/>
            <a:r>
              <a:rPr lang="en-US" sz="1050" b="1" dirty="0"/>
              <a:t>Age:(quantitative) </a:t>
            </a:r>
            <a:r>
              <a:rPr lang="en-US" sz="1050" dirty="0"/>
              <a:t>Demographic information indicating the customer's age.</a:t>
            </a:r>
          </a:p>
          <a:p>
            <a:pPr lvl="1"/>
            <a:r>
              <a:rPr lang="en-US" sz="1050" b="1" dirty="0"/>
              <a:t>Gender:(categorical) </a:t>
            </a:r>
            <a:r>
              <a:rPr lang="en-US" sz="1050" dirty="0"/>
              <a:t>Identification of the customer's gender(e.g., male, female).</a:t>
            </a:r>
          </a:p>
          <a:p>
            <a:pPr lvl="1"/>
            <a:r>
              <a:rPr lang="en-US" sz="1050" b="1" dirty="0"/>
              <a:t>Item Purchased:(categorical) </a:t>
            </a:r>
            <a:r>
              <a:rPr lang="en-US" sz="1050" dirty="0"/>
              <a:t>The specific product selected by the customer during the transaction.</a:t>
            </a:r>
          </a:p>
          <a:p>
            <a:pPr lvl="1"/>
            <a:r>
              <a:rPr lang="en-US" sz="1050" b="1" dirty="0"/>
              <a:t>Category:(categorical) </a:t>
            </a:r>
            <a:r>
              <a:rPr lang="en-US" sz="1050" dirty="0"/>
              <a:t>Broad classification of the purchased item (e.g., clothing, electronics, groceries).</a:t>
            </a:r>
          </a:p>
          <a:p>
            <a:pPr lvl="1"/>
            <a:r>
              <a:rPr lang="en-US" sz="1050" b="1" dirty="0"/>
              <a:t>Purchase Amount (USD):(quantitative) </a:t>
            </a:r>
            <a:r>
              <a:rPr lang="en-US" sz="1050" dirty="0"/>
              <a:t>Monetary value of the transaction, indicating the cost of purchased items.</a:t>
            </a:r>
          </a:p>
          <a:p>
            <a:pPr lvl="1"/>
            <a:r>
              <a:rPr lang="en-US" sz="1050" b="1" dirty="0"/>
              <a:t>Location:(categorical) </a:t>
            </a:r>
            <a:r>
              <a:rPr lang="en-US" sz="1050" dirty="0"/>
              <a:t>Geographical location of the purchase (e.g., Kentucky, Texas, Arkansas, etc.).</a:t>
            </a:r>
          </a:p>
          <a:p>
            <a:pPr lvl="1"/>
            <a:r>
              <a:rPr lang="en-US" sz="1050" b="1" dirty="0"/>
              <a:t>Size:(ordered) </a:t>
            </a:r>
            <a:r>
              <a:rPr lang="en-US" sz="1050" dirty="0"/>
              <a:t>Sizes of the purchased item, relevant for every purchases and categories (e.g., S, M, L, XL).</a:t>
            </a:r>
          </a:p>
          <a:p>
            <a:pPr lvl="1"/>
            <a:r>
              <a:rPr lang="en-US" sz="1050" b="1" dirty="0"/>
              <a:t>Color:(categorical) </a:t>
            </a:r>
            <a:r>
              <a:rPr lang="en-US" sz="1050" dirty="0"/>
              <a:t>Color associated with the purchased item (e.g., Beige, Black, Blue, Pink, etc.).</a:t>
            </a:r>
          </a:p>
          <a:p>
            <a:pPr lvl="1"/>
            <a:r>
              <a:rPr lang="en-US" sz="1050" b="1" dirty="0"/>
              <a:t>Season:(categorical) </a:t>
            </a:r>
            <a:r>
              <a:rPr lang="en-US" sz="1050" dirty="0"/>
              <a:t>Season relevance of the purchased item (e.g., spring, summer, fall, winter).</a:t>
            </a:r>
          </a:p>
          <a:p>
            <a:pPr lvl="1"/>
            <a:r>
              <a:rPr lang="en-US" sz="1050" b="1" dirty="0"/>
              <a:t>Review Rating:(quantitative) </a:t>
            </a:r>
            <a:r>
              <a:rPr lang="en-US" sz="1050" dirty="0"/>
              <a:t>Customer's satisfaction assessment.</a:t>
            </a:r>
          </a:p>
          <a:p>
            <a:pPr lvl="1"/>
            <a:r>
              <a:rPr lang="en-US" sz="1050" b="1" dirty="0"/>
              <a:t>Subscription Status:(categorical) </a:t>
            </a:r>
            <a:r>
              <a:rPr lang="en-US" sz="1050" dirty="0"/>
              <a:t>Indicates whether the customer has opted for a subscription service (e.g., Yes, No).</a:t>
            </a:r>
          </a:p>
          <a:p>
            <a:pPr lvl="1"/>
            <a:r>
              <a:rPr lang="en-US" sz="1050" b="1" dirty="0"/>
              <a:t>Shipping Type:(categorical) </a:t>
            </a:r>
            <a:r>
              <a:rPr lang="en-US" sz="1050" dirty="0"/>
              <a:t>Method used to deliver the purchased item (e.g., standard shipping, express delivery).</a:t>
            </a:r>
          </a:p>
          <a:p>
            <a:pPr lvl="1"/>
            <a:r>
              <a:rPr lang="en-US" sz="1050" b="1" dirty="0"/>
              <a:t>Discount Applied:(categorical) </a:t>
            </a:r>
            <a:r>
              <a:rPr lang="en-US" sz="1050" dirty="0"/>
              <a:t>Indicates if any promotional discounts were applied to the purchase (e.g., Yes, No).</a:t>
            </a:r>
          </a:p>
          <a:p>
            <a:pPr lvl="1"/>
            <a:r>
              <a:rPr lang="en-US" sz="1050" b="1" dirty="0"/>
              <a:t>Promo Code Used:(categorical) </a:t>
            </a:r>
            <a:r>
              <a:rPr lang="en-US" sz="1050" dirty="0"/>
              <a:t>Notes whether a promotional code or coupon was utilized during the transaction (e.g., Yes, No).</a:t>
            </a:r>
          </a:p>
          <a:p>
            <a:pPr lvl="1"/>
            <a:r>
              <a:rPr lang="en-US" sz="1050" b="1" dirty="0"/>
              <a:t>Previous Purchases:(quantitative) </a:t>
            </a:r>
            <a:r>
              <a:rPr lang="en-US" sz="1050" dirty="0"/>
              <a:t>Information on the number or frequency of prior purchases.</a:t>
            </a:r>
          </a:p>
          <a:p>
            <a:pPr lvl="1"/>
            <a:r>
              <a:rPr lang="en-US" sz="1050" b="1" dirty="0"/>
              <a:t>Payment Method:(categorical) </a:t>
            </a:r>
            <a:r>
              <a:rPr lang="en-US" sz="1050" dirty="0"/>
              <a:t>Specifies the mode of payment employed by the customer (e.g., credit card, cash).</a:t>
            </a:r>
          </a:p>
          <a:p>
            <a:pPr lvl="1"/>
            <a:r>
              <a:rPr lang="en-US" sz="1050" b="1" dirty="0"/>
              <a:t>Frequency of Purchases:(categorical) </a:t>
            </a:r>
            <a:r>
              <a:rPr lang="en-US" sz="1050" dirty="0"/>
              <a:t>Indicates how often the customer engages in purchasing activities (e.g., Biweekly, Fortnightly, Weekly, etc.).</a:t>
            </a:r>
          </a:p>
          <a:p>
            <a:pPr lvl="1"/>
            <a:r>
              <a:rPr lang="en-US" sz="1050" b="1" dirty="0"/>
              <a:t>Rating Summary:(ordered) </a:t>
            </a:r>
            <a:r>
              <a:rPr lang="en-US" sz="1050" dirty="0"/>
              <a:t>Binning of Review Rating to provide summary of rating (e.g., Average, Good, Superb).</a:t>
            </a:r>
          </a:p>
          <a:p>
            <a:pPr lvl="1"/>
            <a:r>
              <a:rPr lang="en-US" sz="1050" b="1" dirty="0"/>
              <a:t>Shopping Type:(categorical) </a:t>
            </a:r>
            <a:r>
              <a:rPr lang="en-US" sz="1050" dirty="0"/>
              <a:t>Recategorize of Shipping Type to indicate customer’s buying method (e.g., Online, Offline).</a:t>
            </a:r>
          </a:p>
          <a:p>
            <a:pPr lvl="1"/>
            <a:r>
              <a:rPr lang="en-US" sz="1050" b="1" dirty="0"/>
              <a:t>Customer Loyalty:(ordered)</a:t>
            </a:r>
            <a:r>
              <a:rPr lang="en-US" sz="1050" dirty="0"/>
              <a:t> Binning of Previous Purchases to indicate customer’s frequent return (e.g., New, Regular, Loyal).</a:t>
            </a:r>
            <a:endParaRPr lang="en-US" sz="1050" b="1" dirty="0"/>
          </a:p>
        </p:txBody>
      </p:sp>
    </p:spTree>
    <p:extLst>
      <p:ext uri="{BB962C8B-B14F-4D97-AF65-F5344CB8AC3E}">
        <p14:creationId xmlns:p14="http://schemas.microsoft.com/office/powerpoint/2010/main" val="2618008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DA19-BC81-6C21-9B12-29232AFE522E}"/>
              </a:ext>
            </a:extLst>
          </p:cNvPr>
          <p:cNvSpPr>
            <a:spLocks noGrp="1"/>
          </p:cNvSpPr>
          <p:nvPr>
            <p:ph type="title"/>
          </p:nvPr>
        </p:nvSpPr>
        <p:spPr/>
        <p:txBody>
          <a:bodyPr>
            <a:normAutofit/>
          </a:bodyPr>
          <a:lstStyle/>
          <a:p>
            <a:r>
              <a:rPr lang="en-US" sz="3200" b="1" dirty="0"/>
              <a:t>Explanation of why this is the right graph</a:t>
            </a:r>
            <a:endParaRPr lang="en-MY" sz="3200" b="1" dirty="0"/>
          </a:p>
        </p:txBody>
      </p:sp>
      <p:sp>
        <p:nvSpPr>
          <p:cNvPr id="3" name="Content Placeholder 2">
            <a:extLst>
              <a:ext uri="{FF2B5EF4-FFF2-40B4-BE49-F238E27FC236}">
                <a16:creationId xmlns:a16="http://schemas.microsoft.com/office/drawing/2014/main" id="{8C1FE846-E86C-6C39-7732-B68689D45CAB}"/>
              </a:ext>
            </a:extLst>
          </p:cNvPr>
          <p:cNvSpPr>
            <a:spLocks noGrp="1"/>
          </p:cNvSpPr>
          <p:nvPr>
            <p:ph idx="1"/>
          </p:nvPr>
        </p:nvSpPr>
        <p:spPr/>
        <p:txBody>
          <a:bodyPr>
            <a:normAutofit/>
          </a:bodyPr>
          <a:lstStyle/>
          <a:p>
            <a:r>
              <a:rPr lang="en-US" dirty="0"/>
              <a:t>Map Chart is used as the visual representation for representation to understand the shopping preferences among customers from different states. The unique characteristics of a map chart provide a powerful way to display regional variations in shopping behavior. </a:t>
            </a:r>
          </a:p>
          <a:p>
            <a:r>
              <a:rPr lang="en-US" dirty="0"/>
              <a:t>In this case, the use of color gradients on the map, where deeper colors signify higher profits, allows for a quick and intuitive understanding of the economic performance in each state. </a:t>
            </a:r>
          </a:p>
          <a:p>
            <a:r>
              <a:rPr lang="en-US" dirty="0"/>
              <a:t>E.g., Business owners can readily compare the shades to assess the potential profitability of different states.</a:t>
            </a:r>
            <a:endParaRPr lang="en-MY" dirty="0"/>
          </a:p>
        </p:txBody>
      </p:sp>
    </p:spTree>
    <p:extLst>
      <p:ext uri="{BB962C8B-B14F-4D97-AF65-F5344CB8AC3E}">
        <p14:creationId xmlns:p14="http://schemas.microsoft.com/office/powerpoint/2010/main" val="3804130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27DE-D319-6330-EB39-E7C939C5F6FF}"/>
              </a:ext>
            </a:extLst>
          </p:cNvPr>
          <p:cNvSpPr>
            <a:spLocks noGrp="1"/>
          </p:cNvSpPr>
          <p:nvPr>
            <p:ph type="title"/>
          </p:nvPr>
        </p:nvSpPr>
        <p:spPr>
          <a:xfrm>
            <a:off x="838200" y="2766218"/>
            <a:ext cx="10515600" cy="1325563"/>
          </a:xfrm>
        </p:spPr>
        <p:txBody>
          <a:bodyPr/>
          <a:lstStyle/>
          <a:p>
            <a:r>
              <a:rPr lang="en-US" b="1" dirty="0"/>
              <a:t>Q4: What are the color preference for customer across 4 seasons?</a:t>
            </a:r>
            <a:endParaRPr lang="en-MY" b="1" dirty="0"/>
          </a:p>
        </p:txBody>
      </p:sp>
    </p:spTree>
    <p:extLst>
      <p:ext uri="{BB962C8B-B14F-4D97-AF65-F5344CB8AC3E}">
        <p14:creationId xmlns:p14="http://schemas.microsoft.com/office/powerpoint/2010/main" val="3745130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Heat Map</a:t>
            </a:r>
            <a:endParaRPr lang="en-MY" b="1" dirty="0"/>
          </a:p>
        </p:txBody>
      </p:sp>
      <p:pic>
        <p:nvPicPr>
          <p:cNvPr id="11" name="Content Placeholder 10">
            <a:extLst>
              <a:ext uri="{FF2B5EF4-FFF2-40B4-BE49-F238E27FC236}">
                <a16:creationId xmlns:a16="http://schemas.microsoft.com/office/drawing/2014/main" id="{2F735A27-11AD-9620-4A66-3D966A919BF0}"/>
              </a:ext>
            </a:extLst>
          </p:cNvPr>
          <p:cNvPicPr>
            <a:picLocks noGrp="1" noChangeAspect="1"/>
          </p:cNvPicPr>
          <p:nvPr>
            <p:ph idx="1"/>
          </p:nvPr>
        </p:nvPicPr>
        <p:blipFill>
          <a:blip r:embed="rId2"/>
          <a:stretch>
            <a:fillRect/>
          </a:stretch>
        </p:blipFill>
        <p:spPr>
          <a:xfrm>
            <a:off x="880480" y="1825625"/>
            <a:ext cx="10431039" cy="4351338"/>
          </a:xfrm>
        </p:spPr>
      </p:pic>
    </p:spTree>
    <p:extLst>
      <p:ext uri="{BB962C8B-B14F-4D97-AF65-F5344CB8AC3E}">
        <p14:creationId xmlns:p14="http://schemas.microsoft.com/office/powerpoint/2010/main" val="4004306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DA19-BC81-6C21-9B12-29232AFE522E}"/>
              </a:ext>
            </a:extLst>
          </p:cNvPr>
          <p:cNvSpPr>
            <a:spLocks noGrp="1"/>
          </p:cNvSpPr>
          <p:nvPr>
            <p:ph type="title"/>
          </p:nvPr>
        </p:nvSpPr>
        <p:spPr/>
        <p:txBody>
          <a:bodyPr>
            <a:normAutofit/>
          </a:bodyPr>
          <a:lstStyle/>
          <a:p>
            <a:r>
              <a:rPr lang="en-US" sz="3200" b="1" dirty="0"/>
              <a:t>Explanation of why this is the right graph</a:t>
            </a:r>
            <a:endParaRPr lang="en-MY" sz="3200" b="1" dirty="0"/>
          </a:p>
        </p:txBody>
      </p:sp>
      <p:sp>
        <p:nvSpPr>
          <p:cNvPr id="3" name="Content Placeholder 2">
            <a:extLst>
              <a:ext uri="{FF2B5EF4-FFF2-40B4-BE49-F238E27FC236}">
                <a16:creationId xmlns:a16="http://schemas.microsoft.com/office/drawing/2014/main" id="{8C1FE846-E86C-6C39-7732-B68689D45CAB}"/>
              </a:ext>
            </a:extLst>
          </p:cNvPr>
          <p:cNvSpPr>
            <a:spLocks noGrp="1"/>
          </p:cNvSpPr>
          <p:nvPr>
            <p:ph idx="1"/>
          </p:nvPr>
        </p:nvSpPr>
        <p:spPr/>
        <p:txBody>
          <a:bodyPr>
            <a:normAutofit/>
          </a:bodyPr>
          <a:lstStyle/>
          <a:p>
            <a:r>
              <a:rPr lang="en-US" dirty="0"/>
              <a:t>Heat Map is used as the visual representation to facilitate quick identification of trends in color preferences. The characteristics of a heat map provide a visually intuitive and informative way to convey the popularity of colors.</a:t>
            </a:r>
          </a:p>
          <a:p>
            <a:r>
              <a:rPr lang="en-US" dirty="0"/>
              <a:t>In this case, the heat map proves capable of capturing the color preferences over the 4 seasons. Like the Map Chart, the color gradient showcases the popularity in color preference in the seasons.</a:t>
            </a:r>
          </a:p>
          <a:p>
            <a:r>
              <a:rPr lang="en-US" dirty="0"/>
              <a:t>E.g., Fashion designer can easily spot silver being the top preference during Summer or spot consistent preferences in other seasons.</a:t>
            </a:r>
            <a:endParaRPr lang="en-MY" dirty="0"/>
          </a:p>
        </p:txBody>
      </p:sp>
    </p:spTree>
    <p:extLst>
      <p:ext uri="{BB962C8B-B14F-4D97-AF65-F5344CB8AC3E}">
        <p14:creationId xmlns:p14="http://schemas.microsoft.com/office/powerpoint/2010/main" val="4291961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27DE-D319-6330-EB39-E7C939C5F6FF}"/>
              </a:ext>
            </a:extLst>
          </p:cNvPr>
          <p:cNvSpPr>
            <a:spLocks noGrp="1"/>
          </p:cNvSpPr>
          <p:nvPr>
            <p:ph type="title"/>
          </p:nvPr>
        </p:nvSpPr>
        <p:spPr>
          <a:xfrm>
            <a:off x="838200" y="2766218"/>
            <a:ext cx="10515600" cy="1325563"/>
          </a:xfrm>
        </p:spPr>
        <p:txBody>
          <a:bodyPr/>
          <a:lstStyle/>
          <a:p>
            <a:r>
              <a:rPr lang="en-US" b="1" dirty="0"/>
              <a:t>Q5: What category emerges as bestseller for each gender for each season?</a:t>
            </a:r>
            <a:endParaRPr lang="en-MY" b="1" dirty="0"/>
          </a:p>
        </p:txBody>
      </p:sp>
    </p:spTree>
    <p:extLst>
      <p:ext uri="{BB962C8B-B14F-4D97-AF65-F5344CB8AC3E}">
        <p14:creationId xmlns:p14="http://schemas.microsoft.com/office/powerpoint/2010/main" val="1177965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Bar Chart</a:t>
            </a:r>
            <a:endParaRPr lang="en-MY" b="1" dirty="0"/>
          </a:p>
        </p:txBody>
      </p:sp>
      <p:pic>
        <p:nvPicPr>
          <p:cNvPr id="9" name="Content Placeholder 8">
            <a:extLst>
              <a:ext uri="{FF2B5EF4-FFF2-40B4-BE49-F238E27FC236}">
                <a16:creationId xmlns:a16="http://schemas.microsoft.com/office/drawing/2014/main" id="{027A7206-179D-67B8-C655-68E50EFDC16F}"/>
              </a:ext>
            </a:extLst>
          </p:cNvPr>
          <p:cNvPicPr>
            <a:picLocks noGrp="1" noChangeAspect="1"/>
          </p:cNvPicPr>
          <p:nvPr>
            <p:ph idx="1"/>
          </p:nvPr>
        </p:nvPicPr>
        <p:blipFill>
          <a:blip r:embed="rId2"/>
          <a:stretch>
            <a:fillRect/>
          </a:stretch>
        </p:blipFill>
        <p:spPr>
          <a:xfrm>
            <a:off x="3556341" y="1825625"/>
            <a:ext cx="5079318" cy="4351338"/>
          </a:xfrm>
        </p:spPr>
      </p:pic>
    </p:spTree>
    <p:extLst>
      <p:ext uri="{BB962C8B-B14F-4D97-AF65-F5344CB8AC3E}">
        <p14:creationId xmlns:p14="http://schemas.microsoft.com/office/powerpoint/2010/main" val="3423161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DA19-BC81-6C21-9B12-29232AFE522E}"/>
              </a:ext>
            </a:extLst>
          </p:cNvPr>
          <p:cNvSpPr>
            <a:spLocks noGrp="1"/>
          </p:cNvSpPr>
          <p:nvPr>
            <p:ph type="title"/>
          </p:nvPr>
        </p:nvSpPr>
        <p:spPr/>
        <p:txBody>
          <a:bodyPr>
            <a:normAutofit/>
          </a:bodyPr>
          <a:lstStyle/>
          <a:p>
            <a:r>
              <a:rPr lang="en-US" sz="3200" b="1" dirty="0"/>
              <a:t>Explanation of why this is the right graph</a:t>
            </a:r>
            <a:endParaRPr lang="en-MY" sz="3200" b="1" dirty="0"/>
          </a:p>
        </p:txBody>
      </p:sp>
      <p:sp>
        <p:nvSpPr>
          <p:cNvPr id="3" name="Content Placeholder 2">
            <a:extLst>
              <a:ext uri="{FF2B5EF4-FFF2-40B4-BE49-F238E27FC236}">
                <a16:creationId xmlns:a16="http://schemas.microsoft.com/office/drawing/2014/main" id="{8C1FE846-E86C-6C39-7732-B68689D45CAB}"/>
              </a:ext>
            </a:extLst>
          </p:cNvPr>
          <p:cNvSpPr>
            <a:spLocks noGrp="1"/>
          </p:cNvSpPr>
          <p:nvPr>
            <p:ph idx="1"/>
          </p:nvPr>
        </p:nvSpPr>
        <p:spPr/>
        <p:txBody>
          <a:bodyPr>
            <a:normAutofit/>
          </a:bodyPr>
          <a:lstStyle/>
          <a:p>
            <a:r>
              <a:rPr lang="en-US" dirty="0"/>
              <a:t>Bar Chart is used as the visual representation for understanding the best-selling category for both genders across different seasons. This method is straightforward and effective when comparing data across different attributes to provide insights.</a:t>
            </a:r>
          </a:p>
          <a:p>
            <a:r>
              <a:rPr lang="en-US" dirty="0"/>
              <a:t>In this case, the bar charts are segmented to represent different genders and seasons, providing a comprehensive overview of sales performance across these dimensions.</a:t>
            </a:r>
          </a:p>
          <a:p>
            <a:r>
              <a:rPr lang="en-US" dirty="0"/>
              <a:t>E.g., Fashion designer can understand right away that Clothing is always the dominant product within the clothing retail store.</a:t>
            </a:r>
            <a:endParaRPr lang="en-MY" dirty="0"/>
          </a:p>
        </p:txBody>
      </p:sp>
    </p:spTree>
    <p:extLst>
      <p:ext uri="{BB962C8B-B14F-4D97-AF65-F5344CB8AC3E}">
        <p14:creationId xmlns:p14="http://schemas.microsoft.com/office/powerpoint/2010/main" val="3346750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27DE-D319-6330-EB39-E7C939C5F6FF}"/>
              </a:ext>
            </a:extLst>
          </p:cNvPr>
          <p:cNvSpPr>
            <a:spLocks noGrp="1"/>
          </p:cNvSpPr>
          <p:nvPr>
            <p:ph type="title"/>
          </p:nvPr>
        </p:nvSpPr>
        <p:spPr>
          <a:xfrm>
            <a:off x="838200" y="2602309"/>
            <a:ext cx="10515600" cy="1653382"/>
          </a:xfrm>
        </p:spPr>
        <p:txBody>
          <a:bodyPr>
            <a:normAutofit fontScale="90000"/>
          </a:bodyPr>
          <a:lstStyle/>
          <a:p>
            <a:r>
              <a:rPr lang="en-US" dirty="0"/>
              <a:t>Q6: How satisfied are the customers with their purchases across different categories in each season?</a:t>
            </a:r>
            <a:endParaRPr lang="en-MY" dirty="0"/>
          </a:p>
        </p:txBody>
      </p:sp>
    </p:spTree>
    <p:extLst>
      <p:ext uri="{BB962C8B-B14F-4D97-AF65-F5344CB8AC3E}">
        <p14:creationId xmlns:p14="http://schemas.microsoft.com/office/powerpoint/2010/main" val="644181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Pie Chart</a:t>
            </a:r>
            <a:endParaRPr lang="en-MY" b="1" dirty="0"/>
          </a:p>
        </p:txBody>
      </p:sp>
      <p:pic>
        <p:nvPicPr>
          <p:cNvPr id="7" name="Content Placeholder 6">
            <a:extLst>
              <a:ext uri="{FF2B5EF4-FFF2-40B4-BE49-F238E27FC236}">
                <a16:creationId xmlns:a16="http://schemas.microsoft.com/office/drawing/2014/main" id="{25816214-BA23-6471-FE58-EFC6C2822AB9}"/>
              </a:ext>
            </a:extLst>
          </p:cNvPr>
          <p:cNvPicPr>
            <a:picLocks noGrp="1" noChangeAspect="1"/>
          </p:cNvPicPr>
          <p:nvPr>
            <p:ph idx="1"/>
          </p:nvPr>
        </p:nvPicPr>
        <p:blipFill>
          <a:blip r:embed="rId2"/>
          <a:stretch>
            <a:fillRect/>
          </a:stretch>
        </p:blipFill>
        <p:spPr>
          <a:xfrm>
            <a:off x="3468936" y="1825625"/>
            <a:ext cx="5254128" cy="4351338"/>
          </a:xfrm>
        </p:spPr>
      </p:pic>
    </p:spTree>
    <p:extLst>
      <p:ext uri="{BB962C8B-B14F-4D97-AF65-F5344CB8AC3E}">
        <p14:creationId xmlns:p14="http://schemas.microsoft.com/office/powerpoint/2010/main" val="2151758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DA19-BC81-6C21-9B12-29232AFE522E}"/>
              </a:ext>
            </a:extLst>
          </p:cNvPr>
          <p:cNvSpPr>
            <a:spLocks noGrp="1"/>
          </p:cNvSpPr>
          <p:nvPr>
            <p:ph type="title"/>
          </p:nvPr>
        </p:nvSpPr>
        <p:spPr/>
        <p:txBody>
          <a:bodyPr>
            <a:normAutofit/>
          </a:bodyPr>
          <a:lstStyle/>
          <a:p>
            <a:r>
              <a:rPr lang="en-US" sz="3200" b="1" dirty="0"/>
              <a:t>Explanation of why this is the right graph</a:t>
            </a:r>
            <a:endParaRPr lang="en-MY" sz="3200" b="1" dirty="0"/>
          </a:p>
        </p:txBody>
      </p:sp>
      <p:sp>
        <p:nvSpPr>
          <p:cNvPr id="3" name="Content Placeholder 2">
            <a:extLst>
              <a:ext uri="{FF2B5EF4-FFF2-40B4-BE49-F238E27FC236}">
                <a16:creationId xmlns:a16="http://schemas.microsoft.com/office/drawing/2014/main" id="{8C1FE846-E86C-6C39-7732-B68689D45CAB}"/>
              </a:ext>
            </a:extLst>
          </p:cNvPr>
          <p:cNvSpPr>
            <a:spLocks noGrp="1"/>
          </p:cNvSpPr>
          <p:nvPr>
            <p:ph idx="1"/>
          </p:nvPr>
        </p:nvSpPr>
        <p:spPr/>
        <p:txBody>
          <a:bodyPr/>
          <a:lstStyle/>
          <a:p>
            <a:r>
              <a:rPr lang="en-US" dirty="0"/>
              <a:t>Pie chart is used in the visual representation for this data due to its effectiveness in providing insights on the ratings of the apparel products from different categories and seasons. </a:t>
            </a:r>
          </a:p>
          <a:p>
            <a:r>
              <a:rPr lang="en-US" dirty="0"/>
              <a:t>In this case, the customer’s satisfaction ratings are represented in terms of percentages. Each slice of the pie represents a percentage of customers falling into different satisfaction categories across 4 categories and seasons, providing a quick and insightful overview.</a:t>
            </a:r>
          </a:p>
          <a:p>
            <a:r>
              <a:rPr lang="en-US" dirty="0"/>
              <a:t>E.g., Fashion Designer can easily understand what the customers think of the product, giving idea of the product’s survivability in the market.</a:t>
            </a:r>
            <a:endParaRPr lang="en-MY" dirty="0"/>
          </a:p>
        </p:txBody>
      </p:sp>
    </p:spTree>
    <p:extLst>
      <p:ext uri="{BB962C8B-B14F-4D97-AF65-F5344CB8AC3E}">
        <p14:creationId xmlns:p14="http://schemas.microsoft.com/office/powerpoint/2010/main" val="392432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E1B8-F720-1DB2-855B-DD2BD86D9101}"/>
              </a:ext>
            </a:extLst>
          </p:cNvPr>
          <p:cNvSpPr>
            <a:spLocks noGrp="1"/>
          </p:cNvSpPr>
          <p:nvPr>
            <p:ph type="title"/>
          </p:nvPr>
        </p:nvSpPr>
        <p:spPr/>
        <p:txBody>
          <a:bodyPr/>
          <a:lstStyle/>
          <a:p>
            <a:r>
              <a:rPr lang="en-US" dirty="0"/>
              <a:t>Attributes Cardinality</a:t>
            </a:r>
          </a:p>
        </p:txBody>
      </p:sp>
      <p:sp>
        <p:nvSpPr>
          <p:cNvPr id="3" name="Content Placeholder 2">
            <a:extLst>
              <a:ext uri="{FF2B5EF4-FFF2-40B4-BE49-F238E27FC236}">
                <a16:creationId xmlns:a16="http://schemas.microsoft.com/office/drawing/2014/main" id="{FA48E0FE-B210-9696-56B6-A95031CF39A9}"/>
              </a:ext>
            </a:extLst>
          </p:cNvPr>
          <p:cNvSpPr>
            <a:spLocks noGrp="1"/>
          </p:cNvSpPr>
          <p:nvPr>
            <p:ph idx="1"/>
          </p:nvPr>
        </p:nvSpPr>
        <p:spPr/>
        <p:txBody>
          <a:bodyPr>
            <a:normAutofit fontScale="47500" lnSpcReduction="20000"/>
          </a:bodyPr>
          <a:lstStyle/>
          <a:p>
            <a:r>
              <a:rPr lang="en-US" dirty="0"/>
              <a:t>Number of items: 3900</a:t>
            </a:r>
          </a:p>
          <a:p>
            <a:r>
              <a:rPr lang="en-US" dirty="0"/>
              <a:t>For each attribute, indicate its cardinality:</a:t>
            </a:r>
          </a:p>
          <a:p>
            <a:pPr lvl="1"/>
            <a:r>
              <a:rPr lang="en-US" b="1" dirty="0"/>
              <a:t>Customer ID: </a:t>
            </a:r>
            <a:r>
              <a:rPr lang="en-US" dirty="0"/>
              <a:t>3900, preserve as ordered</a:t>
            </a:r>
          </a:p>
          <a:p>
            <a:pPr lvl="1"/>
            <a:r>
              <a:rPr lang="en-US" b="1" dirty="0"/>
              <a:t>Age: </a:t>
            </a:r>
            <a:r>
              <a:rPr lang="en-US" dirty="0"/>
              <a:t>min:18 max:70 median:44</a:t>
            </a:r>
          </a:p>
          <a:p>
            <a:pPr lvl="1"/>
            <a:r>
              <a:rPr lang="en-US" b="1" dirty="0"/>
              <a:t>Gender: </a:t>
            </a:r>
            <a:r>
              <a:rPr lang="en-US" dirty="0"/>
              <a:t>1 Level, 2 distinct values</a:t>
            </a:r>
          </a:p>
          <a:p>
            <a:pPr lvl="1"/>
            <a:r>
              <a:rPr lang="en-US" b="1" dirty="0"/>
              <a:t>Item Purchased: </a:t>
            </a:r>
            <a:r>
              <a:rPr lang="en-US" dirty="0"/>
              <a:t>1 Level, 25 distinct values</a:t>
            </a:r>
          </a:p>
          <a:p>
            <a:pPr lvl="1"/>
            <a:r>
              <a:rPr lang="en-US" b="1" dirty="0"/>
              <a:t>Category: </a:t>
            </a:r>
            <a:r>
              <a:rPr lang="en-US" dirty="0"/>
              <a:t>1 Level, 4 distinct values</a:t>
            </a:r>
          </a:p>
          <a:p>
            <a:pPr lvl="1"/>
            <a:r>
              <a:rPr lang="en-US" b="1" dirty="0"/>
              <a:t>Purchase Amount (USD): </a:t>
            </a:r>
            <a:r>
              <a:rPr lang="en-US" dirty="0"/>
              <a:t>min:20 max:100 median:60</a:t>
            </a:r>
          </a:p>
          <a:p>
            <a:pPr lvl="1"/>
            <a:r>
              <a:rPr lang="en-US" b="1" dirty="0"/>
              <a:t>Location: </a:t>
            </a:r>
            <a:r>
              <a:rPr lang="en-US" dirty="0"/>
              <a:t>1 Level, 50 distinct values</a:t>
            </a:r>
          </a:p>
          <a:p>
            <a:pPr lvl="1"/>
            <a:r>
              <a:rPr lang="en-US" b="1" dirty="0"/>
              <a:t>Size: </a:t>
            </a:r>
            <a:r>
              <a:rPr lang="en-US" dirty="0"/>
              <a:t>1 Level, 4 distinct values </a:t>
            </a:r>
          </a:p>
          <a:p>
            <a:pPr lvl="1"/>
            <a:r>
              <a:rPr lang="en-US" b="1" dirty="0"/>
              <a:t>Color:</a:t>
            </a:r>
            <a:r>
              <a:rPr lang="en-US" dirty="0"/>
              <a:t> 1 Level, 25 distinct values</a:t>
            </a:r>
          </a:p>
          <a:p>
            <a:pPr lvl="1"/>
            <a:r>
              <a:rPr lang="en-US" b="1" dirty="0"/>
              <a:t>Season: </a:t>
            </a:r>
            <a:r>
              <a:rPr lang="en-US" dirty="0"/>
              <a:t>1 Level, 4 distinct values</a:t>
            </a:r>
          </a:p>
          <a:p>
            <a:pPr lvl="1"/>
            <a:r>
              <a:rPr lang="en-US" b="1" dirty="0"/>
              <a:t>Review Rating: </a:t>
            </a:r>
            <a:r>
              <a:rPr lang="en-US" dirty="0"/>
              <a:t>min:2.5 max:5.0 average:3.75</a:t>
            </a:r>
          </a:p>
          <a:p>
            <a:pPr lvl="1"/>
            <a:r>
              <a:rPr lang="en-US" b="1" dirty="0"/>
              <a:t>Subscription Status: </a:t>
            </a:r>
            <a:r>
              <a:rPr lang="en-US" dirty="0"/>
              <a:t>1 Level, 2 distinct values</a:t>
            </a:r>
          </a:p>
          <a:p>
            <a:pPr lvl="1"/>
            <a:r>
              <a:rPr lang="en-US" b="1" dirty="0"/>
              <a:t>Shipping Type: </a:t>
            </a:r>
            <a:r>
              <a:rPr lang="en-US" dirty="0"/>
              <a:t>1 Level, 6 distinct values</a:t>
            </a:r>
          </a:p>
          <a:p>
            <a:pPr lvl="1"/>
            <a:r>
              <a:rPr lang="en-US" b="1" dirty="0"/>
              <a:t>Discount Applied: </a:t>
            </a:r>
            <a:r>
              <a:rPr lang="en-US" dirty="0"/>
              <a:t>1 Level, 2 distinct values</a:t>
            </a:r>
          </a:p>
          <a:p>
            <a:pPr lvl="1"/>
            <a:r>
              <a:rPr lang="en-US" b="1" dirty="0"/>
              <a:t>Promo Code Used: </a:t>
            </a:r>
            <a:r>
              <a:rPr lang="en-US" dirty="0"/>
              <a:t>1 Level, 2 distinct values</a:t>
            </a:r>
          </a:p>
          <a:p>
            <a:pPr lvl="1"/>
            <a:r>
              <a:rPr lang="en-US" b="1" dirty="0"/>
              <a:t>Previous Purchases: </a:t>
            </a:r>
            <a:r>
              <a:rPr lang="en-US" dirty="0"/>
              <a:t>min:1 max:50 median:25</a:t>
            </a:r>
          </a:p>
          <a:p>
            <a:pPr lvl="1"/>
            <a:r>
              <a:rPr lang="en-US" b="1" dirty="0"/>
              <a:t>Payment Method: </a:t>
            </a:r>
            <a:r>
              <a:rPr lang="en-US" dirty="0"/>
              <a:t>1 Level, 6 distinct values</a:t>
            </a:r>
          </a:p>
          <a:p>
            <a:pPr lvl="1"/>
            <a:r>
              <a:rPr lang="en-US" b="1" dirty="0"/>
              <a:t>Frequency of Purchases:</a:t>
            </a:r>
            <a:r>
              <a:rPr lang="en-US" dirty="0"/>
              <a:t> 1 Level, 7 distinct values</a:t>
            </a:r>
            <a:endParaRPr lang="en-US" sz="2400" dirty="0"/>
          </a:p>
          <a:p>
            <a:pPr lvl="1"/>
            <a:r>
              <a:rPr lang="en-US" sz="2400" b="1" dirty="0"/>
              <a:t>Rating Summary: </a:t>
            </a:r>
            <a:r>
              <a:rPr lang="en-US" sz="2400" dirty="0"/>
              <a:t>1 Level, 3 distinct values</a:t>
            </a:r>
            <a:endParaRPr lang="en-US" sz="2400" b="1" dirty="0"/>
          </a:p>
          <a:p>
            <a:pPr lvl="1"/>
            <a:r>
              <a:rPr lang="en-US" sz="2400" b="1" dirty="0"/>
              <a:t>Shopping Type: </a:t>
            </a:r>
            <a:r>
              <a:rPr lang="en-US" sz="2400" dirty="0"/>
              <a:t>1 Level, 2 distinct values</a:t>
            </a:r>
            <a:endParaRPr lang="en-US" sz="2400" b="1" dirty="0"/>
          </a:p>
          <a:p>
            <a:pPr lvl="1"/>
            <a:r>
              <a:rPr lang="en-US" sz="2400" b="1" dirty="0"/>
              <a:t>Customer Loyalty: </a:t>
            </a:r>
            <a:r>
              <a:rPr lang="en-US" sz="2400" dirty="0"/>
              <a:t>1 Level, 3 distinct values</a:t>
            </a:r>
            <a:r>
              <a:rPr lang="en-US" sz="2400" b="1" dirty="0"/>
              <a:t> </a:t>
            </a:r>
          </a:p>
          <a:p>
            <a:pPr lvl="1"/>
            <a:endParaRPr lang="en-US" dirty="0"/>
          </a:p>
        </p:txBody>
      </p:sp>
    </p:spTree>
    <p:extLst>
      <p:ext uri="{BB962C8B-B14F-4D97-AF65-F5344CB8AC3E}">
        <p14:creationId xmlns:p14="http://schemas.microsoft.com/office/powerpoint/2010/main" val="3764654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9320C-735D-47F8-0497-EF46CC3E25F3}"/>
              </a:ext>
            </a:extLst>
          </p:cNvPr>
          <p:cNvSpPr>
            <a:spLocks noGrp="1"/>
          </p:cNvSpPr>
          <p:nvPr>
            <p:ph type="title"/>
          </p:nvPr>
        </p:nvSpPr>
        <p:spPr/>
        <p:txBody>
          <a:bodyPr/>
          <a:lstStyle/>
          <a:p>
            <a:r>
              <a:rPr lang="en-US" b="1" dirty="0"/>
              <a:t>Reflection and Discussion</a:t>
            </a:r>
          </a:p>
        </p:txBody>
      </p:sp>
      <p:sp>
        <p:nvSpPr>
          <p:cNvPr id="3" name="Content Placeholder 2">
            <a:extLst>
              <a:ext uri="{FF2B5EF4-FFF2-40B4-BE49-F238E27FC236}">
                <a16:creationId xmlns:a16="http://schemas.microsoft.com/office/drawing/2014/main" id="{1B9ED31A-6499-1149-F07D-0424A32F3F40}"/>
              </a:ext>
            </a:extLst>
          </p:cNvPr>
          <p:cNvSpPr>
            <a:spLocks noGrp="1"/>
          </p:cNvSpPr>
          <p:nvPr>
            <p:ph idx="1"/>
          </p:nvPr>
        </p:nvSpPr>
        <p:spPr/>
        <p:txBody>
          <a:bodyPr>
            <a:normAutofit fontScale="92500" lnSpcReduction="20000"/>
          </a:bodyPr>
          <a:lstStyle/>
          <a:p>
            <a:pPr marL="0" indent="0" algn="ctr">
              <a:buNone/>
            </a:pPr>
            <a:r>
              <a:rPr lang="en-MY" b="1" i="0" dirty="0">
                <a:solidFill>
                  <a:srgbClr val="526069"/>
                </a:solidFill>
                <a:effectLst/>
                <a:latin typeface="Open Sans" panose="020B0606030504020204" pitchFamily="34" charset="0"/>
              </a:rPr>
              <a:t>How might this analysis be useful in visualization design?</a:t>
            </a:r>
          </a:p>
          <a:p>
            <a:pPr marL="0" indent="0">
              <a:buNone/>
            </a:pPr>
            <a:r>
              <a:rPr lang="en-US" sz="1900" b="0" i="0" dirty="0">
                <a:effectLst/>
                <a:latin typeface="Söhne"/>
              </a:rPr>
              <a:t>	To summarize, the analysis of visualization design can significantly contribute to decision-making, understanding customers, and identifying trends over time. </a:t>
            </a:r>
          </a:p>
          <a:p>
            <a:pPr marL="0" indent="0">
              <a:buNone/>
            </a:pPr>
            <a:r>
              <a:rPr lang="en-US" sz="1900" b="0" i="0" dirty="0">
                <a:effectLst/>
                <a:latin typeface="Söhne"/>
              </a:rPr>
              <a:t>	Before the prominence of visualization, businesses found it challenging to uncover trends and market demands solely from sales data. Over time, businesses realized that there are other crucial factors impacting business performance. Subsequently, businesses began to employ statistical survey methods to collect data and study human behavior. However, this method alone proved to be expensive, inefficient, and not conducive to a business's health.</a:t>
            </a:r>
          </a:p>
          <a:p>
            <a:pPr marL="0" indent="0">
              <a:buNone/>
            </a:pPr>
            <a:r>
              <a:rPr lang="en-US" sz="1900" b="0" i="0" dirty="0">
                <a:effectLst/>
                <a:latin typeface="Söhne"/>
              </a:rPr>
              <a:t>	In the current era of visualization, businesses now rely on available data or collect their own data through sales. This data undergoes various processes before being visualized to understand customer behavior. During analysis, businesses can identify patterns in customer spending behavior and gather insights into customer perceptions of their products. Following the analysis, businesses gain a comprehensive understanding of their position in the market, enabling them to take necessary actions.</a:t>
            </a:r>
          </a:p>
          <a:p>
            <a:pPr marL="0" indent="0">
              <a:buNone/>
            </a:pPr>
            <a:r>
              <a:rPr lang="en-US" sz="1900" b="0" i="0" dirty="0">
                <a:effectLst/>
                <a:latin typeface="Söhne"/>
              </a:rPr>
              <a:t>	From this analysis, it is evident that both the intended user and different users must first identify their problems. Subsequently, appropriate visualization types are used to analyze these problems, providing valuable insights for decision-making. After analyzing the identified problems, business owners can fully comprehend their business performance and trends across all seasons. Finally, both users can plan strategies through the analysis to address and eliminate the identified problems.</a:t>
            </a:r>
          </a:p>
        </p:txBody>
      </p:sp>
    </p:spTree>
    <p:extLst>
      <p:ext uri="{BB962C8B-B14F-4D97-AF65-F5344CB8AC3E}">
        <p14:creationId xmlns:p14="http://schemas.microsoft.com/office/powerpoint/2010/main" val="2365519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7955E-9107-323F-F0BD-490472195BF1}"/>
              </a:ext>
            </a:extLst>
          </p:cNvPr>
          <p:cNvSpPr>
            <a:spLocks noGrp="1"/>
          </p:cNvSpPr>
          <p:nvPr>
            <p:ph type="title"/>
          </p:nvPr>
        </p:nvSpPr>
        <p:spPr/>
        <p:txBody>
          <a:bodyPr/>
          <a:lstStyle/>
          <a:p>
            <a:r>
              <a:rPr lang="en-US" dirty="0"/>
              <a:t>Additional Notes</a:t>
            </a:r>
          </a:p>
        </p:txBody>
      </p:sp>
      <p:sp>
        <p:nvSpPr>
          <p:cNvPr id="3" name="Content Placeholder 2">
            <a:extLst>
              <a:ext uri="{FF2B5EF4-FFF2-40B4-BE49-F238E27FC236}">
                <a16:creationId xmlns:a16="http://schemas.microsoft.com/office/drawing/2014/main" id="{E7A69A63-4450-3CD1-14B8-BF19A4AF7D46}"/>
              </a:ext>
            </a:extLst>
          </p:cNvPr>
          <p:cNvSpPr>
            <a:spLocks noGrp="1"/>
          </p:cNvSpPr>
          <p:nvPr>
            <p:ph idx="1"/>
          </p:nvPr>
        </p:nvSpPr>
        <p:spPr>
          <a:xfrm>
            <a:off x="838200" y="1825625"/>
            <a:ext cx="10515600" cy="4667250"/>
          </a:xfrm>
        </p:spPr>
        <p:txBody>
          <a:bodyPr>
            <a:normAutofit/>
          </a:bodyPr>
          <a:lstStyle/>
          <a:p>
            <a:r>
              <a:rPr lang="en-US" sz="2000" dirty="0" err="1"/>
              <a:t>Github</a:t>
            </a:r>
            <a:r>
              <a:rPr lang="en-US" sz="2000" dirty="0"/>
              <a:t> Repository  to notebook</a:t>
            </a:r>
          </a:p>
          <a:p>
            <a:pPr marL="457200" lvl="1" indent="0">
              <a:buNone/>
            </a:pPr>
            <a:r>
              <a:rPr lang="en-US" sz="2000" dirty="0">
                <a:hlinkClick r:id="rId2"/>
              </a:rPr>
              <a:t>https://github.com/abilimckl1/ShoppingBehaviour</a:t>
            </a:r>
            <a:r>
              <a:rPr lang="en-US" sz="2000" dirty="0"/>
              <a:t> </a:t>
            </a:r>
          </a:p>
          <a:p>
            <a:r>
              <a:rPr lang="en-US" sz="2000" dirty="0"/>
              <a:t>Percentage representation in pie chart</a:t>
            </a:r>
          </a:p>
          <a:p>
            <a:pPr marL="457200" lvl="1" indent="0">
              <a:buNone/>
            </a:pPr>
            <a:r>
              <a:rPr lang="en-US" sz="2000" dirty="0">
                <a:hlinkClick r:id="rId3"/>
              </a:rPr>
              <a:t>https://help.tableau.com/current/pro/desktop/en-us/calculations_percentages_options.htm#:~:text=To%20calculate%20percentages%20in%20your,then%20select%20a%20percentage%20option</a:t>
            </a:r>
            <a:r>
              <a:rPr lang="en-US" sz="2000" dirty="0"/>
              <a:t>. </a:t>
            </a:r>
          </a:p>
          <a:p>
            <a:r>
              <a:rPr lang="en-US" sz="2000" dirty="0"/>
              <a:t>Types of Charts</a:t>
            </a:r>
          </a:p>
          <a:p>
            <a:pPr marL="457200" lvl="1" indent="0">
              <a:buNone/>
            </a:pPr>
            <a:r>
              <a:rPr lang="en-US" sz="2000" dirty="0">
                <a:hlinkClick r:id="rId4"/>
              </a:rPr>
              <a:t>https://eazybi.com/blog/data-visualization-and-chart-types</a:t>
            </a:r>
            <a:r>
              <a:rPr lang="en-US" sz="2000" dirty="0"/>
              <a:t> </a:t>
            </a:r>
          </a:p>
          <a:p>
            <a:r>
              <a:rPr lang="en-US" sz="2000" dirty="0"/>
              <a:t>History of survey </a:t>
            </a:r>
          </a:p>
          <a:p>
            <a:pPr marL="457200" lvl="1" indent="0">
              <a:buNone/>
            </a:pPr>
            <a:r>
              <a:rPr lang="en-US" sz="2000" dirty="0">
                <a:hlinkClick r:id="rId5"/>
              </a:rPr>
              <a:t>https://en.wikipedia.org/wiki/Survey_(human_research)</a:t>
            </a:r>
            <a:endParaRPr lang="en-US" sz="2000" dirty="0"/>
          </a:p>
          <a:p>
            <a:r>
              <a:rPr lang="en-US" sz="2000" dirty="0"/>
              <a:t>History of Visualization</a:t>
            </a:r>
          </a:p>
          <a:p>
            <a:pPr marL="457200" lvl="1" indent="0">
              <a:buNone/>
            </a:pPr>
            <a:r>
              <a:rPr lang="en-US" sz="2000" dirty="0">
                <a:hlinkClick r:id="rId6"/>
              </a:rPr>
              <a:t>https://insightsoftware.com/blog/a-brief-history-of-data-visualization/</a:t>
            </a:r>
            <a:endParaRPr lang="en-US" sz="2000" dirty="0"/>
          </a:p>
        </p:txBody>
      </p:sp>
    </p:spTree>
    <p:extLst>
      <p:ext uri="{BB962C8B-B14F-4D97-AF65-F5344CB8AC3E}">
        <p14:creationId xmlns:p14="http://schemas.microsoft.com/office/powerpoint/2010/main" val="553383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3EFD-B678-1DF9-A05F-0685AD53E064}"/>
              </a:ext>
            </a:extLst>
          </p:cNvPr>
          <p:cNvSpPr>
            <a:spLocks noGrp="1"/>
          </p:cNvSpPr>
          <p:nvPr>
            <p:ph type="title"/>
          </p:nvPr>
        </p:nvSpPr>
        <p:spPr/>
        <p:txBody>
          <a:bodyPr>
            <a:normAutofit/>
          </a:bodyPr>
          <a:lstStyle/>
          <a:p>
            <a:r>
              <a:rPr lang="en-US" sz="3600" b="1" dirty="0"/>
              <a:t>Clothing Retail Business Owner’s Questions</a:t>
            </a:r>
          </a:p>
        </p:txBody>
      </p:sp>
      <p:sp>
        <p:nvSpPr>
          <p:cNvPr id="3" name="Content Placeholder 2">
            <a:extLst>
              <a:ext uri="{FF2B5EF4-FFF2-40B4-BE49-F238E27FC236}">
                <a16:creationId xmlns:a16="http://schemas.microsoft.com/office/drawing/2014/main" id="{C1790776-7A4F-CD3E-9615-3AAEB1189A62}"/>
              </a:ext>
            </a:extLst>
          </p:cNvPr>
          <p:cNvSpPr>
            <a:spLocks noGrp="1"/>
          </p:cNvSpPr>
          <p:nvPr>
            <p:ph idx="1"/>
          </p:nvPr>
        </p:nvSpPr>
        <p:spPr/>
        <p:txBody>
          <a:bodyPr>
            <a:normAutofit/>
          </a:bodyPr>
          <a:lstStyle/>
          <a:p>
            <a:r>
              <a:rPr lang="en-US" sz="2400" b="1" dirty="0"/>
              <a:t>Question 1 : </a:t>
            </a:r>
            <a:r>
              <a:rPr lang="en-US" sz="2400" dirty="0"/>
              <a:t>How many customers exhibit frequent purchase but do not own membership?</a:t>
            </a:r>
          </a:p>
          <a:p>
            <a:r>
              <a:rPr lang="en-US" sz="2400" b="1" dirty="0"/>
              <a:t>Question 2 : </a:t>
            </a:r>
            <a:r>
              <a:rPr lang="en-US" sz="2400" dirty="0"/>
              <a:t>What are the most frequently bought sizes across 2 genders in every season?</a:t>
            </a:r>
          </a:p>
          <a:p>
            <a:r>
              <a:rPr lang="en-US" sz="2400" b="1" dirty="0"/>
              <a:t>Question 3 : </a:t>
            </a:r>
            <a:r>
              <a:rPr lang="en-US" sz="2400" dirty="0"/>
              <a:t>What are the shopping preferences among customers from different states?</a:t>
            </a:r>
          </a:p>
        </p:txBody>
      </p:sp>
    </p:spTree>
    <p:extLst>
      <p:ext uri="{BB962C8B-B14F-4D97-AF65-F5344CB8AC3E}">
        <p14:creationId xmlns:p14="http://schemas.microsoft.com/office/powerpoint/2010/main" val="168923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A0D0-95E9-B3C7-C5B0-1751D0BB971F}"/>
              </a:ext>
            </a:extLst>
          </p:cNvPr>
          <p:cNvSpPr>
            <a:spLocks noGrp="1"/>
          </p:cNvSpPr>
          <p:nvPr>
            <p:ph type="title"/>
          </p:nvPr>
        </p:nvSpPr>
        <p:spPr/>
        <p:txBody>
          <a:bodyPr>
            <a:normAutofit/>
          </a:bodyPr>
          <a:lstStyle/>
          <a:p>
            <a:r>
              <a:rPr lang="en-US" sz="3200" b="1" dirty="0"/>
              <a:t>Q1: How many customers exhibit frequent purchase but do not own membership?</a:t>
            </a:r>
          </a:p>
        </p:txBody>
      </p:sp>
      <p:sp>
        <p:nvSpPr>
          <p:cNvPr id="3" name="Content Placeholder 2">
            <a:extLst>
              <a:ext uri="{FF2B5EF4-FFF2-40B4-BE49-F238E27FC236}">
                <a16:creationId xmlns:a16="http://schemas.microsoft.com/office/drawing/2014/main" id="{32109025-8A29-1A5A-FC16-85CB1C1A91CE}"/>
              </a:ext>
            </a:extLst>
          </p:cNvPr>
          <p:cNvSpPr>
            <a:spLocks noGrp="1"/>
          </p:cNvSpPr>
          <p:nvPr>
            <p:ph idx="1"/>
          </p:nvPr>
        </p:nvSpPr>
        <p:spPr/>
        <p:txBody>
          <a:bodyPr>
            <a:noAutofit/>
          </a:bodyPr>
          <a:lstStyle/>
          <a:p>
            <a:r>
              <a:rPr lang="en-US" sz="2000" dirty="0"/>
              <a:t>Do you need a chart? </a:t>
            </a:r>
          </a:p>
          <a:p>
            <a:pPr lvl="1"/>
            <a:r>
              <a:rPr lang="en-US" sz="2000" dirty="0"/>
              <a:t>Yes, Pie Chart is required to answer.</a:t>
            </a:r>
          </a:p>
          <a:p>
            <a:r>
              <a:rPr lang="en-US" sz="2000" dirty="0"/>
              <a:t>List of attributes do you need to use to answer the question:</a:t>
            </a:r>
          </a:p>
          <a:p>
            <a:pPr lvl="1"/>
            <a:r>
              <a:rPr lang="en-US" sz="2000" dirty="0"/>
              <a:t>Previous Purchases, Subscription Status, Customer Loyalty</a:t>
            </a:r>
          </a:p>
          <a:p>
            <a:r>
              <a:rPr lang="en-US" sz="2000" dirty="0"/>
              <a:t>Transform data? If Yes – provide short description, what data produced:</a:t>
            </a:r>
          </a:p>
          <a:p>
            <a:pPr lvl="1"/>
            <a:r>
              <a:rPr lang="en-US" sz="2000" dirty="0"/>
              <a:t>Yes, Perform binning on Previous Purchases and calculate the fractions within the Subscription Status.</a:t>
            </a:r>
          </a:p>
          <a:p>
            <a:r>
              <a:rPr lang="en-US" sz="2000" dirty="0"/>
              <a:t>Dataset or attribute type changed? If Yes – list them, what type changed:</a:t>
            </a:r>
          </a:p>
          <a:p>
            <a:pPr lvl="1"/>
            <a:r>
              <a:rPr lang="en-US" sz="2000" dirty="0"/>
              <a:t>Dataset type does not change, but Binning of Previous Purchases into Ordinal attribute is required to produce better result.</a:t>
            </a:r>
          </a:p>
          <a:p>
            <a:r>
              <a:rPr lang="en-US" sz="2000" dirty="0"/>
              <a:t>All data? Additional data? If Yes – list and provide description:</a:t>
            </a:r>
          </a:p>
          <a:p>
            <a:pPr lvl="1"/>
            <a:r>
              <a:rPr lang="en-US" sz="2000" dirty="0"/>
              <a:t>No, Customer Loyalty attribute is required to answer this question therefore it will be derived from Previous Purchases.</a:t>
            </a:r>
          </a:p>
        </p:txBody>
      </p:sp>
    </p:spTree>
    <p:extLst>
      <p:ext uri="{BB962C8B-B14F-4D97-AF65-F5344CB8AC3E}">
        <p14:creationId xmlns:p14="http://schemas.microsoft.com/office/powerpoint/2010/main" val="242627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CA28-33E4-53FF-98E0-0BF5EB07FF53}"/>
              </a:ext>
            </a:extLst>
          </p:cNvPr>
          <p:cNvSpPr>
            <a:spLocks noGrp="1"/>
          </p:cNvSpPr>
          <p:nvPr>
            <p:ph type="title"/>
          </p:nvPr>
        </p:nvSpPr>
        <p:spPr/>
        <p:txBody>
          <a:bodyPr>
            <a:normAutofit/>
          </a:bodyPr>
          <a:lstStyle/>
          <a:p>
            <a:r>
              <a:rPr lang="en-US" sz="3200" b="1" dirty="0"/>
              <a:t>Q1: How many customers exhibit frequent purchase but do not own membership?</a:t>
            </a:r>
          </a:p>
        </p:txBody>
      </p:sp>
      <p:sp>
        <p:nvSpPr>
          <p:cNvPr id="3" name="Content Placeholder 2">
            <a:extLst>
              <a:ext uri="{FF2B5EF4-FFF2-40B4-BE49-F238E27FC236}">
                <a16:creationId xmlns:a16="http://schemas.microsoft.com/office/drawing/2014/main" id="{6A743D1A-7477-6709-396B-252CEACF606D}"/>
              </a:ext>
            </a:extLst>
          </p:cNvPr>
          <p:cNvSpPr>
            <a:spLocks noGrp="1"/>
          </p:cNvSpPr>
          <p:nvPr>
            <p:ph idx="1"/>
          </p:nvPr>
        </p:nvSpPr>
        <p:spPr/>
        <p:txBody>
          <a:bodyPr/>
          <a:lstStyle/>
          <a:p>
            <a:r>
              <a:rPr lang="en-US" sz="2000" dirty="0"/>
              <a:t>Provide high-level task abstraction for your dataset:</a:t>
            </a:r>
          </a:p>
          <a:p>
            <a:pPr lvl="1"/>
            <a:r>
              <a:rPr lang="en-US" sz="2000" dirty="0"/>
              <a:t>To consume existing data and deriving new data.</a:t>
            </a:r>
          </a:p>
          <a:p>
            <a:pPr lvl="1"/>
            <a:r>
              <a:rPr lang="en-US" sz="2000" dirty="0"/>
              <a:t>To discover and compare the membership percentages among frequent and infrequent customers</a:t>
            </a:r>
          </a:p>
          <a:p>
            <a:r>
              <a:rPr lang="en-US" sz="2000" dirty="0"/>
              <a:t>List targets or aspect of the data that would answer your analysis question:</a:t>
            </a:r>
          </a:p>
          <a:p>
            <a:pPr lvl="1"/>
            <a:r>
              <a:rPr lang="en-US" sz="2000" dirty="0"/>
              <a:t>The percentages of memberships among 3 frequent types of customers</a:t>
            </a:r>
          </a:p>
          <a:p>
            <a:pPr marL="0" indent="0">
              <a:buNone/>
            </a:pPr>
            <a:endParaRPr lang="en-US" dirty="0"/>
          </a:p>
        </p:txBody>
      </p:sp>
    </p:spTree>
    <p:extLst>
      <p:ext uri="{BB962C8B-B14F-4D97-AF65-F5344CB8AC3E}">
        <p14:creationId xmlns:p14="http://schemas.microsoft.com/office/powerpoint/2010/main" val="3820731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A0D0-95E9-B3C7-C5B0-1751D0BB971F}"/>
              </a:ext>
            </a:extLst>
          </p:cNvPr>
          <p:cNvSpPr>
            <a:spLocks noGrp="1"/>
          </p:cNvSpPr>
          <p:nvPr>
            <p:ph type="title"/>
          </p:nvPr>
        </p:nvSpPr>
        <p:spPr/>
        <p:txBody>
          <a:bodyPr>
            <a:normAutofit/>
          </a:bodyPr>
          <a:lstStyle/>
          <a:p>
            <a:r>
              <a:rPr lang="en-US" sz="3200" b="1" dirty="0"/>
              <a:t>Q2: What are the most frequently bought sizes across 2 genders in every season?</a:t>
            </a:r>
          </a:p>
        </p:txBody>
      </p:sp>
      <p:sp>
        <p:nvSpPr>
          <p:cNvPr id="3" name="Content Placeholder 2">
            <a:extLst>
              <a:ext uri="{FF2B5EF4-FFF2-40B4-BE49-F238E27FC236}">
                <a16:creationId xmlns:a16="http://schemas.microsoft.com/office/drawing/2014/main" id="{32109025-8A29-1A5A-FC16-85CB1C1A91CE}"/>
              </a:ext>
            </a:extLst>
          </p:cNvPr>
          <p:cNvSpPr>
            <a:spLocks noGrp="1"/>
          </p:cNvSpPr>
          <p:nvPr>
            <p:ph idx="1"/>
          </p:nvPr>
        </p:nvSpPr>
        <p:spPr/>
        <p:txBody>
          <a:bodyPr>
            <a:noAutofit/>
          </a:bodyPr>
          <a:lstStyle/>
          <a:p>
            <a:r>
              <a:rPr lang="en-US" sz="2000" dirty="0"/>
              <a:t>Do you need a chart? </a:t>
            </a:r>
          </a:p>
          <a:p>
            <a:pPr lvl="1"/>
            <a:r>
              <a:rPr lang="en-US" sz="2000" dirty="0"/>
              <a:t>Yes, Bar Chart is required to answer.</a:t>
            </a:r>
          </a:p>
          <a:p>
            <a:r>
              <a:rPr lang="en-US" sz="2000" dirty="0"/>
              <a:t>List of attributes do you need to use to answer the question:</a:t>
            </a:r>
          </a:p>
          <a:p>
            <a:pPr lvl="1"/>
            <a:r>
              <a:rPr lang="en-US" sz="2000" dirty="0"/>
              <a:t>Season, Size, Gender</a:t>
            </a:r>
          </a:p>
          <a:p>
            <a:r>
              <a:rPr lang="en-US" sz="2000" dirty="0"/>
              <a:t>Transform data? If Yes – provide short description, what data produced:</a:t>
            </a:r>
          </a:p>
          <a:p>
            <a:pPr lvl="1"/>
            <a:r>
              <a:rPr lang="en-US" sz="2000" dirty="0"/>
              <a:t>Yes, sum up the sizes count across each season then filter by genders.</a:t>
            </a:r>
          </a:p>
          <a:p>
            <a:r>
              <a:rPr lang="en-US" sz="2000" dirty="0"/>
              <a:t>Dataset or attribute type changed? If Yes – list them, what type changed:</a:t>
            </a:r>
          </a:p>
          <a:p>
            <a:pPr lvl="1"/>
            <a:r>
              <a:rPr lang="en-US" sz="2000" dirty="0"/>
              <a:t>Dataset type and attribute type do not change.</a:t>
            </a:r>
          </a:p>
          <a:p>
            <a:r>
              <a:rPr lang="en-US" sz="2000" dirty="0"/>
              <a:t>All data? Additional data? If Yes – list and provide description:</a:t>
            </a:r>
          </a:p>
          <a:p>
            <a:pPr lvl="1"/>
            <a:r>
              <a:rPr lang="en-US" sz="2000" dirty="0"/>
              <a:t>All data is provided in the table.</a:t>
            </a:r>
          </a:p>
        </p:txBody>
      </p:sp>
    </p:spTree>
    <p:extLst>
      <p:ext uri="{BB962C8B-B14F-4D97-AF65-F5344CB8AC3E}">
        <p14:creationId xmlns:p14="http://schemas.microsoft.com/office/powerpoint/2010/main" val="237228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CA28-33E4-53FF-98E0-0BF5EB07FF53}"/>
              </a:ext>
            </a:extLst>
          </p:cNvPr>
          <p:cNvSpPr>
            <a:spLocks noGrp="1"/>
          </p:cNvSpPr>
          <p:nvPr>
            <p:ph type="title"/>
          </p:nvPr>
        </p:nvSpPr>
        <p:spPr/>
        <p:txBody>
          <a:bodyPr>
            <a:normAutofit/>
          </a:bodyPr>
          <a:lstStyle/>
          <a:p>
            <a:r>
              <a:rPr lang="en-US" sz="3200" b="1" dirty="0"/>
              <a:t>Q2: What are the most frequently bought sizes across 2 genders in every season?</a:t>
            </a:r>
          </a:p>
        </p:txBody>
      </p:sp>
      <p:sp>
        <p:nvSpPr>
          <p:cNvPr id="3" name="Content Placeholder 2">
            <a:extLst>
              <a:ext uri="{FF2B5EF4-FFF2-40B4-BE49-F238E27FC236}">
                <a16:creationId xmlns:a16="http://schemas.microsoft.com/office/drawing/2014/main" id="{6A743D1A-7477-6709-396B-252CEACF606D}"/>
              </a:ext>
            </a:extLst>
          </p:cNvPr>
          <p:cNvSpPr>
            <a:spLocks noGrp="1"/>
          </p:cNvSpPr>
          <p:nvPr>
            <p:ph idx="1"/>
          </p:nvPr>
        </p:nvSpPr>
        <p:spPr/>
        <p:txBody>
          <a:bodyPr/>
          <a:lstStyle/>
          <a:p>
            <a:r>
              <a:rPr lang="en-US" sz="2000" dirty="0"/>
              <a:t>Provide high-level task abstraction for your dataset:</a:t>
            </a:r>
          </a:p>
          <a:p>
            <a:pPr lvl="1"/>
            <a:r>
              <a:rPr lang="en-US" sz="2000" dirty="0"/>
              <a:t>To consume existing data.</a:t>
            </a:r>
          </a:p>
          <a:p>
            <a:pPr lvl="1"/>
            <a:r>
              <a:rPr lang="en-US" sz="2000" dirty="0"/>
              <a:t>to discover the size preferences of each category for both genders over seasonal trends</a:t>
            </a:r>
          </a:p>
          <a:p>
            <a:r>
              <a:rPr lang="en-US" sz="2000" dirty="0"/>
              <a:t>List targets or aspect of the data that would answer your analysis question:</a:t>
            </a:r>
          </a:p>
          <a:p>
            <a:pPr lvl="1"/>
            <a:r>
              <a:rPr lang="en-US" sz="2000" dirty="0"/>
              <a:t>the distribution of seasonal sales of different sizes in both genders</a:t>
            </a:r>
            <a:endParaRPr lang="en-US" dirty="0"/>
          </a:p>
        </p:txBody>
      </p:sp>
    </p:spTree>
    <p:extLst>
      <p:ext uri="{BB962C8B-B14F-4D97-AF65-F5344CB8AC3E}">
        <p14:creationId xmlns:p14="http://schemas.microsoft.com/office/powerpoint/2010/main" val="1200420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3217</Words>
  <Application>Microsoft Office PowerPoint</Application>
  <PresentationFormat>Widescreen</PresentationFormat>
  <Paragraphs>227</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Open Sans</vt:lpstr>
      <vt:lpstr>Söhne</vt:lpstr>
      <vt:lpstr>Office Theme</vt:lpstr>
      <vt:lpstr>  CDS505 Assignment 1</vt:lpstr>
      <vt:lpstr>Dataset Background</vt:lpstr>
      <vt:lpstr>Dataset Attributes</vt:lpstr>
      <vt:lpstr>Attributes Cardinality</vt:lpstr>
      <vt:lpstr>Clothing Retail Business Owner’s Questions</vt:lpstr>
      <vt:lpstr>Q1: How many customers exhibit frequent purchase but do not own membership?</vt:lpstr>
      <vt:lpstr>Q1: How many customers exhibit frequent purchase but do not own membership?</vt:lpstr>
      <vt:lpstr>Q2: What are the most frequently bought sizes across 2 genders in every season?</vt:lpstr>
      <vt:lpstr>Q2: What are the most frequently bought sizes across 2 genders in every season?</vt:lpstr>
      <vt:lpstr>Q3: What are the shopping preferences among customers from different states?</vt:lpstr>
      <vt:lpstr>Q3: What are the shopping preferences among customers from different states?</vt:lpstr>
      <vt:lpstr>Clothing Fashion Designer’s Questions</vt:lpstr>
      <vt:lpstr>Q4: What are the color preference for customer across 4 seasons?</vt:lpstr>
      <vt:lpstr>Q4: What are the color preference for customer across 4 seasons?</vt:lpstr>
      <vt:lpstr>Q5: What category emerges as bestseller for each gender for each season?</vt:lpstr>
      <vt:lpstr>Q5: What category emerges as bestseller for each gender for each season?</vt:lpstr>
      <vt:lpstr>Q6: How satisfied are the customers with their purchases across different categories in each season?</vt:lpstr>
      <vt:lpstr>Q6: How satisfied are the customers with their purchases across different categories in each season?</vt:lpstr>
      <vt:lpstr>Choice of Vis Idioms and Explanation</vt:lpstr>
      <vt:lpstr>Q1: How many customers exhibit frequent purchase but do not own membership?</vt:lpstr>
      <vt:lpstr>Pie Chart</vt:lpstr>
      <vt:lpstr>Why is Pie Chart used?</vt:lpstr>
      <vt:lpstr>Q2: What are the most frequently bought sizes across 2 genders in every season?</vt:lpstr>
      <vt:lpstr>Bar Chart</vt:lpstr>
      <vt:lpstr>Explanation of why this is the right graph</vt:lpstr>
      <vt:lpstr>Q3: What are the shopping preferences among customers from different states?</vt:lpstr>
      <vt:lpstr>Map Chart</vt:lpstr>
      <vt:lpstr>Map Chart (Offline)</vt:lpstr>
      <vt:lpstr>Map Chart (Online)</vt:lpstr>
      <vt:lpstr>Explanation of why this is the right graph</vt:lpstr>
      <vt:lpstr>Q4: What are the color preference for customer across 4 seasons?</vt:lpstr>
      <vt:lpstr>Heat Map</vt:lpstr>
      <vt:lpstr>Explanation of why this is the right graph</vt:lpstr>
      <vt:lpstr>Q5: What category emerges as bestseller for each gender for each season?</vt:lpstr>
      <vt:lpstr>Bar Chart</vt:lpstr>
      <vt:lpstr>Explanation of why this is the right graph</vt:lpstr>
      <vt:lpstr>Q6: How satisfied are the customers with their purchases across different categories in each season?</vt:lpstr>
      <vt:lpstr>Pie Chart</vt:lpstr>
      <vt:lpstr>Explanation of why this is the right graph</vt:lpstr>
      <vt:lpstr>Reflection and Discussion</vt:lpstr>
      <vt:lpstr>Additional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CDS505 Assignment 1</dc:title>
  <dc:creator>Bahari Belaton</dc:creator>
  <cp:lastModifiedBy>Chuah Kheng Lim</cp:lastModifiedBy>
  <cp:revision>12</cp:revision>
  <dcterms:created xsi:type="dcterms:W3CDTF">2022-11-09T10:39:14Z</dcterms:created>
  <dcterms:modified xsi:type="dcterms:W3CDTF">2023-11-24T14:32:41Z</dcterms:modified>
</cp:coreProperties>
</file>