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335" r:id="rId2"/>
    <p:sldId id="257" r:id="rId3"/>
    <p:sldId id="336" r:id="rId4"/>
    <p:sldId id="337" r:id="rId5"/>
    <p:sldId id="343" r:id="rId6"/>
    <p:sldId id="339" r:id="rId7"/>
    <p:sldId id="338" r:id="rId8"/>
    <p:sldId id="341" r:id="rId9"/>
    <p:sldId id="344" r:id="rId10"/>
    <p:sldId id="34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0E31E-C757-5044-90D4-FA5C1C47B086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5631F-384C-C249-A140-9A0615C5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7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07B37-56BF-7449-B08B-C7E0AC4D04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9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5631F-384C-C249-A140-9A0615C55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5631F-384C-C249-A140-9A0615C551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5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0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5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2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0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1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5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2351782"/>
            <a:ext cx="881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Epidemiological Modeling of the COVID-19 Epidemic in Santa Clara County </a:t>
            </a:r>
          </a:p>
          <a:p>
            <a:pPr algn="ctr"/>
            <a:endParaRPr lang="en-US" sz="3200" b="1" dirty="0">
              <a:latin typeface="Latin Modern Math" panose="02000503000000000000" pitchFamily="2" charset="77"/>
              <a:ea typeface="Latin Modern Math" panose="02000503000000000000" pitchFamily="2" charset="77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Preliminary Report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311589"/>
            <a:ext cx="9144000" cy="1546412"/>
          </a:xfrm>
          <a:prstGeom prst="rect">
            <a:avLst/>
          </a:prstGeom>
          <a:solidFill>
            <a:srgbClr val="3162A1"/>
          </a:solidFill>
          <a:ln>
            <a:solidFill>
              <a:srgbClr val="30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9155" y="5853962"/>
            <a:ext cx="804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charset="0"/>
              </a:rPr>
              <a:t>March 18, 2020</a:t>
            </a:r>
          </a:p>
        </p:txBody>
      </p:sp>
    </p:spTree>
    <p:extLst>
      <p:ext uri="{BB962C8B-B14F-4D97-AF65-F5344CB8AC3E}">
        <p14:creationId xmlns:p14="http://schemas.microsoft.com/office/powerpoint/2010/main" val="293349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Epidemiological parameters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9D9B3B-CB39-4145-95B6-8FEB46F18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87107"/>
              </p:ext>
            </p:extLst>
          </p:nvPr>
        </p:nvGraphicFramePr>
        <p:xfrm>
          <a:off x="1509869" y="1424458"/>
          <a:ext cx="6215290" cy="5137706"/>
        </p:xfrm>
        <a:graphic>
          <a:graphicData uri="http://schemas.openxmlformats.org/drawingml/2006/table">
            <a:tbl>
              <a:tblPr/>
              <a:tblGrid>
                <a:gridCol w="3874861">
                  <a:extLst>
                    <a:ext uri="{9D8B030D-6E8A-4147-A177-3AD203B41FA5}">
                      <a16:colId xmlns:a16="http://schemas.microsoft.com/office/drawing/2014/main" val="830283116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3243154546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337360251"/>
                    </a:ext>
                  </a:extLst>
                </a:gridCol>
              </a:tblGrid>
              <a:tr h="295312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Description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Base case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C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Range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80C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C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C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40609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basic reproductive number (R</a:t>
                      </a:r>
                      <a:r>
                        <a:rPr lang="en-US" sz="1300" b="0" baseline="-2500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</a:t>
                      </a:r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2.2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(1.5, 3.2)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30064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relative rate of asymptomatic transmission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0.375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(.25, .5)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402629"/>
                  </a:ext>
                </a:extLst>
              </a:tr>
              <a:tr h="295312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proportion of individuals &lt; 20 that do not ever experience symptoms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0.75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(.5, .9)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388411"/>
                  </a:ext>
                </a:extLst>
              </a:tr>
              <a:tr h="295312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proportion of individuals 20-64 that do not ever experience symptoms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0.3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(.2, .4)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727604"/>
                  </a:ext>
                </a:extLst>
              </a:tr>
              <a:tr h="295312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proportion of individuals 65+ that do not ever experience symptoms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0.3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(.2, .4)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830221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average length of pre-symptomatic infected period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0.5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b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441176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average length of incubation period 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5 days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(4-6)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225255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average duration of infection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5 days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(3-7)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302322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case fatality rate (&lt; 20)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19855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case fatality rate (20-64)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0.005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546151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case fatality rate (65+)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0.1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173341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percentage of cases observed at baseline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0.13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(4-30)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082861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number of cases observed at baseline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100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calibrated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72742"/>
                  </a:ext>
                </a:extLst>
              </a:tr>
              <a:tr h="464062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ratio of latent group to infected group at baseline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1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36510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relative testing rate of kids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1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29315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relative infectiousness of kids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1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(.5-1)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362325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relative susceptibility of kids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1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(.5-1)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17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9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Model structure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9F302B8-D177-7049-A842-863FD8A5F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14" y="1413081"/>
            <a:ext cx="5763772" cy="49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9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Age stratification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F5B420E-2A11-B843-B52A-DC510332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91343"/>
            <a:ext cx="4572000" cy="4572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94741F2-1F68-324D-B612-73F29C3B2A10}"/>
              </a:ext>
            </a:extLst>
          </p:cNvPr>
          <p:cNvSpPr txBox="1">
            <a:spLocks/>
          </p:cNvSpPr>
          <p:nvPr/>
        </p:nvSpPr>
        <p:spPr>
          <a:xfrm>
            <a:off x="748393" y="5634856"/>
            <a:ext cx="7886700" cy="856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Source: American Community Survey (2018)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933B5C-E58D-E140-9CB8-EB894E78AF74}"/>
              </a:ext>
            </a:extLst>
          </p:cNvPr>
          <p:cNvSpPr/>
          <p:nvPr/>
        </p:nvSpPr>
        <p:spPr>
          <a:xfrm>
            <a:off x="4691743" y="1611086"/>
            <a:ext cx="457200" cy="2945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Observed data fits to different models.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1132082-966B-AF41-9AD8-1E251B553FDE}"/>
              </a:ext>
            </a:extLst>
          </p:cNvPr>
          <p:cNvSpPr txBox="1">
            <a:spLocks/>
          </p:cNvSpPr>
          <p:nvPr/>
        </p:nvSpPr>
        <p:spPr>
          <a:xfrm>
            <a:off x="791935" y="5381384"/>
            <a:ext cx="7886700" cy="856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13% case ascertainment over March 1-March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Low transmission in asymptomatic individuals (RR = .25)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Children as susceptible as adults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7C7D89-0983-854A-BD45-D813B8B8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51" y="1687285"/>
            <a:ext cx="7443697" cy="31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Observed data fits to different models.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1132082-966B-AF41-9AD8-1E251B553FDE}"/>
              </a:ext>
            </a:extLst>
          </p:cNvPr>
          <p:cNvSpPr txBox="1">
            <a:spLocks/>
          </p:cNvSpPr>
          <p:nvPr/>
        </p:nvSpPr>
        <p:spPr>
          <a:xfrm>
            <a:off x="791935" y="5381384"/>
            <a:ext cx="7886700" cy="856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13% case ascertainment over March 1-March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Higher transmission in asymptomatic individuals (RR = 0.38)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Children less susceptible than adults (RR = 0.5)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D7426-6C1B-DB47-AE43-75396C9A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28" y="1682162"/>
            <a:ext cx="7446264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8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Contact patterns are important.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EC059-7C59-C54F-9C2F-B34DF82F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10287"/>
            <a:ext cx="8032759" cy="3442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0C30F-D349-9D4B-8C99-9795E731D557}"/>
              </a:ext>
            </a:extLst>
          </p:cNvPr>
          <p:cNvSpPr txBox="1"/>
          <p:nvPr/>
        </p:nvSpPr>
        <p:spPr>
          <a:xfrm>
            <a:off x="1295399" y="1904998"/>
            <a:ext cx="2503715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No intervention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1209E-6A57-5440-AC85-6705DCCAAB72}"/>
              </a:ext>
            </a:extLst>
          </p:cNvPr>
          <p:cNvSpPr txBox="1"/>
          <p:nvPr/>
        </p:nvSpPr>
        <p:spPr>
          <a:xfrm>
            <a:off x="5214256" y="1904998"/>
            <a:ext cx="2503715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School closing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7B49B5-D602-F449-9F16-8BB11DD12D67}"/>
              </a:ext>
            </a:extLst>
          </p:cNvPr>
          <p:cNvCxnSpPr>
            <a:cxnSpLocks/>
          </p:cNvCxnSpPr>
          <p:nvPr/>
        </p:nvCxnSpPr>
        <p:spPr>
          <a:xfrm flipV="1">
            <a:off x="6215743" y="2258941"/>
            <a:ext cx="0" cy="240014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58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2DA690-68F3-9D43-8D00-6606675C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1922960"/>
            <a:ext cx="7772400" cy="33310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Social distancing can slow the epidemic.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E1BA8E-FF49-804C-A00E-40EB7D2ED3C2}"/>
              </a:ext>
            </a:extLst>
          </p:cNvPr>
          <p:cNvSpPr txBox="1"/>
          <p:nvPr/>
        </p:nvSpPr>
        <p:spPr>
          <a:xfrm>
            <a:off x="1295399" y="1904998"/>
            <a:ext cx="2503715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No intervention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27BA3-147B-E143-9D10-69E7753A3251}"/>
              </a:ext>
            </a:extLst>
          </p:cNvPr>
          <p:cNvSpPr txBox="1"/>
          <p:nvPr/>
        </p:nvSpPr>
        <p:spPr>
          <a:xfrm>
            <a:off x="5214256" y="1904998"/>
            <a:ext cx="2852058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Reduce contact rate (50%)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7F4985-C004-C04A-B1DE-C66D8C6F2389}"/>
              </a:ext>
            </a:extLst>
          </p:cNvPr>
          <p:cNvCxnSpPr>
            <a:cxnSpLocks/>
          </p:cNvCxnSpPr>
          <p:nvPr/>
        </p:nvCxnSpPr>
        <p:spPr>
          <a:xfrm flipV="1">
            <a:off x="6379028" y="2346026"/>
            <a:ext cx="0" cy="240014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38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Appendix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8001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Contact rates by strata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8C1E21-752D-ED45-9729-0C12FDF4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4" y="1650145"/>
            <a:ext cx="6832047" cy="42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7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314</Words>
  <Application>Microsoft Macintosh PowerPoint</Application>
  <PresentationFormat>On-screen Show (4:3)</PresentationFormat>
  <Paragraphs>83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Latin Modern Math</vt:lpstr>
      <vt:lpstr>Office Theme</vt:lpstr>
      <vt:lpstr>PowerPoint Presentation</vt:lpstr>
      <vt:lpstr>Model structure</vt:lpstr>
      <vt:lpstr>Age stratification</vt:lpstr>
      <vt:lpstr>Observed data fits to different models.</vt:lpstr>
      <vt:lpstr>Observed data fits to different models.</vt:lpstr>
      <vt:lpstr>Contact patterns are important.</vt:lpstr>
      <vt:lpstr>Social distancing can slow the epidemic.</vt:lpstr>
      <vt:lpstr>Appendix</vt:lpstr>
      <vt:lpstr>Contact rates by strata</vt:lpstr>
      <vt:lpstr>Epidemiological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Bilinski, Alyssa</dc:creator>
  <cp:lastModifiedBy>Bilinski, Alyssa</cp:lastModifiedBy>
  <cp:revision>20</cp:revision>
  <cp:lastPrinted>2020-03-18T16:00:05Z</cp:lastPrinted>
  <dcterms:created xsi:type="dcterms:W3CDTF">2020-03-18T07:08:53Z</dcterms:created>
  <dcterms:modified xsi:type="dcterms:W3CDTF">2020-03-18T16:00:06Z</dcterms:modified>
</cp:coreProperties>
</file>