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335" r:id="rId2"/>
    <p:sldId id="257" r:id="rId3"/>
    <p:sldId id="336" r:id="rId4"/>
    <p:sldId id="347" r:id="rId5"/>
    <p:sldId id="348" r:id="rId6"/>
    <p:sldId id="341" r:id="rId7"/>
    <p:sldId id="345" r:id="rId8"/>
    <p:sldId id="34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0E31E-C757-5044-90D4-FA5C1C47B086}" type="datetimeFigureOut">
              <a:rPr lang="en-US" smtClean="0"/>
              <a:t>3/19/20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5631F-384C-C249-A140-9A0615C5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73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07B37-56BF-7449-B08B-C7E0AC4D04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9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545A-F91A-5B4C-BB40-B1BD14842D21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7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545A-F91A-5B4C-BB40-B1BD14842D21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5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545A-F91A-5B4C-BB40-B1BD14842D21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3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545A-F91A-5B4C-BB40-B1BD14842D21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0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545A-F91A-5B4C-BB40-B1BD14842D21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5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545A-F91A-5B4C-BB40-B1BD14842D21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2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545A-F91A-5B4C-BB40-B1BD14842D21}" type="datetimeFigureOut">
              <a:rPr lang="en-US" smtClean="0"/>
              <a:t>3/19/20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545A-F91A-5B4C-BB40-B1BD14842D21}" type="datetimeFigureOut">
              <a:rPr lang="en-US" smtClean="0"/>
              <a:t>3/19/20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0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545A-F91A-5B4C-BB40-B1BD14842D21}" type="datetimeFigureOut">
              <a:rPr lang="en-US" smtClean="0"/>
              <a:t>3/19/20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0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545A-F91A-5B4C-BB40-B1BD14842D21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1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545A-F91A-5B4C-BB40-B1BD14842D21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5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545A-F91A-5B4C-BB40-B1BD14842D21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2CBBD-9B65-154D-AF44-33C5127D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00" y="2351782"/>
            <a:ext cx="8813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Epidemiological Modeling of COVID-19 Dynamics in California</a:t>
            </a:r>
          </a:p>
          <a:p>
            <a:pPr algn="ctr"/>
            <a:endParaRPr lang="en-US" sz="3200" b="1" dirty="0">
              <a:latin typeface="Latin Modern Math" panose="02000503000000000000" pitchFamily="2" charset="77"/>
              <a:ea typeface="Latin Modern Math" panose="02000503000000000000" pitchFamily="2" charset="77"/>
              <a:cs typeface="Arial" panose="020B0604020202020204" pitchFamily="34" charset="0"/>
            </a:endParaRPr>
          </a:p>
          <a:p>
            <a:pPr algn="ctr"/>
            <a:r>
              <a:rPr lang="en-US" sz="3200" dirty="0"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Preliminary Results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NOT FOR DISTRIBUTION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5311589"/>
            <a:ext cx="9144000" cy="1546412"/>
          </a:xfrm>
          <a:prstGeom prst="rect">
            <a:avLst/>
          </a:prstGeom>
          <a:solidFill>
            <a:srgbClr val="3162A1"/>
          </a:solidFill>
          <a:ln>
            <a:solidFill>
              <a:srgbClr val="3067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9155" y="5853962"/>
            <a:ext cx="8043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charset="0"/>
              </a:rPr>
              <a:t>March 19, 2020</a:t>
            </a:r>
          </a:p>
        </p:txBody>
      </p:sp>
    </p:spTree>
    <p:extLst>
      <p:ext uri="{BB962C8B-B14F-4D97-AF65-F5344CB8AC3E}">
        <p14:creationId xmlns:p14="http://schemas.microsoft.com/office/powerpoint/2010/main" val="293349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D07781-D049-5048-AF25-A1D328E3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836"/>
            <a:ext cx="7886700" cy="856973"/>
          </a:xfrm>
        </p:spPr>
        <p:txBody>
          <a:bodyPr anchor="b">
            <a:noAutofit/>
          </a:bodyPr>
          <a:lstStyle/>
          <a:p>
            <a:r>
              <a:rPr lang="en-US" sz="2800" b="1" dirty="0">
                <a:solidFill>
                  <a:srgbClr val="31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Model structure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3CADEE-2E81-A846-8D32-3576541E89D0}"/>
              </a:ext>
            </a:extLst>
          </p:cNvPr>
          <p:cNvCxnSpPr/>
          <p:nvPr/>
        </p:nvCxnSpPr>
        <p:spPr>
          <a:xfrm flipV="1">
            <a:off x="0" y="1156448"/>
            <a:ext cx="9144000" cy="26894"/>
          </a:xfrm>
          <a:prstGeom prst="line">
            <a:avLst/>
          </a:prstGeom>
          <a:ln>
            <a:solidFill>
              <a:srgbClr val="3162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9F302B8-D177-7049-A842-863FD8A5F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914" y="1413081"/>
            <a:ext cx="5763772" cy="49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9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D07781-D049-5048-AF25-A1D328E3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836"/>
            <a:ext cx="7886700" cy="856973"/>
          </a:xfrm>
        </p:spPr>
        <p:txBody>
          <a:bodyPr anchor="b">
            <a:noAutofit/>
          </a:bodyPr>
          <a:lstStyle/>
          <a:p>
            <a:r>
              <a:rPr lang="en-US" sz="2800" b="1" dirty="0">
                <a:solidFill>
                  <a:srgbClr val="31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Age stratification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3CADEE-2E81-A846-8D32-3576541E89D0}"/>
              </a:ext>
            </a:extLst>
          </p:cNvPr>
          <p:cNvCxnSpPr/>
          <p:nvPr/>
        </p:nvCxnSpPr>
        <p:spPr>
          <a:xfrm flipV="1">
            <a:off x="0" y="1156448"/>
            <a:ext cx="9144000" cy="26894"/>
          </a:xfrm>
          <a:prstGeom prst="line">
            <a:avLst/>
          </a:prstGeom>
          <a:ln>
            <a:solidFill>
              <a:srgbClr val="3162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CA0804-AD95-1D40-853E-09FDC39D6637}"/>
              </a:ext>
            </a:extLst>
          </p:cNvPr>
          <p:cNvSpPr txBox="1"/>
          <p:nvPr/>
        </p:nvSpPr>
        <p:spPr>
          <a:xfrm>
            <a:off x="1418841" y="4094815"/>
            <a:ext cx="677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F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       </a:t>
            </a:r>
            <a:endParaRPr lang="en-US" sz="2400" b="1" dirty="0">
              <a:solidFill>
                <a:srgbClr val="2F62A1"/>
              </a:solidFill>
              <a:latin typeface="Latin Modern Math" panose="02000503000000000000" pitchFamily="2" charset="77"/>
              <a:ea typeface="Latin Modern Math" panose="02000503000000000000" pitchFamily="2" charset="77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F5B420E-2A11-B843-B52A-DC5103321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91343"/>
            <a:ext cx="4572000" cy="4572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94741F2-1F68-324D-B612-73F29C3B2A10}"/>
              </a:ext>
            </a:extLst>
          </p:cNvPr>
          <p:cNvSpPr txBox="1">
            <a:spLocks/>
          </p:cNvSpPr>
          <p:nvPr/>
        </p:nvSpPr>
        <p:spPr>
          <a:xfrm>
            <a:off x="748393" y="5634856"/>
            <a:ext cx="7886700" cy="8569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Source: American Community Survey (2018)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933B5C-E58D-E140-9CB8-EB894E78AF74}"/>
              </a:ext>
            </a:extLst>
          </p:cNvPr>
          <p:cNvSpPr/>
          <p:nvPr/>
        </p:nvSpPr>
        <p:spPr>
          <a:xfrm>
            <a:off x="4691743" y="1611086"/>
            <a:ext cx="457200" cy="2945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5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D07781-D049-5048-AF25-A1D328E3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836"/>
            <a:ext cx="7886700" cy="856973"/>
          </a:xfrm>
        </p:spPr>
        <p:txBody>
          <a:bodyPr anchor="b">
            <a:noAutofit/>
          </a:bodyPr>
          <a:lstStyle/>
          <a:p>
            <a:r>
              <a:rPr lang="en-US" sz="2800" b="1" dirty="0">
                <a:solidFill>
                  <a:srgbClr val="31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Preliminary results. </a:t>
            </a:r>
            <a:r>
              <a:rPr lang="en-US" sz="2800" b="1" dirty="0">
                <a:solidFill>
                  <a:srgbClr val="FF0000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NOT FOR DISTRIBUTION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3CADEE-2E81-A846-8D32-3576541E89D0}"/>
              </a:ext>
            </a:extLst>
          </p:cNvPr>
          <p:cNvCxnSpPr/>
          <p:nvPr/>
        </p:nvCxnSpPr>
        <p:spPr>
          <a:xfrm flipV="1">
            <a:off x="0" y="1156448"/>
            <a:ext cx="9144000" cy="26894"/>
          </a:xfrm>
          <a:prstGeom prst="line">
            <a:avLst/>
          </a:prstGeom>
          <a:ln>
            <a:solidFill>
              <a:srgbClr val="3162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CA0804-AD95-1D40-853E-09FDC39D6637}"/>
              </a:ext>
            </a:extLst>
          </p:cNvPr>
          <p:cNvSpPr txBox="1"/>
          <p:nvPr/>
        </p:nvSpPr>
        <p:spPr>
          <a:xfrm>
            <a:off x="1418841" y="4094815"/>
            <a:ext cx="677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F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       </a:t>
            </a:r>
            <a:endParaRPr lang="en-US" sz="2400" b="1" dirty="0">
              <a:solidFill>
                <a:srgbClr val="2F62A1"/>
              </a:solidFill>
              <a:latin typeface="Latin Modern Math" panose="02000503000000000000" pitchFamily="2" charset="77"/>
              <a:ea typeface="Latin Modern Math" panose="02000503000000000000" pitchFamily="2" charset="7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2E4262-4981-334E-B114-82C4EB93E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447800"/>
            <a:ext cx="8128000" cy="473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01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D07781-D049-5048-AF25-A1D328E3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836"/>
            <a:ext cx="7886700" cy="856973"/>
          </a:xfrm>
        </p:spPr>
        <p:txBody>
          <a:bodyPr anchor="b">
            <a:noAutofit/>
          </a:bodyPr>
          <a:lstStyle/>
          <a:p>
            <a:r>
              <a:rPr lang="en-US" sz="2800" b="1" dirty="0">
                <a:solidFill>
                  <a:srgbClr val="31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Preliminary results. </a:t>
            </a:r>
            <a:r>
              <a:rPr lang="en-US" sz="2800" b="1" dirty="0">
                <a:solidFill>
                  <a:srgbClr val="FF0000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NOT FOR DISTRIBUTION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3CADEE-2E81-A846-8D32-3576541E89D0}"/>
              </a:ext>
            </a:extLst>
          </p:cNvPr>
          <p:cNvCxnSpPr/>
          <p:nvPr/>
        </p:nvCxnSpPr>
        <p:spPr>
          <a:xfrm flipV="1">
            <a:off x="0" y="1156448"/>
            <a:ext cx="9144000" cy="26894"/>
          </a:xfrm>
          <a:prstGeom prst="line">
            <a:avLst/>
          </a:prstGeom>
          <a:ln>
            <a:solidFill>
              <a:srgbClr val="3162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CA0804-AD95-1D40-853E-09FDC39D6637}"/>
              </a:ext>
            </a:extLst>
          </p:cNvPr>
          <p:cNvSpPr txBox="1"/>
          <p:nvPr/>
        </p:nvSpPr>
        <p:spPr>
          <a:xfrm>
            <a:off x="1418841" y="4094815"/>
            <a:ext cx="677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F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       </a:t>
            </a:r>
            <a:endParaRPr lang="en-US" sz="2400" b="1" dirty="0">
              <a:solidFill>
                <a:srgbClr val="2F62A1"/>
              </a:solidFill>
              <a:latin typeface="Latin Modern Math" panose="02000503000000000000" pitchFamily="2" charset="77"/>
              <a:ea typeface="Latin Modern Math" panose="02000503000000000000" pitchFamily="2" charset="77"/>
            </a:endParaRP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2237BAED-6ACF-A540-A4A2-7060104AAF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50"/>
          <a:stretch/>
        </p:blipFill>
        <p:spPr bwMode="auto">
          <a:xfrm>
            <a:off x="594360" y="1776731"/>
            <a:ext cx="3703320" cy="328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B02F39F4-5139-A147-8F32-92E80074DE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41"/>
          <a:stretch/>
        </p:blipFill>
        <p:spPr bwMode="auto">
          <a:xfrm>
            <a:off x="4399280" y="1776731"/>
            <a:ext cx="3807460" cy="328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E917BFDE-B6D0-8D4C-B30D-761C2C46EB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38" t="30354" b="26205"/>
          <a:stretch/>
        </p:blipFill>
        <p:spPr bwMode="auto">
          <a:xfrm>
            <a:off x="3475864" y="5060951"/>
            <a:ext cx="2192271" cy="142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2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D07781-D049-5048-AF25-A1D328E3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836"/>
            <a:ext cx="7886700" cy="856973"/>
          </a:xfrm>
        </p:spPr>
        <p:txBody>
          <a:bodyPr anchor="b">
            <a:noAutofit/>
          </a:bodyPr>
          <a:lstStyle/>
          <a:p>
            <a:r>
              <a:rPr lang="en-US" sz="2800" b="1" dirty="0">
                <a:solidFill>
                  <a:srgbClr val="31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Appendix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3CADEE-2E81-A846-8D32-3576541E89D0}"/>
              </a:ext>
            </a:extLst>
          </p:cNvPr>
          <p:cNvCxnSpPr/>
          <p:nvPr/>
        </p:nvCxnSpPr>
        <p:spPr>
          <a:xfrm flipV="1">
            <a:off x="0" y="1156448"/>
            <a:ext cx="9144000" cy="26894"/>
          </a:xfrm>
          <a:prstGeom prst="line">
            <a:avLst/>
          </a:prstGeom>
          <a:ln>
            <a:solidFill>
              <a:srgbClr val="3162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CA0804-AD95-1D40-853E-09FDC39D6637}"/>
              </a:ext>
            </a:extLst>
          </p:cNvPr>
          <p:cNvSpPr txBox="1"/>
          <p:nvPr/>
        </p:nvSpPr>
        <p:spPr>
          <a:xfrm>
            <a:off x="1418841" y="4094815"/>
            <a:ext cx="677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F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       </a:t>
            </a:r>
            <a:endParaRPr lang="en-US" sz="2400" b="1" dirty="0">
              <a:solidFill>
                <a:srgbClr val="2F62A1"/>
              </a:solidFill>
              <a:latin typeface="Latin Modern Math" panose="02000503000000000000" pitchFamily="2" charset="77"/>
              <a:ea typeface="Latin Modern Math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8001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D07781-D049-5048-AF25-A1D328E3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836"/>
            <a:ext cx="7886700" cy="856973"/>
          </a:xfrm>
        </p:spPr>
        <p:txBody>
          <a:bodyPr anchor="b">
            <a:noAutofit/>
          </a:bodyPr>
          <a:lstStyle/>
          <a:p>
            <a:r>
              <a:rPr lang="en-US" sz="2800" b="1" dirty="0">
                <a:solidFill>
                  <a:srgbClr val="31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Epidemiological parameters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3CADEE-2E81-A846-8D32-3576541E89D0}"/>
              </a:ext>
            </a:extLst>
          </p:cNvPr>
          <p:cNvCxnSpPr/>
          <p:nvPr/>
        </p:nvCxnSpPr>
        <p:spPr>
          <a:xfrm flipV="1">
            <a:off x="0" y="1156448"/>
            <a:ext cx="9144000" cy="26894"/>
          </a:xfrm>
          <a:prstGeom prst="line">
            <a:avLst/>
          </a:prstGeom>
          <a:ln>
            <a:solidFill>
              <a:srgbClr val="3162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CA0804-AD95-1D40-853E-09FDC39D6637}"/>
              </a:ext>
            </a:extLst>
          </p:cNvPr>
          <p:cNvSpPr txBox="1"/>
          <p:nvPr/>
        </p:nvSpPr>
        <p:spPr>
          <a:xfrm>
            <a:off x="1418841" y="4094815"/>
            <a:ext cx="677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F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       </a:t>
            </a:r>
            <a:endParaRPr lang="en-US" sz="2400" b="1" dirty="0">
              <a:solidFill>
                <a:srgbClr val="2F62A1"/>
              </a:solidFill>
              <a:latin typeface="Latin Modern Math" panose="02000503000000000000" pitchFamily="2" charset="77"/>
              <a:ea typeface="Latin Modern Math" panose="02000503000000000000" pitchFamily="2" charset="7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9D9B3B-CB39-4145-95B6-8FEB46F18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805180"/>
              </p:ext>
            </p:extLst>
          </p:nvPr>
        </p:nvGraphicFramePr>
        <p:xfrm>
          <a:off x="1509869" y="1424458"/>
          <a:ext cx="6215290" cy="5515102"/>
        </p:xfrm>
        <a:graphic>
          <a:graphicData uri="http://schemas.openxmlformats.org/drawingml/2006/table">
            <a:tbl>
              <a:tblPr/>
              <a:tblGrid>
                <a:gridCol w="3874861">
                  <a:extLst>
                    <a:ext uri="{9D8B030D-6E8A-4147-A177-3AD203B41FA5}">
                      <a16:colId xmlns:a16="http://schemas.microsoft.com/office/drawing/2014/main" val="830283116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3243154546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337360251"/>
                    </a:ext>
                  </a:extLst>
                </a:gridCol>
              </a:tblGrid>
              <a:tr h="295312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1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Description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Base case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C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1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Range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80C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C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C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40609"/>
                  </a:ext>
                </a:extLst>
              </a:tr>
              <a:tr h="16272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basic reproductive number (R</a:t>
                      </a:r>
                      <a:r>
                        <a:rPr lang="en-US" sz="1300" b="0" baseline="-2500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0</a:t>
                      </a:r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2.2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(1.5, 3.2)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30064"/>
                  </a:ext>
                </a:extLst>
              </a:tr>
              <a:tr h="16272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relative rate of asymptomatic transmission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300" b="0" dirty="0">
                        <a:effectLst/>
                        <a:latin typeface="Latin Modern Math" panose="02000503000000000000" pitchFamily="2" charset="77"/>
                        <a:ea typeface="Latin Modern Math" panose="02000503000000000000" pitchFamily="2" charset="77"/>
                      </a:endParaRP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dirty="0">
                          <a:solidFill>
                            <a:srgbClr val="FF0000"/>
                          </a:solidFill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0.25 or 0.5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402629"/>
                  </a:ext>
                </a:extLst>
              </a:tr>
              <a:tr h="295312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proportion of individuals &lt; 20 that do not ever experience symptoms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0.75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(.5, .9)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388411"/>
                  </a:ext>
                </a:extLst>
              </a:tr>
              <a:tr h="295312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proportion of individuals 20-64 that do not ever experience symptoms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0.3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(.2, .4)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727604"/>
                  </a:ext>
                </a:extLst>
              </a:tr>
              <a:tr h="295312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proportion of individuals 65+ that do not ever experience symptoms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0.3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(.2, .4)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830221"/>
                  </a:ext>
                </a:extLst>
              </a:tr>
              <a:tr h="16272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average length of pre-symptomatic infected period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0.5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b="0">
                        <a:effectLst/>
                        <a:latin typeface="Latin Modern Math" panose="02000503000000000000" pitchFamily="2" charset="77"/>
                        <a:ea typeface="Latin Modern Math" panose="02000503000000000000" pitchFamily="2" charset="77"/>
                      </a:endParaRP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441176"/>
                  </a:ext>
                </a:extLst>
              </a:tr>
              <a:tr h="16272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average length of incubation period 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5 days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(4-6)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225255"/>
                  </a:ext>
                </a:extLst>
              </a:tr>
              <a:tr h="16272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average duration of infection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5 days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(3-7)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302322"/>
                  </a:ext>
                </a:extLst>
              </a:tr>
              <a:tr h="247098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case fatality rate (&lt; 20)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0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  <a:latin typeface="Latin Modern Math" panose="02000503000000000000" pitchFamily="2" charset="77"/>
                        <a:ea typeface="Latin Modern Math" panose="02000503000000000000" pitchFamily="2" charset="77"/>
                      </a:endParaRP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519855"/>
                  </a:ext>
                </a:extLst>
              </a:tr>
              <a:tr h="247098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case fatality rate (20-64)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0.005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  <a:latin typeface="Latin Modern Math" panose="02000503000000000000" pitchFamily="2" charset="77"/>
                        <a:ea typeface="Latin Modern Math" panose="02000503000000000000" pitchFamily="2" charset="77"/>
                      </a:endParaRP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546151"/>
                  </a:ext>
                </a:extLst>
              </a:tr>
              <a:tr h="247098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case fatality rate (65+)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0.1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  <a:latin typeface="Latin Modern Math" panose="02000503000000000000" pitchFamily="2" charset="77"/>
                        <a:ea typeface="Latin Modern Math" panose="02000503000000000000" pitchFamily="2" charset="77"/>
                      </a:endParaRP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173341"/>
                  </a:ext>
                </a:extLst>
              </a:tr>
              <a:tr h="162723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percentage of cumulative cases observed at March 15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300" b="0" dirty="0">
                        <a:effectLst/>
                        <a:latin typeface="Latin Modern Math" panose="02000503000000000000" pitchFamily="2" charset="77"/>
                        <a:ea typeface="Latin Modern Math" panose="02000503000000000000" pitchFamily="2" charset="77"/>
                      </a:endParaRP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dirty="0">
                          <a:solidFill>
                            <a:srgbClr val="FF0000"/>
                          </a:solidFill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13% or 30%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082861"/>
                  </a:ext>
                </a:extLst>
              </a:tr>
              <a:tr h="247098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b="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number of cumulative cases observed at February 29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300" b="0" dirty="0">
                        <a:effectLst/>
                        <a:latin typeface="Latin Modern Math" panose="02000503000000000000" pitchFamily="2" charset="77"/>
                        <a:ea typeface="Latin Modern Math" panose="02000503000000000000" pitchFamily="2" charset="77"/>
                      </a:endParaRP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calibrated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72742"/>
                  </a:ext>
                </a:extLst>
              </a:tr>
              <a:tr h="464062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ratio of latent group to infected group at baseline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1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  <a:latin typeface="Latin Modern Math" panose="02000503000000000000" pitchFamily="2" charset="77"/>
                        <a:ea typeface="Latin Modern Math" panose="02000503000000000000" pitchFamily="2" charset="77"/>
                      </a:endParaRP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36510"/>
                  </a:ext>
                </a:extLst>
              </a:tr>
              <a:tr h="247098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relative testing rate of kids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1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  <a:latin typeface="Latin Modern Math" panose="02000503000000000000" pitchFamily="2" charset="77"/>
                        <a:ea typeface="Latin Modern Math" panose="02000503000000000000" pitchFamily="2" charset="77"/>
                      </a:endParaRP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429315"/>
                  </a:ext>
                </a:extLst>
              </a:tr>
              <a:tr h="247098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relative infectiousness of kids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1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(.5-1)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362325"/>
                  </a:ext>
                </a:extLst>
              </a:tr>
              <a:tr h="247098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relative susceptibility of kids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1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300" dirty="0">
                          <a:effectLst/>
                          <a:latin typeface="Latin Modern Math" panose="02000503000000000000" pitchFamily="2" charset="77"/>
                          <a:ea typeface="Latin Modern Math" panose="02000503000000000000" pitchFamily="2" charset="77"/>
                        </a:rPr>
                        <a:t>(.5-1)</a:t>
                      </a:r>
                    </a:p>
                  </a:txBody>
                  <a:tcPr marL="22600" marR="22600" marT="15067" marB="1506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173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69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D07781-D049-5048-AF25-A1D328E3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5836"/>
            <a:ext cx="7886700" cy="856973"/>
          </a:xfrm>
        </p:spPr>
        <p:txBody>
          <a:bodyPr anchor="b">
            <a:noAutofit/>
          </a:bodyPr>
          <a:lstStyle/>
          <a:p>
            <a:r>
              <a:rPr lang="en-US" sz="2800" b="1" dirty="0">
                <a:solidFill>
                  <a:srgbClr val="31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Contact rates by strata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3CADEE-2E81-A846-8D32-3576541E89D0}"/>
              </a:ext>
            </a:extLst>
          </p:cNvPr>
          <p:cNvCxnSpPr/>
          <p:nvPr/>
        </p:nvCxnSpPr>
        <p:spPr>
          <a:xfrm flipV="1">
            <a:off x="0" y="1156448"/>
            <a:ext cx="9144000" cy="26894"/>
          </a:xfrm>
          <a:prstGeom prst="line">
            <a:avLst/>
          </a:prstGeom>
          <a:ln>
            <a:solidFill>
              <a:srgbClr val="3162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CA0804-AD95-1D40-853E-09FDC39D6637}"/>
              </a:ext>
            </a:extLst>
          </p:cNvPr>
          <p:cNvSpPr txBox="1"/>
          <p:nvPr/>
        </p:nvSpPr>
        <p:spPr>
          <a:xfrm>
            <a:off x="1418841" y="4094815"/>
            <a:ext cx="677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F62A1"/>
                </a:solidFill>
                <a:latin typeface="Latin Modern Math" panose="02000503000000000000" pitchFamily="2" charset="77"/>
                <a:ea typeface="Latin Modern Math" panose="02000503000000000000" pitchFamily="2" charset="77"/>
                <a:cs typeface="Arial" panose="020B0604020202020204" pitchFamily="34" charset="0"/>
              </a:rPr>
              <a:t>       </a:t>
            </a:r>
            <a:endParaRPr lang="en-US" sz="2400" b="1" dirty="0">
              <a:solidFill>
                <a:srgbClr val="2F62A1"/>
              </a:solidFill>
              <a:latin typeface="Latin Modern Math" panose="02000503000000000000" pitchFamily="2" charset="77"/>
              <a:ea typeface="Latin Modern Math" panose="02000503000000000000" pitchFamily="2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8C1E21-752D-ED45-9729-0C12FDF41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4" y="1650145"/>
            <a:ext cx="6832047" cy="421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7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232</Words>
  <Application>Microsoft Macintosh PowerPoint</Application>
  <PresentationFormat>On-screen Show (4:3)</PresentationFormat>
  <Paragraphs>65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Latin Modern Math</vt:lpstr>
      <vt:lpstr>Office Theme</vt:lpstr>
      <vt:lpstr>PowerPoint Presentation</vt:lpstr>
      <vt:lpstr>Model structure</vt:lpstr>
      <vt:lpstr>Age stratification</vt:lpstr>
      <vt:lpstr>Preliminary results. NOT FOR DISTRIBUTION</vt:lpstr>
      <vt:lpstr>Preliminary results. NOT FOR DISTRIBUTION</vt:lpstr>
      <vt:lpstr>Appendix</vt:lpstr>
      <vt:lpstr>Epidemiological parameters</vt:lpstr>
      <vt:lpstr>Contact rates by strata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Bilinski, Alyssa</dc:creator>
  <cp:lastModifiedBy>Bilinski, Alyssa</cp:lastModifiedBy>
  <cp:revision>25</cp:revision>
  <cp:lastPrinted>2020-03-18T16:00:05Z</cp:lastPrinted>
  <dcterms:created xsi:type="dcterms:W3CDTF">2020-03-18T07:08:53Z</dcterms:created>
  <dcterms:modified xsi:type="dcterms:W3CDTF">2020-03-20T03:05:10Z</dcterms:modified>
</cp:coreProperties>
</file>