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7" r:id="rId2"/>
    <p:sldId id="274" r:id="rId3"/>
    <p:sldId id="275" r:id="rId4"/>
    <p:sldId id="279" r:id="rId5"/>
    <p:sldId id="278" r:id="rId6"/>
    <p:sldId id="280" r:id="rId7"/>
    <p:sldId id="288" r:id="rId8"/>
    <p:sldId id="28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>
        <p:scale>
          <a:sx n="110" d="100"/>
          <a:sy n="110" d="100"/>
        </p:scale>
        <p:origin x="570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725293495942681E-2"/>
          <c:y val="0.34278295156332778"/>
          <c:w val="0.56271512823828984"/>
          <c:h val="0.36463909856562371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explosion val="4"/>
          <c:dPt>
            <c:idx val="0"/>
            <c:bubble3D val="0"/>
            <c:spPr>
              <a:solidFill>
                <a:schemeClr val="accent1"/>
              </a:solidFill>
              <a:ln w="15875" cmpd="sng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ED-40AF-A465-78127B81E5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rgbClr val="C00000"/>
              </a:solidFill>
              <a:ln w="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EED-40AF-A465-78127B81E52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Лист1!$A$2:$A$6</c:f>
              <c:strCache>
                <c:ptCount val="5"/>
                <c:pt idx="0">
                  <c:v>Конкурс</c:v>
                </c:pt>
                <c:pt idx="1">
                  <c:v>Аукцион</c:v>
                </c:pt>
                <c:pt idx="2">
                  <c:v>Запрос ценовых предложений</c:v>
                </c:pt>
                <c:pt idx="3">
                  <c:v>Один источник по несостоявшимся закупкам</c:v>
                </c:pt>
                <c:pt idx="4">
                  <c:v>Один источник путем прямого заключения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640</c:v>
                </c:pt>
                <c:pt idx="1">
                  <c:v>120</c:v>
                </c:pt>
                <c:pt idx="2">
                  <c:v>283</c:v>
                </c:pt>
                <c:pt idx="3">
                  <c:v>1178</c:v>
                </c:pt>
                <c:pt idx="4">
                  <c:v>1197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D-40AF-A465-78127B81E52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2"/>
        <c:holeSize val="67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7237359937241594"/>
          <c:y val="0.29192258215740935"/>
          <c:w val="0.42762640062758411"/>
          <c:h val="0.552195772684351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0.20304</cdr:x>
      <cdr:y>0.46503</cdr:y>
    </cdr:from>
    <cdr:to>
      <cdr:x>0.45276</cdr:x>
      <cdr:y>0.57776</cdr:y>
    </cdr:to>
    <cdr:sp macro="" textlink="">
      <cdr:nvSpPr>
        <cdr:cNvPr id="2" name="TextBox 83"/>
        <cdr:cNvSpPr txBox="1"/>
      </cdr:nvSpPr>
      <cdr:spPr>
        <a:xfrm xmlns:a="http://schemas.openxmlformats.org/drawingml/2006/main">
          <a:off x="773604" y="2158534"/>
          <a:ext cx="951487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ru-RU" sz="1400" b="1" dirty="0" smtClean="0">
              <a:latin typeface="Arial" panose="020B0604020202020204" pitchFamily="34" charset="0"/>
              <a:cs typeface="Arial" panose="020B0604020202020204" pitchFamily="34" charset="0"/>
            </a:rPr>
            <a:t>3 163 млрд. тг.</a:t>
          </a:r>
          <a:endParaRPr lang="ru-RU" sz="1400" b="1" dirty="0" smtClean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D7AFA-A120-48F2-BBB3-C717F9D041C7}" type="datetimeFigureOut">
              <a:rPr lang="ru-RU" smtClean="0"/>
              <a:t>16.08.2018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B7050-AFB8-47BA-ACE0-1E4DE5FA3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113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3277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9CFB3E-A342-4D18-9AE1-9DD080B4D7D6}" type="slidenum">
              <a:rPr lang="ru-RU" altLang="ru-RU" smtClean="0">
                <a:latin typeface="Calibri" panose="020F0502020204030204" pitchFamily="34" charset="0"/>
                <a:cs typeface="Arial" panose="020B0604020202020204" pitchFamily="34" charset="0"/>
              </a:rPr>
              <a:pPr/>
              <a:t>1</a:t>
            </a:fld>
            <a:endParaRPr lang="ru-RU" altLang="ru-RU" smtClean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2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1792-9D90-41CA-8696-DFEA4E89766E}" type="datetimeFigureOut">
              <a:rPr lang="ru-RU" smtClean="0"/>
              <a:t>16.08.2018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9567-E8CE-4322-B3C4-46EDEA69D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87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1792-9D90-41CA-8696-DFEA4E89766E}" type="datetimeFigureOut">
              <a:rPr lang="ru-RU" smtClean="0"/>
              <a:t>16.08.2018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9567-E8CE-4322-B3C4-46EDEA69D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07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1792-9D90-41CA-8696-DFEA4E89766E}" type="datetimeFigureOut">
              <a:rPr lang="ru-RU" smtClean="0"/>
              <a:t>16.08.2018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9567-E8CE-4322-B3C4-46EDEA69D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168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 userDrawn="1"/>
        </p:nvCxnSpPr>
        <p:spPr>
          <a:xfrm>
            <a:off x="2495876" y="3276600"/>
            <a:ext cx="7200250" cy="0"/>
          </a:xfrm>
          <a:prstGeom prst="line">
            <a:avLst/>
          </a:prstGeom>
          <a:ln w="31750" cap="rnd">
            <a:solidFill>
              <a:srgbClr val="004A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154" y="1512889"/>
            <a:ext cx="2157694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единительная линия 4"/>
          <p:cNvCxnSpPr/>
          <p:nvPr userDrawn="1"/>
        </p:nvCxnSpPr>
        <p:spPr>
          <a:xfrm>
            <a:off x="2495876" y="5345113"/>
            <a:ext cx="7200250" cy="0"/>
          </a:xfrm>
          <a:prstGeom prst="line">
            <a:avLst/>
          </a:prstGeom>
          <a:ln w="31750" cap="rnd">
            <a:solidFill>
              <a:srgbClr val="004A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>
          <a:xfrm>
            <a:off x="2496002" y="3276132"/>
            <a:ext cx="7200000" cy="206969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2000" b="1" baseline="0">
                <a:solidFill>
                  <a:srgbClr val="004A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871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1792-9D90-41CA-8696-DFEA4E89766E}" type="datetimeFigureOut">
              <a:rPr lang="ru-RU" smtClean="0"/>
              <a:t>16.08.2018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9567-E8CE-4322-B3C4-46EDEA69D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55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1792-9D90-41CA-8696-DFEA4E89766E}" type="datetimeFigureOut">
              <a:rPr lang="ru-RU" smtClean="0"/>
              <a:t>16.08.2018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9567-E8CE-4322-B3C4-46EDEA69D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44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1792-9D90-41CA-8696-DFEA4E89766E}" type="datetimeFigureOut">
              <a:rPr lang="ru-RU" smtClean="0"/>
              <a:t>16.08.2018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9567-E8CE-4322-B3C4-46EDEA69D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05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1792-9D90-41CA-8696-DFEA4E89766E}" type="datetimeFigureOut">
              <a:rPr lang="ru-RU" smtClean="0"/>
              <a:t>16.08.2018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9567-E8CE-4322-B3C4-46EDEA69D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0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1792-9D90-41CA-8696-DFEA4E89766E}" type="datetimeFigureOut">
              <a:rPr lang="ru-RU" smtClean="0"/>
              <a:t>16.08.2018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9567-E8CE-4322-B3C4-46EDEA69D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47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1792-9D90-41CA-8696-DFEA4E89766E}" type="datetimeFigureOut">
              <a:rPr lang="ru-RU" smtClean="0"/>
              <a:t>16.08.2018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9567-E8CE-4322-B3C4-46EDEA69D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97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1792-9D90-41CA-8696-DFEA4E89766E}" type="datetimeFigureOut">
              <a:rPr lang="ru-RU" smtClean="0"/>
              <a:t>16.08.2018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9567-E8CE-4322-B3C4-46EDEA69D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00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1792-9D90-41CA-8696-DFEA4E89766E}" type="datetimeFigureOut">
              <a:rPr lang="ru-RU" smtClean="0"/>
              <a:t>16.08.2018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9567-E8CE-4322-B3C4-46EDEA69D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96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61792-9D90-41CA-8696-DFEA4E89766E}" type="datetimeFigureOut">
              <a:rPr lang="ru-RU" smtClean="0"/>
              <a:t>16.08.2018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49567-E8CE-4322-B3C4-46EDEA69D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08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2"/>
          <p:cNvSpPr>
            <a:spLocks noGrp="1"/>
          </p:cNvSpPr>
          <p:nvPr>
            <p:ph type="title"/>
          </p:nvPr>
        </p:nvSpPr>
        <p:spPr bwMode="auto">
          <a:xfrm>
            <a:off x="2496343" y="3267893"/>
            <a:ext cx="7199313" cy="2068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ru-RU" altLang="ru-RU" dirty="0" smtClean="0"/>
              <a:t>ГОСУДАРСТВЕННЫЕ ЗАКУПКИ</a:t>
            </a:r>
          </a:p>
        </p:txBody>
      </p:sp>
      <p:sp>
        <p:nvSpPr>
          <p:cNvPr id="7" name="Прямоугольник 5"/>
          <p:cNvSpPr>
            <a:spLocks noChangeArrowheads="1"/>
          </p:cNvSpPr>
          <p:nvPr/>
        </p:nvSpPr>
        <p:spPr bwMode="auto">
          <a:xfrm>
            <a:off x="5447506" y="5863138"/>
            <a:ext cx="1188146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ru-RU" altLang="ru-RU" sz="1200" b="1" dirty="0" smtClean="0">
                <a:solidFill>
                  <a:srgbClr val="004A7A"/>
                </a:solidFill>
                <a:ea typeface="+mj-ea"/>
              </a:rPr>
              <a:t>август </a:t>
            </a:r>
            <a:r>
              <a:rPr lang="ru-RU" altLang="ru-RU" sz="1200" b="1" dirty="0">
                <a:solidFill>
                  <a:srgbClr val="004A7A"/>
                </a:solidFill>
                <a:ea typeface="+mj-ea"/>
              </a:rPr>
              <a:t>2018 г.</a:t>
            </a:r>
          </a:p>
        </p:txBody>
      </p:sp>
    </p:spTree>
    <p:extLst>
      <p:ext uri="{BB962C8B-B14F-4D97-AF65-F5344CB8AC3E}">
        <p14:creationId xmlns:p14="http://schemas.microsoft.com/office/powerpoint/2010/main" val="41378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3979" y="65621"/>
            <a:ext cx="627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ГОСУДАРСТВЕННЫЕ ЗАКУПКИ. </a:t>
            </a:r>
            <a:r>
              <a:rPr lang="ru-RU" sz="16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РЕГЛАМЕНТ.</a:t>
            </a:r>
            <a:endParaRPr lang="ru-RU" sz="16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Прямая соединительная линия 93"/>
          <p:cNvCxnSpPr/>
          <p:nvPr/>
        </p:nvCxnSpPr>
        <p:spPr>
          <a:xfrm>
            <a:off x="322352" y="457420"/>
            <a:ext cx="11556535" cy="1246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единительная линия 162"/>
          <p:cNvCxnSpPr/>
          <p:nvPr/>
        </p:nvCxnSpPr>
        <p:spPr>
          <a:xfrm>
            <a:off x="613979" y="69169"/>
            <a:ext cx="575" cy="341077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55122" y="13221"/>
            <a:ext cx="26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400" b="1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3" name="Прямая соединительная линия 172"/>
          <p:cNvCxnSpPr/>
          <p:nvPr/>
        </p:nvCxnSpPr>
        <p:spPr>
          <a:xfrm flipV="1">
            <a:off x="710725" y="2215354"/>
            <a:ext cx="10820530" cy="3143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/>
          <p:nvPr/>
        </p:nvCxnSpPr>
        <p:spPr>
          <a:xfrm>
            <a:off x="710725" y="1042840"/>
            <a:ext cx="10820530" cy="613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единительная линия 175"/>
          <p:cNvCxnSpPr/>
          <p:nvPr/>
        </p:nvCxnSpPr>
        <p:spPr>
          <a:xfrm>
            <a:off x="710725" y="2871640"/>
            <a:ext cx="10822752" cy="403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единительная линия 176"/>
          <p:cNvCxnSpPr/>
          <p:nvPr/>
        </p:nvCxnSpPr>
        <p:spPr>
          <a:xfrm flipV="1">
            <a:off x="710725" y="3418103"/>
            <a:ext cx="10829063" cy="10886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единительная линия 178"/>
          <p:cNvCxnSpPr/>
          <p:nvPr/>
        </p:nvCxnSpPr>
        <p:spPr>
          <a:xfrm flipV="1">
            <a:off x="710725" y="4140914"/>
            <a:ext cx="10864670" cy="2178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единительная линия 192"/>
          <p:cNvCxnSpPr/>
          <p:nvPr/>
        </p:nvCxnSpPr>
        <p:spPr>
          <a:xfrm flipV="1">
            <a:off x="710725" y="4684753"/>
            <a:ext cx="10864669" cy="6979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единительная линия 193"/>
          <p:cNvCxnSpPr/>
          <p:nvPr/>
        </p:nvCxnSpPr>
        <p:spPr>
          <a:xfrm>
            <a:off x="710725" y="5257789"/>
            <a:ext cx="10864669" cy="7296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единительная линия 194"/>
          <p:cNvCxnSpPr/>
          <p:nvPr/>
        </p:nvCxnSpPr>
        <p:spPr>
          <a:xfrm flipV="1">
            <a:off x="710725" y="1534660"/>
            <a:ext cx="10820530" cy="4569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328910" y="599725"/>
            <a:ext cx="11125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Закон </a:t>
            </a:r>
            <a:r>
              <a:rPr lang="ru-RU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РК «</a:t>
            </a:r>
            <a:r>
              <a:rPr lang="ru-RU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 государственных закупках</a:t>
            </a:r>
            <a:r>
              <a:rPr lang="ru-RU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»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28911" y="5347426"/>
            <a:ext cx="107943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Перечень отдельных видов ТРУ закупаемых у общественных объединений инвалидов РК и организаций, созданных общественными объединениями инвалидов РК, производящих и (или) поставляющих товары, выполняющих работы, оказывающих услуги» </a:t>
            </a:r>
            <a:r>
              <a:rPr lang="ru-RU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(ПП </a:t>
            </a:r>
            <a:r>
              <a:rPr lang="ru-RU" sz="1400" i="1" dirty="0">
                <a:latin typeface="Arial" panose="020B0604020202020204" pitchFamily="34" charset="0"/>
                <a:cs typeface="Arial" panose="020B0604020202020204" pitchFamily="34" charset="0"/>
              </a:rPr>
              <a:t>РК от 31.12.2015г. № </a:t>
            </a:r>
            <a:r>
              <a:rPr lang="ru-RU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1181)</a:t>
            </a:r>
            <a:endParaRPr lang="ru-RU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28910" y="4827000"/>
            <a:ext cx="107943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Перечень ТРУ ежедневной и (или) еженедельной потребности </a:t>
            </a:r>
            <a:r>
              <a:rPr lang="ru-RU" sz="1400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ru-RU" sz="14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Приказ МФ РК от 23.12.2015г. № 677 </a:t>
            </a:r>
            <a:r>
              <a:rPr lang="ru-RU" sz="1400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ru-RU" sz="1400" i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22357" y="2279598"/>
            <a:ext cx="108074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Перечень ТРУ по </a:t>
            </a:r>
            <a:r>
              <a:rPr lang="ru-RU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которым организация и проведение государственных закупок осуществляется единым </a:t>
            </a:r>
            <a:r>
              <a:rPr lang="ru-RU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организатором </a:t>
            </a:r>
            <a:r>
              <a:rPr lang="ru-RU" sz="1400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(Приказ </a:t>
            </a:r>
            <a:r>
              <a:rPr lang="ru-RU" sz="14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МФ РК от 25.12.2017г. № 743</a:t>
            </a:r>
            <a:r>
              <a:rPr lang="ru-RU" sz="1400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ru-RU" sz="1400" i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322354" y="1603114"/>
            <a:ext cx="10794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Перечень ТРУ по которым государственные закупки осуществляются способом конкурса с предварительным квалификационным отбором </a:t>
            </a:r>
            <a:r>
              <a:rPr lang="ru-RU" sz="1400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(Приказ </a:t>
            </a:r>
            <a:r>
              <a:rPr lang="ru-RU" sz="14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МФ РК от 29.02.2016г. № 91</a:t>
            </a:r>
            <a:r>
              <a:rPr lang="ru-RU" sz="1400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ru-RU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322352" y="3003963"/>
            <a:ext cx="107943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ru-RU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Типовая конкурсная документация </a:t>
            </a:r>
            <a:r>
              <a:rPr lang="ru-RU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товаров легкой и мебельной </a:t>
            </a:r>
            <a:r>
              <a:rPr lang="ru-RU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промышленности </a:t>
            </a:r>
            <a:r>
              <a:rPr lang="ru-RU" sz="1400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ru-RU" sz="14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Приказ МИР РК от 19.01.2018г. №41</a:t>
            </a:r>
            <a:r>
              <a:rPr lang="ru-RU" sz="1400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ru-RU" sz="1400" i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322353" y="3513153"/>
            <a:ext cx="107943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Перечень </a:t>
            </a:r>
            <a:r>
              <a:rPr lang="ru-RU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видов </a:t>
            </a:r>
            <a:r>
              <a:rPr lang="ru-RU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ТРУ государственные </a:t>
            </a:r>
            <a:r>
              <a:rPr lang="ru-RU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закупки которых осуществляются в соответствии с типовыми конкурсными документациями (аукционными документациями</a:t>
            </a:r>
            <a:r>
              <a:rPr lang="ru-RU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ru-RU" sz="1400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ru-RU" sz="14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Приказ МФ РК от 10.04.2017г. № 231</a:t>
            </a:r>
            <a:r>
              <a:rPr lang="ru-RU" sz="1400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ru-RU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Прямоугольник 251"/>
          <p:cNvSpPr/>
          <p:nvPr/>
        </p:nvSpPr>
        <p:spPr>
          <a:xfrm>
            <a:off x="322357" y="1123051"/>
            <a:ext cx="11333819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ru-RU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Правила </a:t>
            </a:r>
            <a:r>
              <a:rPr lang="ru-RU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осуществления государственных </a:t>
            </a:r>
            <a:r>
              <a:rPr lang="ru-RU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закупок </a:t>
            </a:r>
            <a:r>
              <a:rPr lang="ru-RU" sz="1400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(Приказ </a:t>
            </a:r>
            <a:r>
              <a:rPr lang="ru-RU" sz="14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МФ РК от 11.12.2015г. № </a:t>
            </a:r>
            <a:r>
              <a:rPr lang="ru-RU" sz="1400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648)</a:t>
            </a:r>
            <a:endParaRPr lang="ru-RU" sz="1400" i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5" name="Прямоугольник 254"/>
          <p:cNvSpPr/>
          <p:nvPr/>
        </p:nvSpPr>
        <p:spPr>
          <a:xfrm>
            <a:off x="322353" y="4269307"/>
            <a:ext cx="107943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Правила </a:t>
            </a:r>
            <a:r>
              <a:rPr lang="ru-RU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осуществления государственных закупок с применением особого </a:t>
            </a:r>
            <a:r>
              <a:rPr lang="ru-RU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порядка </a:t>
            </a:r>
            <a:r>
              <a:rPr lang="ru-RU" sz="1400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(ПП </a:t>
            </a:r>
            <a:r>
              <a:rPr lang="ru-RU" sz="14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РК от 31.12.2015г. № 1200</a:t>
            </a:r>
            <a:r>
              <a:rPr lang="ru-RU" sz="1400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ru-RU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322352" y="6216723"/>
            <a:ext cx="11125202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ru-RU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 </a:t>
            </a:r>
            <a:r>
              <a:rPr lang="ru-RU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некоторых вопросах осуществления государственных закупок у общественных объединений инвалидов </a:t>
            </a:r>
            <a:r>
              <a:rPr lang="ru-RU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РК </a:t>
            </a:r>
            <a:r>
              <a:rPr lang="ru-RU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 организаций, созданных общественными объединениями инвалидов </a:t>
            </a:r>
            <a:r>
              <a:rPr lang="ru-RU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РК </a:t>
            </a:r>
            <a:r>
              <a:rPr lang="ru-RU" sz="1400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ru-RU" sz="14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Приказ МТСЗН РК от 29.12.2015г. № 1065</a:t>
            </a:r>
            <a:r>
              <a:rPr lang="ru-RU" sz="1400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ru-RU" sz="1400" i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00" name="Прямая соединительная линия 199"/>
          <p:cNvCxnSpPr/>
          <p:nvPr/>
        </p:nvCxnSpPr>
        <p:spPr>
          <a:xfrm>
            <a:off x="710725" y="6154772"/>
            <a:ext cx="10864668" cy="298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Прямоугольник 136"/>
          <p:cNvSpPr/>
          <p:nvPr/>
        </p:nvSpPr>
        <p:spPr>
          <a:xfrm>
            <a:off x="40840" y="2031856"/>
            <a:ext cx="140759" cy="1474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Прямоугольник 135"/>
          <p:cNvSpPr/>
          <p:nvPr/>
        </p:nvSpPr>
        <p:spPr>
          <a:xfrm>
            <a:off x="52175" y="2896077"/>
            <a:ext cx="140759" cy="1474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Прямоугольник 134"/>
          <p:cNvSpPr/>
          <p:nvPr/>
        </p:nvSpPr>
        <p:spPr>
          <a:xfrm>
            <a:off x="48536" y="3760273"/>
            <a:ext cx="140759" cy="1474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Прямоугольник 133"/>
          <p:cNvSpPr/>
          <p:nvPr/>
        </p:nvSpPr>
        <p:spPr>
          <a:xfrm>
            <a:off x="40840" y="4609543"/>
            <a:ext cx="140759" cy="1474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Прямоугольник 132"/>
          <p:cNvSpPr/>
          <p:nvPr/>
        </p:nvSpPr>
        <p:spPr>
          <a:xfrm>
            <a:off x="42348" y="6180707"/>
            <a:ext cx="140759" cy="1474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Прямоугольник 130"/>
          <p:cNvSpPr/>
          <p:nvPr/>
        </p:nvSpPr>
        <p:spPr>
          <a:xfrm>
            <a:off x="42348" y="5491243"/>
            <a:ext cx="140759" cy="1474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Прямоугольник 131"/>
          <p:cNvSpPr/>
          <p:nvPr/>
        </p:nvSpPr>
        <p:spPr>
          <a:xfrm>
            <a:off x="53466" y="1149699"/>
            <a:ext cx="140759" cy="1474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08789" y="43295"/>
            <a:ext cx="627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ГОСУДАРСТВЕННЫЕ ЗАКУПКИ. </a:t>
            </a:r>
            <a:r>
              <a:rPr lang="ru-RU" sz="16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ПЛАНИРОВАНИЕ.</a:t>
            </a:r>
            <a:endParaRPr lang="ru-RU" sz="16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Прямая соединительная линия 93"/>
          <p:cNvCxnSpPr/>
          <p:nvPr/>
        </p:nvCxnSpPr>
        <p:spPr>
          <a:xfrm>
            <a:off x="326329" y="412341"/>
            <a:ext cx="11556535" cy="1246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единительная линия 162"/>
          <p:cNvCxnSpPr/>
          <p:nvPr/>
        </p:nvCxnSpPr>
        <p:spPr>
          <a:xfrm>
            <a:off x="608789" y="31905"/>
            <a:ext cx="575" cy="341077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66578" y="-16985"/>
            <a:ext cx="35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442697" y="460648"/>
            <a:ext cx="3217025" cy="239173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РЕСПУБЛИКАНСКИЙ БЮДЖЕТ</a:t>
            </a: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5192008" y="468662"/>
            <a:ext cx="2324902" cy="234277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МЕСТНЫЙ </a:t>
            </a:r>
            <a:r>
              <a:rPr lang="ru-RU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БЮДЖЕТ</a:t>
            </a:r>
          </a:p>
        </p:txBody>
      </p:sp>
      <p:cxnSp>
        <p:nvCxnSpPr>
          <p:cNvPr id="46" name="Прямая соединительная линия 45"/>
          <p:cNvCxnSpPr/>
          <p:nvPr/>
        </p:nvCxnSpPr>
        <p:spPr>
          <a:xfrm flipH="1">
            <a:off x="4172104" y="773294"/>
            <a:ext cx="6015" cy="6060224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167"/>
          <p:cNvSpPr>
            <a:spLocks noChangeArrowheads="1"/>
          </p:cNvSpPr>
          <p:nvPr/>
        </p:nvSpPr>
        <p:spPr bwMode="auto">
          <a:xfrm>
            <a:off x="-16382" y="1079602"/>
            <a:ext cx="250595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ru-RU" sz="1400" b="1" dirty="0">
                <a:cs typeface="Arial" panose="020B0604020202020204" pitchFamily="34" charset="0"/>
              </a:rPr>
              <a:t>Утверждение республиканского бюджета</a:t>
            </a:r>
            <a:endParaRPr lang="ru-RU" altLang="ru-RU" sz="1400" b="1" i="1" dirty="0">
              <a:cs typeface="Arial" panose="020B0604020202020204" pitchFamily="34" charset="0"/>
            </a:endParaRPr>
          </a:p>
        </p:txBody>
      </p:sp>
      <p:sp>
        <p:nvSpPr>
          <p:cNvPr id="81" name="Прямоугольник 168"/>
          <p:cNvSpPr>
            <a:spLocks noChangeArrowheads="1"/>
          </p:cNvSpPr>
          <p:nvPr/>
        </p:nvSpPr>
        <p:spPr bwMode="auto">
          <a:xfrm>
            <a:off x="2619585" y="1154506"/>
            <a:ext cx="132152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ru-RU" altLang="ru-RU" sz="1400" b="1" dirty="0">
                <a:cs typeface="Arial" panose="020B0604020202020204" pitchFamily="34" charset="0"/>
              </a:rPr>
              <a:t>1 декабря</a:t>
            </a:r>
            <a:endParaRPr lang="ru-RU" altLang="ru-RU" sz="1400" b="1" i="1" dirty="0">
              <a:cs typeface="Arial" panose="020B0604020202020204" pitchFamily="34" charset="0"/>
            </a:endParaRPr>
          </a:p>
        </p:txBody>
      </p:sp>
      <p:sp>
        <p:nvSpPr>
          <p:cNvPr id="82" name="Прямоугольник 169"/>
          <p:cNvSpPr>
            <a:spLocks noChangeArrowheads="1"/>
          </p:cNvSpPr>
          <p:nvPr/>
        </p:nvSpPr>
        <p:spPr bwMode="auto">
          <a:xfrm>
            <a:off x="2393035" y="2254540"/>
            <a:ext cx="154426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ru-RU" altLang="ru-RU" sz="1100" i="1" dirty="0">
                <a:cs typeface="Arial" panose="020B0604020202020204" pitchFamily="34" charset="0"/>
              </a:rPr>
              <a:t>7 календарных дней</a:t>
            </a:r>
          </a:p>
        </p:txBody>
      </p:sp>
      <p:sp>
        <p:nvSpPr>
          <p:cNvPr id="83" name="Прямоугольник 172"/>
          <p:cNvSpPr>
            <a:spLocks noChangeArrowheads="1"/>
          </p:cNvSpPr>
          <p:nvPr/>
        </p:nvSpPr>
        <p:spPr bwMode="auto">
          <a:xfrm>
            <a:off x="2083471" y="3153030"/>
            <a:ext cx="184222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ru-RU" altLang="ru-RU" sz="1100" i="1" dirty="0">
                <a:cs typeface="Arial" panose="020B0604020202020204" pitchFamily="34" charset="0"/>
              </a:rPr>
              <a:t>5 рабочих дней</a:t>
            </a:r>
          </a:p>
        </p:txBody>
      </p:sp>
      <p:sp>
        <p:nvSpPr>
          <p:cNvPr id="84" name="Прямоугольник 174"/>
          <p:cNvSpPr>
            <a:spLocks noChangeArrowheads="1"/>
          </p:cNvSpPr>
          <p:nvPr/>
        </p:nvSpPr>
        <p:spPr bwMode="auto">
          <a:xfrm>
            <a:off x="0" y="1957848"/>
            <a:ext cx="21497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ru-RU" sz="1200" dirty="0">
                <a:cs typeface="Arial" panose="020B0604020202020204" pitchFamily="34" charset="0"/>
              </a:rPr>
              <a:t>Подписание Закона РК </a:t>
            </a:r>
            <a:r>
              <a:rPr lang="ru-RU" altLang="ru-RU" sz="1200" dirty="0" smtClean="0">
                <a:cs typeface="Arial" panose="020B0604020202020204" pitchFamily="34" charset="0"/>
              </a:rPr>
              <a:t>                  «</a:t>
            </a:r>
            <a:r>
              <a:rPr lang="ru-RU" altLang="ru-RU" sz="1200" dirty="0">
                <a:cs typeface="Arial" panose="020B0604020202020204" pitchFamily="34" charset="0"/>
              </a:rPr>
              <a:t>О республиканском бюджете»</a:t>
            </a:r>
            <a:endParaRPr lang="ru-RU" altLang="ru-RU" sz="1200" i="1" dirty="0">
              <a:cs typeface="Arial" panose="020B0604020202020204" pitchFamily="34" charset="0"/>
            </a:endParaRPr>
          </a:p>
        </p:txBody>
      </p:sp>
      <p:sp>
        <p:nvSpPr>
          <p:cNvPr id="85" name="Прямоугольник 176"/>
          <p:cNvSpPr>
            <a:spLocks noChangeArrowheads="1"/>
          </p:cNvSpPr>
          <p:nvPr/>
        </p:nvSpPr>
        <p:spPr bwMode="auto">
          <a:xfrm>
            <a:off x="2639758" y="1908954"/>
            <a:ext cx="1297539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ru-RU" altLang="ru-RU" sz="1400" b="1" dirty="0">
                <a:cs typeface="Arial" panose="020B0604020202020204" pitchFamily="34" charset="0"/>
              </a:rPr>
              <a:t>5 декабря</a:t>
            </a:r>
            <a:endParaRPr lang="ru-RU" altLang="ru-RU" sz="1400" b="1" i="1" dirty="0">
              <a:cs typeface="Arial" panose="020B0604020202020204" pitchFamily="34" charset="0"/>
            </a:endParaRPr>
          </a:p>
        </p:txBody>
      </p:sp>
      <p:sp>
        <p:nvSpPr>
          <p:cNvPr id="86" name="Прямоугольник 178"/>
          <p:cNvSpPr>
            <a:spLocks noChangeArrowheads="1"/>
          </p:cNvSpPr>
          <p:nvPr/>
        </p:nvSpPr>
        <p:spPr bwMode="auto">
          <a:xfrm>
            <a:off x="-1759" y="2822272"/>
            <a:ext cx="25083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ru-RU" sz="1200" dirty="0">
                <a:cs typeface="Arial" panose="020B0604020202020204" pitchFamily="34" charset="0"/>
              </a:rPr>
              <a:t>Разработка МНЭ РК постановления Правительства РК </a:t>
            </a:r>
            <a:endParaRPr lang="ru-RU" altLang="ru-RU" sz="1200" i="1" dirty="0">
              <a:cs typeface="Arial" panose="020B0604020202020204" pitchFamily="34" charset="0"/>
            </a:endParaRPr>
          </a:p>
        </p:txBody>
      </p:sp>
      <p:sp>
        <p:nvSpPr>
          <p:cNvPr id="87" name="Прямоугольник 180"/>
          <p:cNvSpPr>
            <a:spLocks noChangeArrowheads="1"/>
          </p:cNvSpPr>
          <p:nvPr/>
        </p:nvSpPr>
        <p:spPr bwMode="auto">
          <a:xfrm>
            <a:off x="2627424" y="2840127"/>
            <a:ext cx="1306306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ru-RU" altLang="ru-RU" sz="1400" b="1" dirty="0">
                <a:cs typeface="Arial" panose="020B0604020202020204" pitchFamily="34" charset="0"/>
              </a:rPr>
              <a:t>12 декабря</a:t>
            </a:r>
            <a:endParaRPr lang="ru-RU" altLang="ru-RU" sz="1400" b="1" i="1" dirty="0">
              <a:cs typeface="Arial" panose="020B0604020202020204" pitchFamily="34" charset="0"/>
            </a:endParaRPr>
          </a:p>
        </p:txBody>
      </p:sp>
      <p:sp>
        <p:nvSpPr>
          <p:cNvPr id="88" name="Прямоугольник 182"/>
          <p:cNvSpPr>
            <a:spLocks noChangeArrowheads="1"/>
          </p:cNvSpPr>
          <p:nvPr/>
        </p:nvSpPr>
        <p:spPr bwMode="auto">
          <a:xfrm>
            <a:off x="-4925" y="3686569"/>
            <a:ext cx="24944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ru-RU" sz="1200" dirty="0">
                <a:cs typeface="Arial" panose="020B0604020202020204" pitchFamily="34" charset="0"/>
              </a:rPr>
              <a:t>Предоставление в МФ РК проектов Плана финансирования</a:t>
            </a:r>
            <a:endParaRPr lang="ru-RU" altLang="ru-RU" sz="1200" i="1" dirty="0">
              <a:cs typeface="Arial" panose="020B0604020202020204" pitchFamily="34" charset="0"/>
            </a:endParaRPr>
          </a:p>
        </p:txBody>
      </p:sp>
      <p:sp>
        <p:nvSpPr>
          <p:cNvPr id="89" name="Прямоугольник 183"/>
          <p:cNvSpPr>
            <a:spLocks noChangeArrowheads="1"/>
          </p:cNvSpPr>
          <p:nvPr/>
        </p:nvSpPr>
        <p:spPr bwMode="auto">
          <a:xfrm>
            <a:off x="2674742" y="3662101"/>
            <a:ext cx="12509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ru-RU" altLang="ru-RU" sz="1400" b="1" dirty="0">
                <a:cs typeface="Arial" panose="020B0604020202020204" pitchFamily="34" charset="0"/>
              </a:rPr>
              <a:t>19 декабря</a:t>
            </a:r>
            <a:endParaRPr lang="ru-RU" altLang="ru-RU" sz="1400" b="1" i="1" dirty="0">
              <a:cs typeface="Arial" panose="020B0604020202020204" pitchFamily="34" charset="0"/>
            </a:endParaRPr>
          </a:p>
        </p:txBody>
      </p:sp>
      <p:sp>
        <p:nvSpPr>
          <p:cNvPr id="90" name="Прямоугольник 184"/>
          <p:cNvSpPr>
            <a:spLocks noChangeArrowheads="1"/>
          </p:cNvSpPr>
          <p:nvPr/>
        </p:nvSpPr>
        <p:spPr bwMode="auto">
          <a:xfrm>
            <a:off x="2095077" y="1435775"/>
            <a:ext cx="183061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ru-RU" altLang="ru-RU" sz="1100" i="1" dirty="0">
                <a:cs typeface="Arial" panose="020B0604020202020204" pitchFamily="34" charset="0"/>
              </a:rPr>
              <a:t>5 календарных дней</a:t>
            </a:r>
          </a:p>
        </p:txBody>
      </p:sp>
      <p:sp>
        <p:nvSpPr>
          <p:cNvPr id="92" name="Прямоугольник 187"/>
          <p:cNvSpPr>
            <a:spLocks noChangeArrowheads="1"/>
          </p:cNvSpPr>
          <p:nvPr/>
        </p:nvSpPr>
        <p:spPr bwMode="auto">
          <a:xfrm>
            <a:off x="2505953" y="4842151"/>
            <a:ext cx="1421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ru-RU" altLang="ru-RU" sz="1100" i="1" dirty="0">
                <a:cs typeface="Arial" panose="020B0604020202020204" pitchFamily="34" charset="0"/>
              </a:rPr>
              <a:t>10 рабочих дней</a:t>
            </a:r>
          </a:p>
        </p:txBody>
      </p:sp>
      <p:sp>
        <p:nvSpPr>
          <p:cNvPr id="93" name="Прямоугольник 190"/>
          <p:cNvSpPr>
            <a:spLocks noChangeArrowheads="1"/>
          </p:cNvSpPr>
          <p:nvPr/>
        </p:nvSpPr>
        <p:spPr bwMode="auto">
          <a:xfrm>
            <a:off x="2593373" y="5703926"/>
            <a:ext cx="13326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ru-RU" altLang="ru-RU" sz="1100" i="1" dirty="0">
                <a:cs typeface="Arial" panose="020B0604020202020204" pitchFamily="34" charset="0"/>
              </a:rPr>
              <a:t>5 рабочих дней</a:t>
            </a:r>
          </a:p>
        </p:txBody>
      </p:sp>
      <p:sp>
        <p:nvSpPr>
          <p:cNvPr id="95" name="Прямоугольник 191"/>
          <p:cNvSpPr>
            <a:spLocks noChangeArrowheads="1"/>
          </p:cNvSpPr>
          <p:nvPr/>
        </p:nvSpPr>
        <p:spPr bwMode="auto">
          <a:xfrm>
            <a:off x="-10020" y="4546525"/>
            <a:ext cx="26418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ru-RU" sz="1200" dirty="0">
                <a:cs typeface="Arial" panose="020B0604020202020204" pitchFamily="34" charset="0"/>
              </a:rPr>
              <a:t>Подписание и утверждение Плана финансирования администратором программ</a:t>
            </a:r>
            <a:endParaRPr lang="ru-RU" altLang="ru-RU" sz="1200" i="1" dirty="0">
              <a:cs typeface="Arial" panose="020B0604020202020204" pitchFamily="34" charset="0"/>
            </a:endParaRPr>
          </a:p>
        </p:txBody>
      </p:sp>
      <p:sp>
        <p:nvSpPr>
          <p:cNvPr id="96" name="Прямоугольник 192"/>
          <p:cNvSpPr>
            <a:spLocks noChangeArrowheads="1"/>
          </p:cNvSpPr>
          <p:nvPr/>
        </p:nvSpPr>
        <p:spPr bwMode="auto">
          <a:xfrm>
            <a:off x="2682151" y="4558589"/>
            <a:ext cx="1250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ru-RU" altLang="ru-RU" sz="1400" b="1" dirty="0">
                <a:cs typeface="Arial" panose="020B0604020202020204" pitchFamily="34" charset="0"/>
              </a:rPr>
              <a:t>29 декабря</a:t>
            </a:r>
            <a:endParaRPr lang="ru-RU" altLang="ru-RU" sz="1400" b="1" i="1" dirty="0">
              <a:cs typeface="Arial" panose="020B0604020202020204" pitchFamily="34" charset="0"/>
            </a:endParaRPr>
          </a:p>
        </p:txBody>
      </p:sp>
      <p:sp>
        <p:nvSpPr>
          <p:cNvPr id="97" name="Прямоугольник 193"/>
          <p:cNvSpPr>
            <a:spLocks noChangeArrowheads="1"/>
          </p:cNvSpPr>
          <p:nvPr/>
        </p:nvSpPr>
        <p:spPr bwMode="auto">
          <a:xfrm>
            <a:off x="-4925" y="5420511"/>
            <a:ext cx="25187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ru-RU" sz="1200" dirty="0">
                <a:cs typeface="Arial" panose="020B0604020202020204" pitchFamily="34" charset="0"/>
              </a:rPr>
              <a:t>Разработка и утверждение </a:t>
            </a:r>
            <a:r>
              <a:rPr lang="ru-RU" altLang="ru-RU" sz="1200" dirty="0" smtClean="0">
                <a:cs typeface="Arial" panose="020B0604020202020204" pitchFamily="34" charset="0"/>
              </a:rPr>
              <a:t>Плана </a:t>
            </a:r>
            <a:r>
              <a:rPr lang="ru-RU" altLang="ru-RU" sz="1200" dirty="0">
                <a:cs typeface="Arial" panose="020B0604020202020204" pitchFamily="34" charset="0"/>
              </a:rPr>
              <a:t>закупок</a:t>
            </a:r>
            <a:endParaRPr lang="ru-RU" altLang="ru-RU" sz="1200" i="1" dirty="0">
              <a:cs typeface="Arial" panose="020B0604020202020204" pitchFamily="34" charset="0"/>
            </a:endParaRPr>
          </a:p>
        </p:txBody>
      </p:sp>
      <p:sp>
        <p:nvSpPr>
          <p:cNvPr id="98" name="Прямоугольник 194"/>
          <p:cNvSpPr>
            <a:spLocks noChangeArrowheads="1"/>
          </p:cNvSpPr>
          <p:nvPr/>
        </p:nvSpPr>
        <p:spPr bwMode="auto">
          <a:xfrm>
            <a:off x="2712359" y="5421402"/>
            <a:ext cx="121790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ru-RU" altLang="ru-RU" sz="1400" b="1" dirty="0">
                <a:cs typeface="Arial" panose="020B0604020202020204" pitchFamily="34" charset="0"/>
              </a:rPr>
              <a:t>17 января</a:t>
            </a:r>
            <a:endParaRPr lang="ru-RU" altLang="ru-RU" sz="1400" b="1" i="1" dirty="0">
              <a:cs typeface="Arial" panose="020B0604020202020204" pitchFamily="34" charset="0"/>
            </a:endParaRPr>
          </a:p>
        </p:txBody>
      </p:sp>
      <p:sp>
        <p:nvSpPr>
          <p:cNvPr id="99" name="Прямоугольник 195"/>
          <p:cNvSpPr>
            <a:spLocks noChangeArrowheads="1"/>
          </p:cNvSpPr>
          <p:nvPr/>
        </p:nvSpPr>
        <p:spPr bwMode="auto">
          <a:xfrm>
            <a:off x="2799521" y="6292427"/>
            <a:ext cx="113358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ru-RU" altLang="ru-RU" sz="1400" b="1" dirty="0">
                <a:solidFill>
                  <a:srgbClr val="C00000"/>
                </a:solidFill>
                <a:cs typeface="Arial" panose="020B0604020202020204" pitchFamily="34" charset="0"/>
              </a:rPr>
              <a:t>24 января</a:t>
            </a:r>
            <a:endParaRPr lang="ru-RU" altLang="ru-RU" sz="1400" b="1" i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100" name="Прямоугольник 196"/>
          <p:cNvSpPr>
            <a:spLocks noChangeArrowheads="1"/>
          </p:cNvSpPr>
          <p:nvPr/>
        </p:nvSpPr>
        <p:spPr bwMode="auto">
          <a:xfrm>
            <a:off x="2267693" y="3949362"/>
            <a:ext cx="165820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ru-RU" altLang="ru-RU" sz="1100" i="1" dirty="0">
                <a:cs typeface="Arial" panose="020B0604020202020204" pitchFamily="34" charset="0"/>
              </a:rPr>
              <a:t>10 календарных дней</a:t>
            </a:r>
          </a:p>
        </p:txBody>
      </p:sp>
      <p:sp>
        <p:nvSpPr>
          <p:cNvPr id="101" name="Прямоугольник 203"/>
          <p:cNvSpPr>
            <a:spLocks noChangeArrowheads="1"/>
          </p:cNvSpPr>
          <p:nvPr/>
        </p:nvSpPr>
        <p:spPr bwMode="auto">
          <a:xfrm>
            <a:off x="-15174" y="6093719"/>
            <a:ext cx="252112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ru-RU" sz="1400" b="1" dirty="0">
                <a:cs typeface="Arial" panose="020B0604020202020204" pitchFamily="34" charset="0"/>
              </a:rPr>
              <a:t>Опубликование плана закупок на веб-портале </a:t>
            </a:r>
            <a:r>
              <a:rPr lang="en-US" altLang="ru-RU" sz="1400" b="1" i="1" dirty="0">
                <a:cs typeface="Arial" panose="020B0604020202020204" pitchFamily="34" charset="0"/>
              </a:rPr>
              <a:t>www.goszakup.gov.kz</a:t>
            </a:r>
            <a:endParaRPr lang="ru-RU" altLang="ru-RU" sz="1400" b="1" i="1" dirty="0">
              <a:cs typeface="Arial" panose="020B0604020202020204" pitchFamily="34" charset="0"/>
            </a:endParaRPr>
          </a:p>
        </p:txBody>
      </p:sp>
      <p:cxnSp>
        <p:nvCxnSpPr>
          <p:cNvPr id="111" name="Прямая соединительная линия 110"/>
          <p:cNvCxnSpPr/>
          <p:nvPr/>
        </p:nvCxnSpPr>
        <p:spPr>
          <a:xfrm>
            <a:off x="58609" y="1061278"/>
            <a:ext cx="4599632" cy="2683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Прямоугольник 184"/>
          <p:cNvSpPr>
            <a:spLocks noChangeArrowheads="1"/>
          </p:cNvSpPr>
          <p:nvPr/>
        </p:nvSpPr>
        <p:spPr bwMode="auto">
          <a:xfrm>
            <a:off x="189295" y="774249"/>
            <a:ext cx="130926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1200" b="1" i="1" dirty="0" smtClean="0">
                <a:solidFill>
                  <a:schemeClr val="accent4">
                    <a:lumMod val="50000"/>
                  </a:schemeClr>
                </a:solidFill>
                <a:cs typeface="Arial" panose="020B0604020202020204" pitchFamily="34" charset="0"/>
              </a:rPr>
              <a:t>Мероприятие</a:t>
            </a:r>
            <a:endParaRPr lang="ru-RU" altLang="ru-RU" sz="1200" b="1" i="1" dirty="0">
              <a:solidFill>
                <a:schemeClr val="accent4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3" name="Прямоугольник 184"/>
          <p:cNvSpPr>
            <a:spLocks noChangeArrowheads="1"/>
          </p:cNvSpPr>
          <p:nvPr/>
        </p:nvSpPr>
        <p:spPr bwMode="auto">
          <a:xfrm>
            <a:off x="2042482" y="785503"/>
            <a:ext cx="1972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1200" b="1" i="1" dirty="0" smtClean="0">
                <a:solidFill>
                  <a:schemeClr val="accent4">
                    <a:lumMod val="50000"/>
                  </a:schemeClr>
                </a:solidFill>
                <a:cs typeface="Arial" panose="020B0604020202020204" pitchFamily="34" charset="0"/>
              </a:rPr>
              <a:t>Срок исполнения (</a:t>
            </a:r>
            <a:r>
              <a:rPr lang="en-US" altLang="ru-RU" sz="1200" b="1" i="1" dirty="0" smtClean="0">
                <a:solidFill>
                  <a:schemeClr val="accent4">
                    <a:lumMod val="50000"/>
                  </a:schemeClr>
                </a:solidFill>
                <a:cs typeface="Arial" panose="020B0604020202020204" pitchFamily="34" charset="0"/>
              </a:rPr>
              <a:t>max</a:t>
            </a:r>
            <a:r>
              <a:rPr lang="ru-RU" altLang="ru-RU" sz="1200" b="1" i="1" dirty="0" smtClean="0">
                <a:solidFill>
                  <a:schemeClr val="accent4">
                    <a:lumMod val="50000"/>
                  </a:schemeClr>
                </a:solidFill>
                <a:cs typeface="Arial" panose="020B0604020202020204" pitchFamily="34" charset="0"/>
              </a:rPr>
              <a:t>)</a:t>
            </a:r>
            <a:endParaRPr lang="ru-RU" altLang="ru-RU" sz="1200" b="1" i="1" dirty="0">
              <a:solidFill>
                <a:schemeClr val="accent4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18413" y="1824858"/>
            <a:ext cx="502" cy="9313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Прямоугольник 137"/>
          <p:cNvSpPr/>
          <p:nvPr/>
        </p:nvSpPr>
        <p:spPr>
          <a:xfrm>
            <a:off x="4406221" y="2024784"/>
            <a:ext cx="140759" cy="1474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Прямоугольник 138"/>
          <p:cNvSpPr/>
          <p:nvPr/>
        </p:nvSpPr>
        <p:spPr>
          <a:xfrm>
            <a:off x="4404600" y="2786871"/>
            <a:ext cx="140759" cy="1474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Прямоугольник 139"/>
          <p:cNvSpPr/>
          <p:nvPr/>
        </p:nvSpPr>
        <p:spPr>
          <a:xfrm>
            <a:off x="4409543" y="3582520"/>
            <a:ext cx="140759" cy="1474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Прямоугольник 140"/>
          <p:cNvSpPr/>
          <p:nvPr/>
        </p:nvSpPr>
        <p:spPr>
          <a:xfrm>
            <a:off x="4404600" y="4498131"/>
            <a:ext cx="140759" cy="1474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Прямоугольник 141"/>
          <p:cNvSpPr/>
          <p:nvPr/>
        </p:nvSpPr>
        <p:spPr>
          <a:xfrm>
            <a:off x="4412699" y="6173635"/>
            <a:ext cx="140759" cy="1474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Прямоугольник 142"/>
          <p:cNvSpPr/>
          <p:nvPr/>
        </p:nvSpPr>
        <p:spPr>
          <a:xfrm>
            <a:off x="4410046" y="5484171"/>
            <a:ext cx="140759" cy="1474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Прямоугольник 143"/>
          <p:cNvSpPr/>
          <p:nvPr/>
        </p:nvSpPr>
        <p:spPr>
          <a:xfrm>
            <a:off x="4415488" y="1169393"/>
            <a:ext cx="140759" cy="1474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Прямоугольник 167"/>
          <p:cNvSpPr>
            <a:spLocks noChangeArrowheads="1"/>
          </p:cNvSpPr>
          <p:nvPr/>
        </p:nvSpPr>
        <p:spPr bwMode="auto">
          <a:xfrm>
            <a:off x="4352980" y="1082940"/>
            <a:ext cx="232190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ru-RU" sz="1400" b="1" dirty="0">
                <a:cs typeface="Arial" panose="020B0604020202020204" pitchFamily="34" charset="0"/>
              </a:rPr>
              <a:t>Утверждение республиканского бюджета</a:t>
            </a:r>
            <a:endParaRPr lang="ru-RU" altLang="ru-RU" sz="1400" b="1" i="1" dirty="0">
              <a:cs typeface="Arial" panose="020B0604020202020204" pitchFamily="34" charset="0"/>
            </a:endParaRPr>
          </a:p>
        </p:txBody>
      </p:sp>
      <p:sp>
        <p:nvSpPr>
          <p:cNvPr id="147" name="Прямоугольник 168"/>
          <p:cNvSpPr>
            <a:spLocks noChangeArrowheads="1"/>
          </p:cNvSpPr>
          <p:nvPr/>
        </p:nvSpPr>
        <p:spPr bwMode="auto">
          <a:xfrm>
            <a:off x="7237988" y="1146227"/>
            <a:ext cx="1311326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ru-RU" altLang="ru-RU" sz="1400" b="1" dirty="0">
                <a:cs typeface="Arial" panose="020B0604020202020204" pitchFamily="34" charset="0"/>
              </a:rPr>
              <a:t>1 декабря</a:t>
            </a:r>
            <a:endParaRPr lang="ru-RU" altLang="ru-RU" sz="1400" b="1" i="1" dirty="0">
              <a:cs typeface="Arial" panose="020B0604020202020204" pitchFamily="34" charset="0"/>
            </a:endParaRPr>
          </a:p>
        </p:txBody>
      </p:sp>
      <p:sp>
        <p:nvSpPr>
          <p:cNvPr id="148" name="Прямоугольник 169"/>
          <p:cNvSpPr>
            <a:spLocks noChangeArrowheads="1"/>
          </p:cNvSpPr>
          <p:nvPr/>
        </p:nvSpPr>
        <p:spPr bwMode="auto">
          <a:xfrm>
            <a:off x="6988166" y="2213853"/>
            <a:ext cx="160141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ru-RU" altLang="ru-RU" sz="1100" i="1" dirty="0" smtClean="0">
                <a:cs typeface="Arial" panose="020B0604020202020204" pitchFamily="34" charset="0"/>
              </a:rPr>
              <a:t>14 </a:t>
            </a:r>
            <a:r>
              <a:rPr lang="ru-RU" altLang="ru-RU" sz="1100" i="1" dirty="0">
                <a:cs typeface="Arial" panose="020B0604020202020204" pitchFamily="34" charset="0"/>
              </a:rPr>
              <a:t>календарных дней</a:t>
            </a:r>
          </a:p>
        </p:txBody>
      </p:sp>
      <p:sp>
        <p:nvSpPr>
          <p:cNvPr id="149" name="Прямоугольник 172"/>
          <p:cNvSpPr>
            <a:spLocks noChangeArrowheads="1"/>
          </p:cNvSpPr>
          <p:nvPr/>
        </p:nvSpPr>
        <p:spPr bwMode="auto">
          <a:xfrm>
            <a:off x="7143574" y="2943643"/>
            <a:ext cx="138117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ru-RU" altLang="ru-RU" sz="1100" i="1" dirty="0">
                <a:cs typeface="Arial" panose="020B0604020202020204" pitchFamily="34" charset="0"/>
              </a:rPr>
              <a:t>5 рабочих дней</a:t>
            </a:r>
          </a:p>
        </p:txBody>
      </p:sp>
      <p:sp>
        <p:nvSpPr>
          <p:cNvPr id="151" name="Прямоугольник 176"/>
          <p:cNvSpPr>
            <a:spLocks noChangeArrowheads="1"/>
          </p:cNvSpPr>
          <p:nvPr/>
        </p:nvSpPr>
        <p:spPr bwMode="auto">
          <a:xfrm>
            <a:off x="7268734" y="1921284"/>
            <a:ext cx="1297539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ru-RU" altLang="ru-RU" sz="1400" b="1" dirty="0" smtClean="0">
                <a:cs typeface="Arial" panose="020B0604020202020204" pitchFamily="34" charset="0"/>
              </a:rPr>
              <a:t>15 </a:t>
            </a:r>
            <a:r>
              <a:rPr lang="ru-RU" altLang="ru-RU" sz="1400" b="1" dirty="0">
                <a:cs typeface="Arial" panose="020B0604020202020204" pitchFamily="34" charset="0"/>
              </a:rPr>
              <a:t>декабря</a:t>
            </a:r>
            <a:endParaRPr lang="ru-RU" altLang="ru-RU" sz="1400" b="1" i="1" dirty="0">
              <a:cs typeface="Arial" panose="020B0604020202020204" pitchFamily="34" charset="0"/>
            </a:endParaRPr>
          </a:p>
        </p:txBody>
      </p:sp>
      <p:sp>
        <p:nvSpPr>
          <p:cNvPr id="153" name="Прямоугольник 180"/>
          <p:cNvSpPr>
            <a:spLocks noChangeArrowheads="1"/>
          </p:cNvSpPr>
          <p:nvPr/>
        </p:nvSpPr>
        <p:spPr bwMode="auto">
          <a:xfrm>
            <a:off x="7226407" y="2678395"/>
            <a:ext cx="1306306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ru-RU" altLang="ru-RU" sz="1400" b="1" dirty="0" smtClean="0">
                <a:cs typeface="Arial" panose="020B0604020202020204" pitchFamily="34" charset="0"/>
              </a:rPr>
              <a:t>29 </a:t>
            </a:r>
            <a:r>
              <a:rPr lang="ru-RU" altLang="ru-RU" sz="1400" b="1" dirty="0">
                <a:cs typeface="Arial" panose="020B0604020202020204" pitchFamily="34" charset="0"/>
              </a:rPr>
              <a:t>декабря</a:t>
            </a:r>
            <a:endParaRPr lang="ru-RU" altLang="ru-RU" sz="1400" b="1" i="1" dirty="0">
              <a:cs typeface="Arial" panose="020B0604020202020204" pitchFamily="34" charset="0"/>
            </a:endParaRPr>
          </a:p>
        </p:txBody>
      </p:sp>
      <p:sp>
        <p:nvSpPr>
          <p:cNvPr id="155" name="Прямоугольник 183"/>
          <p:cNvSpPr>
            <a:spLocks noChangeArrowheads="1"/>
          </p:cNvSpPr>
          <p:nvPr/>
        </p:nvSpPr>
        <p:spPr bwMode="auto">
          <a:xfrm>
            <a:off x="7298364" y="3522031"/>
            <a:ext cx="12509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ru-RU" altLang="ru-RU" sz="1400" b="1" dirty="0" smtClean="0">
                <a:cs typeface="Arial" panose="020B0604020202020204" pitchFamily="34" charset="0"/>
              </a:rPr>
              <a:t>10 января</a:t>
            </a:r>
            <a:endParaRPr lang="ru-RU" altLang="ru-RU" sz="1400" b="1" i="1" dirty="0">
              <a:cs typeface="Arial" panose="020B0604020202020204" pitchFamily="34" charset="0"/>
            </a:endParaRPr>
          </a:p>
        </p:txBody>
      </p:sp>
      <p:sp>
        <p:nvSpPr>
          <p:cNvPr id="156" name="Прямоугольник 184"/>
          <p:cNvSpPr>
            <a:spLocks noChangeArrowheads="1"/>
          </p:cNvSpPr>
          <p:nvPr/>
        </p:nvSpPr>
        <p:spPr bwMode="auto">
          <a:xfrm>
            <a:off x="6909398" y="1462481"/>
            <a:ext cx="162331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ru-RU" altLang="ru-RU" sz="1100" i="1" dirty="0" smtClean="0">
                <a:cs typeface="Arial" panose="020B0604020202020204" pitchFamily="34" charset="0"/>
              </a:rPr>
              <a:t>14 </a:t>
            </a:r>
            <a:r>
              <a:rPr lang="ru-RU" altLang="ru-RU" sz="1100" i="1" dirty="0">
                <a:cs typeface="Arial" panose="020B0604020202020204" pitchFamily="34" charset="0"/>
              </a:rPr>
              <a:t>календарных дней</a:t>
            </a:r>
          </a:p>
        </p:txBody>
      </p:sp>
      <p:sp>
        <p:nvSpPr>
          <p:cNvPr id="157" name="Прямоугольник 187"/>
          <p:cNvSpPr>
            <a:spLocks noChangeArrowheads="1"/>
          </p:cNvSpPr>
          <p:nvPr/>
        </p:nvSpPr>
        <p:spPr bwMode="auto">
          <a:xfrm>
            <a:off x="6934171" y="4688366"/>
            <a:ext cx="161185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ru-RU" altLang="ru-RU" sz="1100" i="1" dirty="0">
                <a:cs typeface="Arial" panose="020B0604020202020204" pitchFamily="34" charset="0"/>
              </a:rPr>
              <a:t>10 рабочих дней</a:t>
            </a:r>
          </a:p>
        </p:txBody>
      </p:sp>
      <p:sp>
        <p:nvSpPr>
          <p:cNvPr id="158" name="Прямоугольник 190"/>
          <p:cNvSpPr>
            <a:spLocks noChangeArrowheads="1"/>
          </p:cNvSpPr>
          <p:nvPr/>
        </p:nvSpPr>
        <p:spPr bwMode="auto">
          <a:xfrm>
            <a:off x="7220402" y="5646740"/>
            <a:ext cx="131231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ru-RU" altLang="ru-RU" sz="1100" i="1" dirty="0">
                <a:cs typeface="Arial" panose="020B0604020202020204" pitchFamily="34" charset="0"/>
              </a:rPr>
              <a:t>5 рабочих дней</a:t>
            </a:r>
          </a:p>
        </p:txBody>
      </p:sp>
      <p:sp>
        <p:nvSpPr>
          <p:cNvPr id="159" name="Прямоугольник 191"/>
          <p:cNvSpPr>
            <a:spLocks noChangeArrowheads="1"/>
          </p:cNvSpPr>
          <p:nvPr/>
        </p:nvSpPr>
        <p:spPr bwMode="auto">
          <a:xfrm>
            <a:off x="4348751" y="4426690"/>
            <a:ext cx="24266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ru-RU" sz="1200" dirty="0">
                <a:cs typeface="Arial" panose="020B0604020202020204" pitchFamily="34" charset="0"/>
              </a:rPr>
              <a:t>Подписание и утверждение Плана финансирования администратором программ</a:t>
            </a:r>
            <a:endParaRPr lang="ru-RU" altLang="ru-RU" sz="1200" i="1" dirty="0">
              <a:cs typeface="Arial" panose="020B0604020202020204" pitchFamily="34" charset="0"/>
            </a:endParaRPr>
          </a:p>
        </p:txBody>
      </p:sp>
      <p:sp>
        <p:nvSpPr>
          <p:cNvPr id="160" name="Прямоугольник 192"/>
          <p:cNvSpPr>
            <a:spLocks noChangeArrowheads="1"/>
          </p:cNvSpPr>
          <p:nvPr/>
        </p:nvSpPr>
        <p:spPr bwMode="auto">
          <a:xfrm>
            <a:off x="7298364" y="4426690"/>
            <a:ext cx="1250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ru-RU" altLang="ru-RU" sz="1400" b="1" dirty="0" smtClean="0">
                <a:cs typeface="Arial" panose="020B0604020202020204" pitchFamily="34" charset="0"/>
              </a:rPr>
              <a:t>20 января</a:t>
            </a:r>
            <a:endParaRPr lang="ru-RU" altLang="ru-RU" sz="1400" b="1" i="1" dirty="0">
              <a:cs typeface="Arial" panose="020B0604020202020204" pitchFamily="34" charset="0"/>
            </a:endParaRPr>
          </a:p>
        </p:txBody>
      </p:sp>
      <p:sp>
        <p:nvSpPr>
          <p:cNvPr id="161" name="Прямоугольник 193"/>
          <p:cNvSpPr>
            <a:spLocks noChangeArrowheads="1"/>
          </p:cNvSpPr>
          <p:nvPr/>
        </p:nvSpPr>
        <p:spPr bwMode="auto">
          <a:xfrm>
            <a:off x="4360149" y="5420510"/>
            <a:ext cx="24381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ru-RU" sz="1200" dirty="0">
                <a:cs typeface="Arial" panose="020B0604020202020204" pitchFamily="34" charset="0"/>
              </a:rPr>
              <a:t>Разработка и утверждение </a:t>
            </a:r>
            <a:r>
              <a:rPr lang="ru-RU" altLang="ru-RU" sz="1200" dirty="0" smtClean="0">
                <a:cs typeface="Arial" panose="020B0604020202020204" pitchFamily="34" charset="0"/>
              </a:rPr>
              <a:t>Плана </a:t>
            </a:r>
            <a:r>
              <a:rPr lang="ru-RU" altLang="ru-RU" sz="1200" dirty="0">
                <a:cs typeface="Arial" panose="020B0604020202020204" pitchFamily="34" charset="0"/>
              </a:rPr>
              <a:t>закупок</a:t>
            </a:r>
            <a:endParaRPr lang="ru-RU" altLang="ru-RU" sz="1200" i="1" dirty="0">
              <a:cs typeface="Arial" panose="020B0604020202020204" pitchFamily="34" charset="0"/>
            </a:endParaRPr>
          </a:p>
        </p:txBody>
      </p:sp>
      <p:sp>
        <p:nvSpPr>
          <p:cNvPr id="162" name="Прямоугольник 194"/>
          <p:cNvSpPr>
            <a:spLocks noChangeArrowheads="1"/>
          </p:cNvSpPr>
          <p:nvPr/>
        </p:nvSpPr>
        <p:spPr bwMode="auto">
          <a:xfrm>
            <a:off x="7314811" y="5395951"/>
            <a:ext cx="121790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ru-RU" altLang="ru-RU" sz="1400" b="1" dirty="0" smtClean="0">
                <a:cs typeface="Arial" panose="020B0604020202020204" pitchFamily="34" charset="0"/>
              </a:rPr>
              <a:t>2 февраля</a:t>
            </a:r>
            <a:endParaRPr lang="ru-RU" altLang="ru-RU" sz="1400" b="1" i="1" dirty="0">
              <a:cs typeface="Arial" panose="020B0604020202020204" pitchFamily="34" charset="0"/>
            </a:endParaRPr>
          </a:p>
        </p:txBody>
      </p:sp>
      <p:sp>
        <p:nvSpPr>
          <p:cNvPr id="164" name="Прямоугольник 195"/>
          <p:cNvSpPr>
            <a:spLocks noChangeArrowheads="1"/>
          </p:cNvSpPr>
          <p:nvPr/>
        </p:nvSpPr>
        <p:spPr bwMode="auto">
          <a:xfrm>
            <a:off x="7314811" y="6262434"/>
            <a:ext cx="121790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ru-RU" altLang="ru-RU" sz="1400" b="1" dirty="0" smtClean="0">
                <a:solidFill>
                  <a:srgbClr val="C00000"/>
                </a:solidFill>
                <a:cs typeface="Arial" panose="020B0604020202020204" pitchFamily="34" charset="0"/>
              </a:rPr>
              <a:t>9 февраля</a:t>
            </a:r>
            <a:endParaRPr lang="ru-RU" altLang="ru-RU" sz="1400" b="1" i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165" name="Прямоугольник 196"/>
          <p:cNvSpPr>
            <a:spLocks noChangeArrowheads="1"/>
          </p:cNvSpPr>
          <p:nvPr/>
        </p:nvSpPr>
        <p:spPr bwMode="auto">
          <a:xfrm>
            <a:off x="6946998" y="3825820"/>
            <a:ext cx="16192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ru-RU" altLang="ru-RU" sz="1100" i="1" dirty="0">
                <a:cs typeface="Arial" panose="020B0604020202020204" pitchFamily="34" charset="0"/>
              </a:rPr>
              <a:t>10 календарных дней</a:t>
            </a:r>
          </a:p>
        </p:txBody>
      </p:sp>
      <p:sp>
        <p:nvSpPr>
          <p:cNvPr id="166" name="Прямоугольник 203"/>
          <p:cNvSpPr>
            <a:spLocks noChangeArrowheads="1"/>
          </p:cNvSpPr>
          <p:nvPr/>
        </p:nvSpPr>
        <p:spPr bwMode="auto">
          <a:xfrm>
            <a:off x="4357117" y="6093545"/>
            <a:ext cx="245537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ru-RU" sz="1400" b="1" dirty="0">
                <a:cs typeface="Arial" panose="020B0604020202020204" pitchFamily="34" charset="0"/>
              </a:rPr>
              <a:t>Опубликование плана закупок на веб-портале </a:t>
            </a:r>
            <a:r>
              <a:rPr lang="en-US" altLang="ru-RU" sz="1400" b="1" i="1" dirty="0">
                <a:cs typeface="Arial" panose="020B0604020202020204" pitchFamily="34" charset="0"/>
              </a:rPr>
              <a:t>www.goszakup.gov.kz</a:t>
            </a:r>
            <a:endParaRPr lang="ru-RU" altLang="ru-RU" sz="1400" b="1" i="1" dirty="0">
              <a:cs typeface="Arial" panose="020B0604020202020204" pitchFamily="34" charset="0"/>
            </a:endParaRPr>
          </a:p>
        </p:txBody>
      </p:sp>
      <p:cxnSp>
        <p:nvCxnSpPr>
          <p:cNvPr id="167" name="Прямая соединительная линия 166"/>
          <p:cNvCxnSpPr/>
          <p:nvPr/>
        </p:nvCxnSpPr>
        <p:spPr>
          <a:xfrm flipV="1">
            <a:off x="4658241" y="1061278"/>
            <a:ext cx="4040077" cy="2449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84"/>
          <p:cNvSpPr>
            <a:spLocks noChangeArrowheads="1"/>
          </p:cNvSpPr>
          <p:nvPr/>
        </p:nvSpPr>
        <p:spPr bwMode="auto">
          <a:xfrm>
            <a:off x="4412699" y="788133"/>
            <a:ext cx="1669589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1200" b="1" i="1" dirty="0" smtClean="0">
                <a:solidFill>
                  <a:schemeClr val="accent4">
                    <a:lumMod val="50000"/>
                  </a:schemeClr>
                </a:solidFill>
                <a:cs typeface="Arial" panose="020B0604020202020204" pitchFamily="34" charset="0"/>
              </a:rPr>
              <a:t>Мероприятие</a:t>
            </a:r>
            <a:endParaRPr lang="ru-RU" altLang="ru-RU" sz="1200" b="1" i="1" dirty="0">
              <a:solidFill>
                <a:schemeClr val="accent4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70" name="Прямоугольник 184"/>
          <p:cNvSpPr>
            <a:spLocks noChangeArrowheads="1"/>
          </p:cNvSpPr>
          <p:nvPr/>
        </p:nvSpPr>
        <p:spPr bwMode="auto">
          <a:xfrm>
            <a:off x="6590137" y="767462"/>
            <a:ext cx="20637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1200" b="1" i="1" dirty="0" smtClean="0">
                <a:solidFill>
                  <a:schemeClr val="accent4">
                    <a:lumMod val="50000"/>
                  </a:schemeClr>
                </a:solidFill>
                <a:cs typeface="Arial" panose="020B0604020202020204" pitchFamily="34" charset="0"/>
              </a:rPr>
              <a:t>Срок исполнения</a:t>
            </a:r>
            <a:r>
              <a:rPr lang="en-US" altLang="ru-RU" sz="1200" b="1" i="1" dirty="0" smtClean="0">
                <a:solidFill>
                  <a:schemeClr val="accent4">
                    <a:lumMod val="50000"/>
                  </a:schemeClr>
                </a:solidFill>
                <a:cs typeface="Arial" panose="020B0604020202020204" pitchFamily="34" charset="0"/>
              </a:rPr>
              <a:t> (max)</a:t>
            </a:r>
            <a:endParaRPr lang="ru-RU" altLang="ru-RU" sz="1200" b="1" i="1" dirty="0">
              <a:solidFill>
                <a:schemeClr val="accent4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182" name="Прямая со стрелкой 181"/>
          <p:cNvCxnSpPr/>
          <p:nvPr/>
        </p:nvCxnSpPr>
        <p:spPr>
          <a:xfrm>
            <a:off x="111219" y="5238529"/>
            <a:ext cx="502" cy="9313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Прямая со стрелкой 182"/>
          <p:cNvCxnSpPr/>
          <p:nvPr/>
        </p:nvCxnSpPr>
        <p:spPr>
          <a:xfrm>
            <a:off x="118413" y="2652507"/>
            <a:ext cx="502" cy="9313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Прямая со стрелкой 183"/>
          <p:cNvCxnSpPr/>
          <p:nvPr/>
        </p:nvCxnSpPr>
        <p:spPr>
          <a:xfrm>
            <a:off x="111722" y="5918969"/>
            <a:ext cx="502" cy="9313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Прямая со стрелкой 184"/>
          <p:cNvCxnSpPr/>
          <p:nvPr/>
        </p:nvCxnSpPr>
        <p:spPr>
          <a:xfrm>
            <a:off x="111219" y="4393263"/>
            <a:ext cx="502" cy="9313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Прямая со стрелкой 185"/>
          <p:cNvCxnSpPr/>
          <p:nvPr/>
        </p:nvCxnSpPr>
        <p:spPr>
          <a:xfrm>
            <a:off x="110717" y="3524920"/>
            <a:ext cx="502" cy="9313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Прямоугольник 136"/>
          <p:cNvSpPr>
            <a:spLocks noChangeArrowheads="1"/>
          </p:cNvSpPr>
          <p:nvPr/>
        </p:nvSpPr>
        <p:spPr bwMode="auto">
          <a:xfrm>
            <a:off x="4354663" y="1948058"/>
            <a:ext cx="24393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ru-RU" sz="1200" dirty="0">
                <a:cs typeface="Arial" panose="020B0604020202020204" pitchFamily="34" charset="0"/>
              </a:rPr>
              <a:t>Утверждение областного, </a:t>
            </a:r>
            <a:r>
              <a:rPr lang="ru-RU" altLang="ru-RU" sz="1200" dirty="0" smtClean="0">
                <a:cs typeface="Arial" panose="020B0604020202020204" pitchFamily="34" charset="0"/>
              </a:rPr>
              <a:t>             гг</a:t>
            </a:r>
            <a:r>
              <a:rPr lang="ru-RU" altLang="ru-RU" sz="1200" dirty="0">
                <a:cs typeface="Arial" panose="020B0604020202020204" pitchFamily="34" charset="0"/>
              </a:rPr>
              <a:t>. Астана и Алматы бюджета</a:t>
            </a:r>
            <a:endParaRPr lang="ru-RU" altLang="ru-RU" sz="1200" i="1" dirty="0">
              <a:cs typeface="Arial" panose="020B0604020202020204" pitchFamily="34" charset="0"/>
            </a:endParaRPr>
          </a:p>
        </p:txBody>
      </p:sp>
      <p:sp>
        <p:nvSpPr>
          <p:cNvPr id="189" name="Прямоугольник 138"/>
          <p:cNvSpPr>
            <a:spLocks noChangeArrowheads="1"/>
          </p:cNvSpPr>
          <p:nvPr/>
        </p:nvSpPr>
        <p:spPr bwMode="auto">
          <a:xfrm>
            <a:off x="4357117" y="2715647"/>
            <a:ext cx="26792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ru-RU" sz="1200" dirty="0">
                <a:cs typeface="Arial" panose="020B0604020202020204" pitchFamily="34" charset="0"/>
              </a:rPr>
              <a:t>Постановление акимата об утверждении бюджета</a:t>
            </a:r>
            <a:endParaRPr lang="ru-RU" altLang="ru-RU" sz="1200" i="1" dirty="0">
              <a:cs typeface="Arial" panose="020B0604020202020204" pitchFamily="34" charset="0"/>
            </a:endParaRPr>
          </a:p>
        </p:txBody>
      </p:sp>
      <p:sp>
        <p:nvSpPr>
          <p:cNvPr id="190" name="Прямоугольник 141"/>
          <p:cNvSpPr>
            <a:spLocks noChangeArrowheads="1"/>
          </p:cNvSpPr>
          <p:nvPr/>
        </p:nvSpPr>
        <p:spPr bwMode="auto">
          <a:xfrm>
            <a:off x="4359152" y="3514556"/>
            <a:ext cx="25676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ru-RU" sz="1200" dirty="0">
                <a:cs typeface="Arial" panose="020B0604020202020204" pitchFamily="34" charset="0"/>
              </a:rPr>
              <a:t>Предоставление в Управления финансов проектов Плана финансирования</a:t>
            </a:r>
            <a:endParaRPr lang="ru-RU" altLang="ru-RU" sz="1200" i="1" dirty="0">
              <a:cs typeface="Arial" panose="020B0604020202020204" pitchFamily="34" charset="0"/>
            </a:endParaRPr>
          </a:p>
        </p:txBody>
      </p:sp>
      <p:cxnSp>
        <p:nvCxnSpPr>
          <p:cNvPr id="191" name="Прямая со стрелкой 190"/>
          <p:cNvCxnSpPr/>
          <p:nvPr/>
        </p:nvCxnSpPr>
        <p:spPr>
          <a:xfrm>
            <a:off x="4471145" y="1785236"/>
            <a:ext cx="502" cy="9313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Прямая со стрелкой 191"/>
          <p:cNvCxnSpPr/>
          <p:nvPr/>
        </p:nvCxnSpPr>
        <p:spPr>
          <a:xfrm>
            <a:off x="4471145" y="2507660"/>
            <a:ext cx="502" cy="9313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Прямая со стрелкой 195"/>
          <p:cNvCxnSpPr/>
          <p:nvPr/>
        </p:nvCxnSpPr>
        <p:spPr>
          <a:xfrm>
            <a:off x="4471145" y="3299367"/>
            <a:ext cx="502" cy="9313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Прямая со стрелкой 196"/>
          <p:cNvCxnSpPr/>
          <p:nvPr/>
        </p:nvCxnSpPr>
        <p:spPr>
          <a:xfrm>
            <a:off x="4471145" y="4230684"/>
            <a:ext cx="502" cy="9313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Прямая со стрелкой 197"/>
          <p:cNvCxnSpPr/>
          <p:nvPr/>
        </p:nvCxnSpPr>
        <p:spPr>
          <a:xfrm>
            <a:off x="4470643" y="5175124"/>
            <a:ext cx="502" cy="9313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Прямая со стрелкой 198"/>
          <p:cNvCxnSpPr/>
          <p:nvPr/>
        </p:nvCxnSpPr>
        <p:spPr>
          <a:xfrm>
            <a:off x="4490786" y="5948064"/>
            <a:ext cx="502" cy="9313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Прямоугольник 193"/>
          <p:cNvSpPr>
            <a:spLocks noChangeArrowheads="1"/>
          </p:cNvSpPr>
          <p:nvPr/>
        </p:nvSpPr>
        <p:spPr bwMode="auto">
          <a:xfrm>
            <a:off x="8845882" y="1146227"/>
            <a:ext cx="3369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altLang="ru-RU" sz="1400" dirty="0" smtClean="0">
                <a:cs typeface="Arial" panose="020B0604020202020204" pitchFamily="34" charset="0"/>
              </a:rPr>
              <a:t>Несвоевременное опубликование Заказчиками Планов закупок</a:t>
            </a:r>
            <a:endParaRPr lang="ru-RU" altLang="ru-RU" sz="1400" dirty="0">
              <a:cs typeface="Arial" panose="020B0604020202020204" pitchFamily="34" charset="0"/>
            </a:endParaRPr>
          </a:p>
        </p:txBody>
      </p:sp>
      <p:sp>
        <p:nvSpPr>
          <p:cNvPr id="205" name="Прямоугольник 191"/>
          <p:cNvSpPr>
            <a:spLocks noChangeArrowheads="1"/>
          </p:cNvSpPr>
          <p:nvPr/>
        </p:nvSpPr>
        <p:spPr bwMode="auto">
          <a:xfrm>
            <a:off x="8963645" y="3036254"/>
            <a:ext cx="19799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400" b="1" u="sng" dirty="0" smtClean="0">
                <a:cs typeface="Arial" panose="020B0604020202020204" pitchFamily="34" charset="0"/>
              </a:rPr>
              <a:t>ПРЕДЛОЖЕНИЕ</a:t>
            </a:r>
            <a:r>
              <a:rPr lang="ru-RU" altLang="ru-RU" sz="1400" b="1" u="sng" dirty="0" smtClean="0">
                <a:cs typeface="Arial" panose="020B0604020202020204" pitchFamily="34" charset="0"/>
              </a:rPr>
              <a:t>:</a:t>
            </a:r>
            <a:endParaRPr lang="ru-RU" altLang="ru-RU" sz="1400" b="1" i="1" u="sng" dirty="0">
              <a:cs typeface="Arial" panose="020B0604020202020204" pitchFamily="34" charset="0"/>
            </a:endParaRPr>
          </a:p>
        </p:txBody>
      </p:sp>
      <p:sp>
        <p:nvSpPr>
          <p:cNvPr id="206" name="Прямоугольник 193"/>
          <p:cNvSpPr>
            <a:spLocks noChangeArrowheads="1"/>
          </p:cNvSpPr>
          <p:nvPr/>
        </p:nvSpPr>
        <p:spPr bwMode="auto">
          <a:xfrm>
            <a:off x="8919338" y="3364586"/>
            <a:ext cx="324738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altLang="ru-RU" sz="1400" i="1" dirty="0" smtClean="0">
                <a:cs typeface="Arial" panose="020B0604020202020204" pitchFamily="34" charset="0"/>
              </a:rPr>
              <a:t>Внедрение </a:t>
            </a:r>
            <a:r>
              <a:rPr lang="ru-RU" altLang="ru-RU" sz="1400" i="1" dirty="0" smtClean="0">
                <a:cs typeface="Arial" panose="020B0604020202020204" pitchFamily="34" charset="0"/>
              </a:rPr>
              <a:t>административной </a:t>
            </a:r>
            <a:r>
              <a:rPr lang="ru-RU" altLang="ru-RU" sz="1400" i="1" dirty="0" smtClean="0">
                <a:cs typeface="Arial" panose="020B0604020202020204" pitchFamily="34" charset="0"/>
              </a:rPr>
              <a:t>ответственности за неполное и несвоевременное размещение Планов закупок </a:t>
            </a:r>
            <a:r>
              <a:rPr lang="ru-RU" altLang="ru-RU" sz="1400" b="1" i="1" dirty="0" smtClean="0">
                <a:cs typeface="Arial" panose="020B0604020202020204" pitchFamily="34" charset="0"/>
              </a:rPr>
              <a:t>(поправка включена в Законопроект)</a:t>
            </a:r>
            <a:endParaRPr lang="ru-RU" altLang="ru-RU" sz="1400" b="1" i="1" dirty="0">
              <a:cs typeface="Arial" panose="020B0604020202020204" pitchFamily="34" charset="0"/>
            </a:endParaRPr>
          </a:p>
        </p:txBody>
      </p:sp>
      <p:cxnSp>
        <p:nvCxnSpPr>
          <p:cNvPr id="104" name="Прямая соединительная линия 103"/>
          <p:cNvCxnSpPr/>
          <p:nvPr/>
        </p:nvCxnSpPr>
        <p:spPr>
          <a:xfrm flipH="1">
            <a:off x="8769142" y="484903"/>
            <a:ext cx="5916" cy="6347306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 flipH="1">
            <a:off x="8823966" y="484903"/>
            <a:ext cx="5916" cy="6347306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91"/>
          <p:cNvSpPr>
            <a:spLocks noChangeArrowheads="1"/>
          </p:cNvSpPr>
          <p:nvPr/>
        </p:nvSpPr>
        <p:spPr bwMode="auto">
          <a:xfrm>
            <a:off x="8927866" y="712719"/>
            <a:ext cx="13442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400" b="1" u="sng" dirty="0" smtClean="0">
                <a:cs typeface="Arial" panose="020B0604020202020204" pitchFamily="34" charset="0"/>
              </a:rPr>
              <a:t>ПРОБЛЕМА:</a:t>
            </a:r>
            <a:endParaRPr lang="ru-RU" altLang="ru-RU" sz="1400" b="1" i="1" u="sng" dirty="0">
              <a:cs typeface="Arial" panose="020B0604020202020204" pitchFamily="34" charset="0"/>
            </a:endParaRPr>
          </a:p>
        </p:txBody>
      </p:sp>
      <p:sp>
        <p:nvSpPr>
          <p:cNvPr id="114" name="Прямоугольник 193"/>
          <p:cNvSpPr>
            <a:spLocks noChangeArrowheads="1"/>
          </p:cNvSpPr>
          <p:nvPr/>
        </p:nvSpPr>
        <p:spPr bwMode="auto">
          <a:xfrm>
            <a:off x="8898782" y="1798098"/>
            <a:ext cx="318792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состоянию </a:t>
            </a:r>
            <a:r>
              <a:rPr lang="ru-RU" altLang="ru-RU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ru-RU" altLang="ru-RU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11.02.2018г.</a:t>
            </a:r>
            <a:r>
              <a:rPr lang="ru-RU" altLang="ru-RU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из </a:t>
            </a:r>
            <a:r>
              <a:rPr lang="ru-RU" altLang="ru-RU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ru-RU" altLang="ru-RU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тыс. государственных юридических лиц Планы закупок утвердили только </a:t>
            </a:r>
            <a:r>
              <a:rPr lang="ru-RU" altLang="ru-RU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ru-RU" altLang="ru-RU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тыс. (</a:t>
            </a:r>
            <a:r>
              <a:rPr lang="ru-RU" altLang="ru-RU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70%</a:t>
            </a:r>
            <a:r>
              <a:rPr lang="ru-RU" altLang="ru-RU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Прямая со стрелкой 114"/>
          <p:cNvCxnSpPr/>
          <p:nvPr/>
        </p:nvCxnSpPr>
        <p:spPr>
          <a:xfrm>
            <a:off x="10501404" y="4767245"/>
            <a:ext cx="0" cy="40701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Прямоугольник 193"/>
          <p:cNvSpPr>
            <a:spLocks noChangeArrowheads="1"/>
          </p:cNvSpPr>
          <p:nvPr/>
        </p:nvSpPr>
        <p:spPr bwMode="auto">
          <a:xfrm>
            <a:off x="8927866" y="5348700"/>
            <a:ext cx="310835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altLang="ru-RU" sz="1400" i="1" dirty="0" smtClean="0">
                <a:cs typeface="Arial" panose="020B0604020202020204" pitchFamily="34" charset="0"/>
              </a:rPr>
              <a:t>После вступления в силу Законопроекта необходимо проведение мониторинга </a:t>
            </a:r>
            <a:r>
              <a:rPr lang="ru-RU" altLang="ru-RU" sz="1400" b="1" i="1" dirty="0" smtClean="0">
                <a:cs typeface="Arial" panose="020B0604020202020204" pitchFamily="34" charset="0"/>
              </a:rPr>
              <a:t>(камерального контроля) </a:t>
            </a:r>
            <a:r>
              <a:rPr lang="ru-RU" altLang="ru-RU" sz="1400" i="1" dirty="0" smtClean="0">
                <a:cs typeface="Arial" panose="020B0604020202020204" pitchFamily="34" charset="0"/>
              </a:rPr>
              <a:t>своевременного опубликования Планов закупок</a:t>
            </a:r>
            <a:endParaRPr lang="ru-RU" altLang="ru-RU" sz="1400" b="1" i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9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Прямоугольник 101"/>
          <p:cNvSpPr/>
          <p:nvPr/>
        </p:nvSpPr>
        <p:spPr>
          <a:xfrm>
            <a:off x="50430" y="1058253"/>
            <a:ext cx="1644721" cy="993308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3979" y="76636"/>
            <a:ext cx="627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ГОСУДАРСТВЕННЫЕ ЗАКУПКИ. </a:t>
            </a:r>
            <a:r>
              <a:rPr lang="ru-RU" sz="16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СПОСОБЫ ЗАКУПОК.</a:t>
            </a:r>
            <a:endParaRPr lang="ru-RU" sz="16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Прямая соединительная линия 93"/>
          <p:cNvCxnSpPr/>
          <p:nvPr/>
        </p:nvCxnSpPr>
        <p:spPr>
          <a:xfrm>
            <a:off x="322352" y="457420"/>
            <a:ext cx="11556535" cy="1246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единительная линия 162"/>
          <p:cNvCxnSpPr/>
          <p:nvPr/>
        </p:nvCxnSpPr>
        <p:spPr>
          <a:xfrm>
            <a:off x="613979" y="69169"/>
            <a:ext cx="575" cy="341077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55122" y="13221"/>
            <a:ext cx="26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0" y="1323693"/>
            <a:ext cx="168900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ОТКРЫТЫЙ КОНКУРС</a:t>
            </a: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50429" y="528436"/>
            <a:ext cx="1644722" cy="455654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СПОСОБ ЗАКУПКИ</a:t>
            </a:r>
            <a:endParaRPr lang="ru-RU" sz="13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Скругленный прямоугольник 57"/>
          <p:cNvSpPr/>
          <p:nvPr/>
        </p:nvSpPr>
        <p:spPr>
          <a:xfrm>
            <a:off x="2627649" y="617951"/>
            <a:ext cx="1854814" cy="256021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ОСНОВАНИЕ</a:t>
            </a:r>
            <a:endParaRPr lang="ru-RU" sz="13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66541" y="2615688"/>
            <a:ext cx="162246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ДВУХЭТАПНЫЙ КОНКУРС     </a:t>
            </a:r>
            <a:endParaRPr lang="ru-RU" sz="13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5557113" y="617951"/>
            <a:ext cx="2169747" cy="254967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ОСОБЕННОСТИ</a:t>
            </a:r>
            <a:endParaRPr lang="ru-RU" sz="13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990812" y="1046334"/>
            <a:ext cx="31609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ru-R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годовой 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объем ТРУ </a:t>
            </a:r>
            <a:r>
              <a:rPr lang="ru-RU" sz="1100" b="1" dirty="0">
                <a:latin typeface="Arial" panose="020B0604020202020204" pitchFamily="34" charset="0"/>
                <a:cs typeface="Arial" panose="020B0604020202020204" pitchFamily="34" charset="0"/>
              </a:rPr>
              <a:t>свыше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100" b="1" dirty="0">
                <a:latin typeface="Arial" panose="020B0604020202020204" pitchFamily="34" charset="0"/>
                <a:cs typeface="Arial" panose="020B0604020202020204" pitchFamily="34" charset="0"/>
              </a:rPr>
              <a:t>4000 МРП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ru-R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ТРУ </a:t>
            </a:r>
            <a:r>
              <a:rPr lang="ru-R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требуется лицензия или разрешение;</a:t>
            </a: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ru-RU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1100" kern="0" dirty="0">
                <a:latin typeface="Arial" panose="020B0604020202020204" pitchFamily="34" charset="0"/>
                <a:cs typeface="Arial" panose="020B0604020202020204" pitchFamily="34" charset="0"/>
              </a:rPr>
              <a:t>случае важности проводимой закупки для </a:t>
            </a:r>
            <a:r>
              <a:rPr lang="ru-RU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Заказчика</a:t>
            </a:r>
            <a:r>
              <a:rPr lang="ru-RU" sz="1100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974601" y="2160072"/>
            <a:ext cx="316091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ru-R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когда 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сложно сформулировать подробную тех. </a:t>
            </a:r>
            <a:r>
              <a:rPr lang="ru-R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спецификацию;</a:t>
            </a: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ru-RU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1100" kern="0" dirty="0">
                <a:latin typeface="Arial" panose="020B0604020202020204" pitchFamily="34" charset="0"/>
                <a:cs typeface="Arial" panose="020B0604020202020204" pitchFamily="34" charset="0"/>
              </a:rPr>
              <a:t>необходимо проведение исследований, экспериментов, изысканий или разработок;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ru-RU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1100" kern="0" dirty="0">
                <a:latin typeface="Arial" panose="020B0604020202020204" pitchFamily="34" charset="0"/>
                <a:cs typeface="Arial" panose="020B0604020202020204" pitchFamily="34" charset="0"/>
              </a:rPr>
              <a:t>приобретаются инновационные и </a:t>
            </a:r>
            <a:r>
              <a:rPr lang="ru-RU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технологичные ТРУ;</a:t>
            </a:r>
            <a:endParaRPr lang="ru-RU" sz="11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66541" y="3730616"/>
            <a:ext cx="162861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КОНКУРС С ПКО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82817" y="4555647"/>
            <a:ext cx="162861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АУКЦИОН</a:t>
            </a:r>
            <a:endParaRPr lang="ru-RU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1982358" y="3649208"/>
            <a:ext cx="33023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закуп работ по строительству у поставщиков, включенных в Реестр ПКО.</a:t>
            </a:r>
            <a:endParaRPr lang="ru-RU" sz="11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66717" y="4249768"/>
            <a:ext cx="31921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ru-R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только при 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приобретении товаров;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ru-RU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на товар </a:t>
            </a:r>
            <a:r>
              <a:rPr lang="ru-RU" sz="1100" kern="0" dirty="0">
                <a:latin typeface="Arial" panose="020B0604020202020204" pitchFamily="34" charset="0"/>
                <a:cs typeface="Arial" panose="020B0604020202020204" pitchFamily="34" charset="0"/>
              </a:rPr>
              <a:t>требуется </a:t>
            </a:r>
            <a:r>
              <a:rPr lang="ru-RU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лицензия или  разрешение;</a:t>
            </a:r>
            <a:endParaRPr lang="ru-RU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ru-RU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1100" kern="0" dirty="0">
                <a:latin typeface="Arial" panose="020B0604020202020204" pitchFamily="34" charset="0"/>
                <a:cs typeface="Arial" panose="020B0604020202020204" pitchFamily="34" charset="0"/>
              </a:rPr>
              <a:t>случае важности проводимой закупки для </a:t>
            </a:r>
            <a:r>
              <a:rPr lang="ru-RU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Заказчика</a:t>
            </a:r>
            <a:r>
              <a:rPr lang="ru-RU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1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37639" y="4234641"/>
            <a:ext cx="24074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ru-RU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аукцион </a:t>
            </a:r>
            <a:r>
              <a:rPr lang="ru-RU" sz="1100" kern="0" dirty="0">
                <a:latin typeface="Arial" panose="020B0604020202020204" pitchFamily="34" charset="0"/>
                <a:cs typeface="Arial" panose="020B0604020202020204" pitchFamily="34" charset="0"/>
              </a:rPr>
              <a:t>проводится на 1 лот;</a:t>
            </a:r>
          </a:p>
          <a:p>
            <a:pPr marL="171450" lvl="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ru-RU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предоставление стартовой цены в заявке;</a:t>
            </a:r>
            <a:endParaRPr lang="ru-RU" sz="11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ru-RU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торги в </a:t>
            </a:r>
            <a:r>
              <a:rPr lang="ru-RU" sz="1100" kern="0" dirty="0">
                <a:latin typeface="Arial" panose="020B0604020202020204" pitchFamily="34" charset="0"/>
                <a:cs typeface="Arial" panose="020B0604020202020204" pitchFamily="34" charset="0"/>
              </a:rPr>
              <a:t>режиме реального </a:t>
            </a:r>
            <a:r>
              <a:rPr lang="ru-RU" sz="11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времени.</a:t>
            </a: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Прямоугольник 102"/>
          <p:cNvSpPr/>
          <p:nvPr/>
        </p:nvSpPr>
        <p:spPr>
          <a:xfrm>
            <a:off x="1982360" y="1058253"/>
            <a:ext cx="3169362" cy="997099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Прямоугольник 103"/>
          <p:cNvSpPr/>
          <p:nvPr/>
        </p:nvSpPr>
        <p:spPr>
          <a:xfrm>
            <a:off x="1982358" y="2158108"/>
            <a:ext cx="3160910" cy="1358147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Прямоугольник 104"/>
          <p:cNvSpPr/>
          <p:nvPr/>
        </p:nvSpPr>
        <p:spPr>
          <a:xfrm>
            <a:off x="1990813" y="3642563"/>
            <a:ext cx="3160910" cy="468495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Прямоугольник 105"/>
          <p:cNvSpPr/>
          <p:nvPr/>
        </p:nvSpPr>
        <p:spPr>
          <a:xfrm>
            <a:off x="1990812" y="4257737"/>
            <a:ext cx="3152456" cy="977442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Прямоугольник 106"/>
          <p:cNvSpPr/>
          <p:nvPr/>
        </p:nvSpPr>
        <p:spPr>
          <a:xfrm>
            <a:off x="66541" y="2165485"/>
            <a:ext cx="1628610" cy="1350769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Прямоугольник 107"/>
          <p:cNvSpPr/>
          <p:nvPr/>
        </p:nvSpPr>
        <p:spPr>
          <a:xfrm>
            <a:off x="74997" y="3634370"/>
            <a:ext cx="1628609" cy="47668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Прямоугольник 108"/>
          <p:cNvSpPr/>
          <p:nvPr/>
        </p:nvSpPr>
        <p:spPr>
          <a:xfrm>
            <a:off x="77560" y="4249768"/>
            <a:ext cx="1626047" cy="98541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Прямоугольник 109"/>
          <p:cNvSpPr/>
          <p:nvPr/>
        </p:nvSpPr>
        <p:spPr>
          <a:xfrm>
            <a:off x="5438929" y="1063211"/>
            <a:ext cx="2406117" cy="3047846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Прямоугольник 110"/>
          <p:cNvSpPr/>
          <p:nvPr/>
        </p:nvSpPr>
        <p:spPr>
          <a:xfrm>
            <a:off x="5414263" y="1089943"/>
            <a:ext cx="2545747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100" kern="0" dirty="0" smtClean="0">
                <a:solidFill>
                  <a:schemeClr val="accent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требования о наличии материальных и трудовых ресурсов;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100" kern="0" dirty="0" smtClean="0">
                <a:solidFill>
                  <a:schemeClr val="accent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обеспечение </a:t>
            </a:r>
            <a:r>
              <a:rPr lang="ru-RU" sz="1100" kern="0" dirty="0" smtClean="0">
                <a:solidFill>
                  <a:schemeClr val="accent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заявки - </a:t>
            </a:r>
            <a:r>
              <a:rPr lang="ru-RU" sz="1100" b="1" i="1" kern="0" dirty="0" smtClean="0">
                <a:solidFill>
                  <a:schemeClr val="accent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1%</a:t>
            </a:r>
            <a:r>
              <a:rPr lang="ru-RU" sz="1100" kern="0" dirty="0" smtClean="0">
                <a:solidFill>
                  <a:schemeClr val="accent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100" kern="0" dirty="0" smtClean="0">
                <a:solidFill>
                  <a:schemeClr val="accent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исполнение </a:t>
            </a:r>
            <a:r>
              <a:rPr lang="ru-RU" sz="1100" kern="0" dirty="0" smtClean="0">
                <a:solidFill>
                  <a:schemeClr val="accent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договора - </a:t>
            </a:r>
            <a:r>
              <a:rPr lang="ru-RU" sz="1100" b="1" i="1" kern="0" dirty="0" smtClean="0">
                <a:solidFill>
                  <a:schemeClr val="accent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3%</a:t>
            </a:r>
            <a:r>
              <a:rPr lang="ru-RU" sz="1100" kern="0" dirty="0" smtClean="0">
                <a:solidFill>
                  <a:schemeClr val="accent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100" kern="0" dirty="0" smtClean="0">
                <a:solidFill>
                  <a:schemeClr val="accent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демпинг </a:t>
            </a:r>
            <a:r>
              <a:rPr lang="ru-RU" sz="1100" kern="0" dirty="0" smtClean="0">
                <a:solidFill>
                  <a:schemeClr val="accent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(антидемпинг);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100" kern="0" dirty="0" smtClean="0">
                <a:solidFill>
                  <a:schemeClr val="accent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применение условных скидок</a:t>
            </a:r>
            <a:r>
              <a:rPr lang="ru-RU" sz="1100" kern="0" dirty="0" smtClean="0">
                <a:solidFill>
                  <a:schemeClr val="accent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ru-RU" sz="1100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1100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опыт работы от 0,5% до 10%;</a:t>
            </a:r>
          </a:p>
          <a:p>
            <a:pPr>
              <a:spcBef>
                <a:spcPts val="600"/>
              </a:spcBef>
            </a:pPr>
            <a:r>
              <a:rPr lang="ru-RU" sz="1100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1100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сертификат менеджмента качества - 2%;</a:t>
            </a:r>
          </a:p>
          <a:p>
            <a:pPr>
              <a:spcBef>
                <a:spcPts val="600"/>
              </a:spcBef>
            </a:pPr>
            <a:r>
              <a:rPr lang="ru-RU" sz="1100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1100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национальные стандарты - 2%;</a:t>
            </a:r>
          </a:p>
          <a:p>
            <a:pPr>
              <a:spcBef>
                <a:spcPts val="600"/>
              </a:spcBef>
            </a:pPr>
            <a:r>
              <a:rPr lang="ru-RU" sz="1100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- ЭКО менеджмент </a:t>
            </a:r>
            <a:r>
              <a:rPr lang="ru-RU" sz="1100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-1%;</a:t>
            </a:r>
          </a:p>
          <a:p>
            <a:pPr>
              <a:spcBef>
                <a:spcPts val="600"/>
              </a:spcBef>
            </a:pPr>
            <a:r>
              <a:rPr lang="ru-RU" sz="1100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1100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ЭКО сертификат </a:t>
            </a:r>
            <a:r>
              <a:rPr lang="ru-RU" sz="1100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1100" i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1%.</a:t>
            </a:r>
            <a:endParaRPr lang="ru-RU" sz="1100" i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Прямоугольник 112"/>
          <p:cNvSpPr/>
          <p:nvPr/>
        </p:nvSpPr>
        <p:spPr>
          <a:xfrm>
            <a:off x="5467356" y="4249768"/>
            <a:ext cx="2377690" cy="985411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Прямая со стрелкой 113"/>
          <p:cNvCxnSpPr/>
          <p:nvPr/>
        </p:nvCxnSpPr>
        <p:spPr>
          <a:xfrm>
            <a:off x="1858980" y="1567326"/>
            <a:ext cx="83641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/>
          <p:nvPr/>
        </p:nvCxnSpPr>
        <p:spPr>
          <a:xfrm>
            <a:off x="1858980" y="2818549"/>
            <a:ext cx="83641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/>
          <p:nvPr/>
        </p:nvCxnSpPr>
        <p:spPr>
          <a:xfrm>
            <a:off x="1872114" y="3859741"/>
            <a:ext cx="83641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/>
          <p:nvPr/>
        </p:nvCxnSpPr>
        <p:spPr>
          <a:xfrm>
            <a:off x="5313240" y="1567326"/>
            <a:ext cx="83641" cy="0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/>
          <p:nvPr/>
        </p:nvCxnSpPr>
        <p:spPr>
          <a:xfrm>
            <a:off x="5313240" y="3852073"/>
            <a:ext cx="83641" cy="0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/>
          <p:nvPr/>
        </p:nvCxnSpPr>
        <p:spPr>
          <a:xfrm>
            <a:off x="5313240" y="2794603"/>
            <a:ext cx="83641" cy="0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Прямая со стрелкой 126"/>
          <p:cNvCxnSpPr/>
          <p:nvPr/>
        </p:nvCxnSpPr>
        <p:spPr>
          <a:xfrm>
            <a:off x="1875835" y="4650141"/>
            <a:ext cx="83641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/>
          <p:nvPr/>
        </p:nvCxnSpPr>
        <p:spPr>
          <a:xfrm>
            <a:off x="5313240" y="4743591"/>
            <a:ext cx="83641" cy="0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>
            <a:off x="8008542" y="550787"/>
            <a:ext cx="0" cy="4714644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 flipH="1" flipV="1">
            <a:off x="410509" y="6306107"/>
            <a:ext cx="11535977" cy="1827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/>
          <p:nvPr/>
        </p:nvCxnSpPr>
        <p:spPr>
          <a:xfrm>
            <a:off x="2007797" y="6167550"/>
            <a:ext cx="1834" cy="26813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58244" y="5723336"/>
            <a:ext cx="159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Предварительное обсуждение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24693" y="6477292"/>
            <a:ext cx="1178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5 раб. дней</a:t>
            </a:r>
            <a:endParaRPr lang="ru-RU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Прямая соединительная линия 132"/>
          <p:cNvCxnSpPr/>
          <p:nvPr/>
        </p:nvCxnSpPr>
        <p:spPr>
          <a:xfrm>
            <a:off x="3370981" y="6173317"/>
            <a:ext cx="1834" cy="26813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947399" y="5712028"/>
            <a:ext cx="141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Рассмотрение замечаний 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162686" y="6471354"/>
            <a:ext cx="1125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5 раб. дней</a:t>
            </a:r>
            <a:endParaRPr lang="ru-RU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372287" y="5748526"/>
            <a:ext cx="1415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Подача заявок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Прямая соединительная линия 136"/>
          <p:cNvCxnSpPr/>
          <p:nvPr/>
        </p:nvCxnSpPr>
        <p:spPr>
          <a:xfrm>
            <a:off x="4801660" y="6164732"/>
            <a:ext cx="1834" cy="26813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3437483" y="6463446"/>
            <a:ext cx="1315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15 кален. дней</a:t>
            </a:r>
            <a:endParaRPr lang="ru-RU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802313" y="5606236"/>
            <a:ext cx="1415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Рассмотрение Заказчиком заявок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0" name="Прямая соединительная линия 139"/>
          <p:cNvCxnSpPr/>
          <p:nvPr/>
        </p:nvCxnSpPr>
        <p:spPr>
          <a:xfrm>
            <a:off x="6232339" y="6171124"/>
            <a:ext cx="1834" cy="26813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955924" y="6463446"/>
            <a:ext cx="1239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10 раб. дней</a:t>
            </a:r>
            <a:endParaRPr lang="ru-RU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043574" y="5602273"/>
            <a:ext cx="1933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Представление недостающих документов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Прямая соединительная линия 142"/>
          <p:cNvCxnSpPr/>
          <p:nvPr/>
        </p:nvCxnSpPr>
        <p:spPr>
          <a:xfrm>
            <a:off x="7764948" y="6181330"/>
            <a:ext cx="1834" cy="26813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513674" y="6471355"/>
            <a:ext cx="1469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3 раб. дня</a:t>
            </a:r>
            <a:endParaRPr lang="ru-RU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795507" y="5610599"/>
            <a:ext cx="1190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Повторное рассмотрение заявок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6" name="Прямая соединительная линия 145"/>
          <p:cNvCxnSpPr/>
          <p:nvPr/>
        </p:nvCxnSpPr>
        <p:spPr>
          <a:xfrm>
            <a:off x="9825285" y="6171125"/>
            <a:ext cx="1834" cy="2681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7902453" y="6484427"/>
            <a:ext cx="110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5 раб. дней</a:t>
            </a:r>
            <a:endParaRPr lang="ru-RU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317170" y="5757827"/>
            <a:ext cx="1016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ИТОГИ</a:t>
            </a:r>
          </a:p>
        </p:txBody>
      </p:sp>
      <p:cxnSp>
        <p:nvCxnSpPr>
          <p:cNvPr id="149" name="Прямая соединительная линия 148"/>
          <p:cNvCxnSpPr/>
          <p:nvPr/>
        </p:nvCxnSpPr>
        <p:spPr>
          <a:xfrm>
            <a:off x="11953487" y="6164731"/>
            <a:ext cx="1834" cy="26813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0702130" y="5765239"/>
            <a:ext cx="1190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Обжалование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820042" y="6463446"/>
            <a:ext cx="116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5 раб. дней</a:t>
            </a:r>
            <a:endParaRPr lang="ru-RU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Скругленный прямоугольник 154"/>
          <p:cNvSpPr/>
          <p:nvPr/>
        </p:nvSpPr>
        <p:spPr>
          <a:xfrm>
            <a:off x="255122" y="6225209"/>
            <a:ext cx="162154" cy="147178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Прямая соединительная линия 155"/>
          <p:cNvCxnSpPr/>
          <p:nvPr/>
        </p:nvCxnSpPr>
        <p:spPr>
          <a:xfrm>
            <a:off x="7974300" y="550787"/>
            <a:ext cx="0" cy="4714644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единительная линия 156"/>
          <p:cNvCxnSpPr/>
          <p:nvPr/>
        </p:nvCxnSpPr>
        <p:spPr>
          <a:xfrm>
            <a:off x="66540" y="5332892"/>
            <a:ext cx="12012201" cy="3454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>
            <a:off x="66539" y="5302555"/>
            <a:ext cx="12012201" cy="3454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Скругленный прямоугольник 158"/>
          <p:cNvSpPr/>
          <p:nvPr/>
        </p:nvSpPr>
        <p:spPr>
          <a:xfrm>
            <a:off x="72188" y="5365205"/>
            <a:ext cx="1730901" cy="237737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ЗАКУПА</a:t>
            </a:r>
            <a:endParaRPr lang="ru-RU" sz="13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Прямоугольник 191"/>
          <p:cNvSpPr>
            <a:spLocks noChangeArrowheads="1"/>
          </p:cNvSpPr>
          <p:nvPr/>
        </p:nvSpPr>
        <p:spPr bwMode="auto">
          <a:xfrm>
            <a:off x="8042784" y="515894"/>
            <a:ext cx="13442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400" b="1" u="sng" dirty="0" smtClean="0">
                <a:cs typeface="Arial" panose="020B0604020202020204" pitchFamily="34" charset="0"/>
              </a:rPr>
              <a:t>ПРОБЛЕМЫ:</a:t>
            </a:r>
            <a:endParaRPr lang="ru-RU" altLang="ru-RU" sz="1400" b="1" i="1" u="sng" dirty="0">
              <a:cs typeface="Arial" panose="020B0604020202020204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8059539" y="875918"/>
            <a:ext cx="39328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2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Типовая </a:t>
            </a:r>
            <a:r>
              <a:rPr lang="ru-RU" sz="12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конкурсная документации </a:t>
            </a:r>
            <a:r>
              <a:rPr lang="ru-RU" sz="12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(ТКД) для </a:t>
            </a:r>
            <a:r>
              <a:rPr lang="ru-RU" sz="12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закупа мебели и лег. </a:t>
            </a:r>
            <a:r>
              <a:rPr lang="ru-RU" sz="12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пром: </a:t>
            </a:r>
            <a:endParaRPr lang="ru-RU" sz="12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8076294" y="1284271"/>
            <a:ext cx="38993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При утверждении конкурсной документации Заказчики не указывают в ТКД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требования </a:t>
            </a:r>
            <a:r>
              <a:rPr lang="ru-RU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2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наличия оборудования, производственных помещений, сертификатов на серийное производство</a:t>
            </a:r>
            <a:r>
              <a:rPr lang="ru-RU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направленные на поддержку ОТП.</a:t>
            </a:r>
            <a:endParaRPr lang="ru-RU" sz="12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8103554" y="2787184"/>
            <a:ext cx="3971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2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Централизация </a:t>
            </a:r>
            <a:r>
              <a:rPr lang="ru-RU" sz="12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закупок </a:t>
            </a:r>
            <a:r>
              <a:rPr lang="ru-RU" sz="12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мебели </a:t>
            </a:r>
            <a:r>
              <a:rPr lang="ru-RU" sz="12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лег. пром. через Единого </a:t>
            </a:r>
            <a:r>
              <a:rPr lang="ru-RU" sz="12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организатора:</a:t>
            </a:r>
            <a:endParaRPr lang="ru-RU" sz="12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Прямоугольник 163"/>
          <p:cNvSpPr/>
          <p:nvPr/>
        </p:nvSpPr>
        <p:spPr>
          <a:xfrm>
            <a:off x="8100118" y="3298026"/>
            <a:ext cx="39623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Заказчик при </a:t>
            </a:r>
            <a:r>
              <a:rPr lang="ru-RU" sz="12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сумме</a:t>
            </a:r>
            <a:r>
              <a:rPr lang="ru-RU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закупа</a:t>
            </a:r>
            <a:r>
              <a:rPr lang="ru-RU" sz="12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ниже 4000 </a:t>
            </a:r>
            <a:r>
              <a:rPr lang="ru-RU" sz="12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МРП</a:t>
            </a:r>
            <a:r>
              <a:rPr lang="ru-RU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(</a:t>
            </a:r>
            <a:r>
              <a:rPr lang="ru-RU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9,6 млн.тг.) имеет </a:t>
            </a:r>
            <a:r>
              <a:rPr lang="ru-RU" sz="12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право</a:t>
            </a:r>
            <a:r>
              <a:rPr lang="ru-RU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провести закупку способом запроса</a:t>
            </a:r>
            <a:r>
              <a:rPr lang="ru-RU" sz="12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ценовых предложений </a:t>
            </a:r>
            <a:r>
              <a:rPr lang="ru-RU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ru-RU" sz="12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из одного источника - </a:t>
            </a:r>
            <a:r>
              <a:rPr lang="ru-RU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без учета</a:t>
            </a:r>
            <a:r>
              <a:rPr lang="ru-RU" sz="12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Централизации и </a:t>
            </a:r>
            <a:r>
              <a:rPr lang="ru-RU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без использования</a:t>
            </a:r>
            <a:r>
              <a:rPr lang="ru-RU" sz="12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ТКД</a:t>
            </a:r>
            <a:r>
              <a:rPr lang="ru-RU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8" name="Таблица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531866"/>
              </p:ext>
            </p:extLst>
          </p:nvPr>
        </p:nvGraphicFramePr>
        <p:xfrm>
          <a:off x="8208130" y="4545240"/>
          <a:ext cx="3699164" cy="701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0582">
                  <a:extLst>
                    <a:ext uri="{9D8B030D-6E8A-4147-A177-3AD203B41FA5}">
                      <a16:colId xmlns:a16="http://schemas.microsoft.com/office/drawing/2014/main" val="2857818929"/>
                    </a:ext>
                  </a:extLst>
                </a:gridCol>
                <a:gridCol w="779576">
                  <a:extLst>
                    <a:ext uri="{9D8B030D-6E8A-4147-A177-3AD203B41FA5}">
                      <a16:colId xmlns:a16="http://schemas.microsoft.com/office/drawing/2014/main" val="3008558455"/>
                    </a:ext>
                  </a:extLst>
                </a:gridCol>
                <a:gridCol w="749006">
                  <a:extLst>
                    <a:ext uri="{9D8B030D-6E8A-4147-A177-3AD203B41FA5}">
                      <a16:colId xmlns:a16="http://schemas.microsoft.com/office/drawing/2014/main" val="38934326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Способ закупки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Мебель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Лег. пром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0489406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Конкурс </a:t>
                      </a:r>
                      <a:r>
                        <a:rPr lang="ru-RU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(с использованием ТКД)</a:t>
                      </a:r>
                      <a:endParaRPr lang="ru-RU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0329256"/>
                  </a:ext>
                </a:extLst>
              </a:tr>
              <a:tr h="444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Запрос ценовых предложений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2,5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22083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Из одного источника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2,7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12,9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4346124"/>
                  </a:ext>
                </a:extLst>
              </a:tr>
            </a:tbl>
          </a:graphicData>
        </a:graphic>
      </p:graphicFrame>
      <p:sp>
        <p:nvSpPr>
          <p:cNvPr id="170" name="Прямоугольник 169"/>
          <p:cNvSpPr/>
          <p:nvPr/>
        </p:nvSpPr>
        <p:spPr>
          <a:xfrm>
            <a:off x="8985538" y="4331888"/>
            <a:ext cx="31263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9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Данные о факт. закупках на 01.07.2018г., млрд. тг.</a:t>
            </a:r>
            <a:endParaRPr lang="ru-RU" sz="9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1" name="Прямоугольник 170"/>
          <p:cNvSpPr/>
          <p:nvPr/>
        </p:nvSpPr>
        <p:spPr>
          <a:xfrm>
            <a:off x="8132253" y="2299934"/>
            <a:ext cx="34312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Позиция МФ РК</a:t>
            </a:r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не является нарушением. </a:t>
            </a:r>
            <a:endParaRPr lang="ru-RU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94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3979" y="75897"/>
            <a:ext cx="627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ГОСУДАРСТВЕННЫЕ ЗАКУПКИ. </a:t>
            </a:r>
            <a:r>
              <a:rPr lang="ru-RU" sz="16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СПОСОБЫ ЗАКУПОК.</a:t>
            </a:r>
            <a:endParaRPr lang="ru-RU" sz="16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3" name="Прямая соединительная линия 162"/>
          <p:cNvCxnSpPr/>
          <p:nvPr/>
        </p:nvCxnSpPr>
        <p:spPr>
          <a:xfrm>
            <a:off x="613979" y="69169"/>
            <a:ext cx="575" cy="341077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55122" y="13221"/>
            <a:ext cx="26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47" name="Прямая соединительная линия 46"/>
          <p:cNvCxnSpPr/>
          <p:nvPr/>
        </p:nvCxnSpPr>
        <p:spPr bwMode="auto">
          <a:xfrm>
            <a:off x="1422068" y="5628965"/>
            <a:ext cx="914400" cy="698376"/>
          </a:xfrm>
          <a:prstGeom prst="line">
            <a:avLst/>
          </a:prstGeom>
          <a:solidFill>
            <a:srgbClr val="B2DDF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Прямая соединительная линия 47"/>
          <p:cNvCxnSpPr/>
          <p:nvPr/>
        </p:nvCxnSpPr>
        <p:spPr bwMode="auto">
          <a:xfrm flipV="1">
            <a:off x="1783532" y="7286100"/>
            <a:ext cx="0" cy="35449"/>
          </a:xfrm>
          <a:prstGeom prst="line">
            <a:avLst/>
          </a:prstGeom>
          <a:solidFill>
            <a:srgbClr val="B2DDF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Прямая соединительная линия 48"/>
          <p:cNvCxnSpPr/>
          <p:nvPr/>
        </p:nvCxnSpPr>
        <p:spPr bwMode="auto">
          <a:xfrm>
            <a:off x="1422068" y="5628965"/>
            <a:ext cx="914400" cy="698376"/>
          </a:xfrm>
          <a:prstGeom prst="line">
            <a:avLst/>
          </a:prstGeom>
          <a:solidFill>
            <a:srgbClr val="B2DDF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Прямая соединительная линия 49"/>
          <p:cNvCxnSpPr/>
          <p:nvPr/>
        </p:nvCxnSpPr>
        <p:spPr bwMode="auto">
          <a:xfrm flipV="1">
            <a:off x="1783532" y="7286100"/>
            <a:ext cx="0" cy="72008"/>
          </a:xfrm>
          <a:prstGeom prst="line">
            <a:avLst/>
          </a:prstGeom>
          <a:solidFill>
            <a:srgbClr val="B2DDF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Прямоугольник 2"/>
          <p:cNvSpPr/>
          <p:nvPr/>
        </p:nvSpPr>
        <p:spPr>
          <a:xfrm>
            <a:off x="32616" y="920957"/>
            <a:ext cx="1750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ЗАПРОС ЦЕНОВЫХ ПРЕДЛОЖЕНИЙ</a:t>
            </a:r>
            <a:endParaRPr lang="ru-R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295" y="1665663"/>
            <a:ext cx="17693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ИЗ ОДНОГО ИСТОЧНИКА ПО НЕСОСТОЯВШИМСЯ ЗАКУПКАМ</a:t>
            </a:r>
            <a:endParaRPr lang="ru-R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910" y="3381423"/>
            <a:ext cx="176251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ИЗ ОДНОГО ИСТОЧНИКА ПУТЕМ ПРЯМОГО ЗАКЛЮЧЕНИЯ ДОГОВОРА </a:t>
            </a:r>
          </a:p>
          <a:p>
            <a:pPr algn="ctr"/>
            <a:r>
              <a:rPr lang="ru-RU" sz="13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(Законом РК </a:t>
            </a:r>
          </a:p>
          <a:p>
            <a:pPr algn="ctr"/>
            <a:r>
              <a:rPr lang="ru-RU" sz="1300" i="1" dirty="0" smtClean="0">
                <a:latin typeface="Arial" panose="020B0604020202020204" pitchFamily="34" charset="0"/>
                <a:cs typeface="Arial" panose="020B0604020202020204" pitchFamily="34" charset="0"/>
              </a:rPr>
              <a:t>«О гос. закупках» предусмотрено </a:t>
            </a:r>
            <a:r>
              <a:rPr lang="en-US" sz="13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ru-RU" sz="13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  <a:r>
              <a:rPr lang="ru-RU" sz="13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3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основания)</a:t>
            </a:r>
            <a:endParaRPr lang="ru-RU" sz="13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8953" y="6215158"/>
            <a:ext cx="163824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ТОВАРНЫЕ БИРЖИ</a:t>
            </a:r>
            <a:endParaRPr lang="ru-RU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34451" y="887956"/>
            <a:ext cx="1749082" cy="546253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25114" y="539866"/>
            <a:ext cx="1755746" cy="257554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СПОСОБ ЗАКУПКИ</a:t>
            </a:r>
            <a:endParaRPr lang="ru-RU" sz="13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2722778" y="539608"/>
            <a:ext cx="1832894" cy="239173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ОСНОВАНИЕ</a:t>
            </a:r>
            <a:endParaRPr lang="ru-RU" sz="13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2074514" y="888158"/>
            <a:ext cx="2965285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годовой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объем ТРУ </a:t>
            </a:r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ниже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4000 МРП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ru-RU" sz="1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проведение </a:t>
            </a:r>
            <a:r>
              <a:rPr lang="ru-RU" sz="1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быстрой закупки.</a:t>
            </a:r>
            <a:endParaRPr lang="ru-RU"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2078080" y="887956"/>
            <a:ext cx="3125857" cy="546253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2078080" y="1614281"/>
            <a:ext cx="3125857" cy="903295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45995" y="1617972"/>
            <a:ext cx="1734865" cy="893688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50563" y="6145181"/>
            <a:ext cx="1753859" cy="658848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33110" y="2675299"/>
            <a:ext cx="1760634" cy="3328123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Прямая со стрелкой 68"/>
          <p:cNvCxnSpPr/>
          <p:nvPr/>
        </p:nvCxnSpPr>
        <p:spPr>
          <a:xfrm>
            <a:off x="1945902" y="1152135"/>
            <a:ext cx="83641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>
            <a:off x="1945168" y="2064816"/>
            <a:ext cx="83641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>
            <a:off x="322352" y="457420"/>
            <a:ext cx="11556535" cy="1246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>
            <a:endCxn id="86" idx="3"/>
          </p:cNvCxnSpPr>
          <p:nvPr/>
        </p:nvCxnSpPr>
        <p:spPr>
          <a:xfrm flipH="1">
            <a:off x="5360564" y="1145227"/>
            <a:ext cx="2729272" cy="693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790782" y="1162110"/>
            <a:ext cx="1639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5 раб. дней</a:t>
            </a:r>
            <a:endParaRPr lang="ru-RU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2676" y="803996"/>
            <a:ext cx="1415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Подача заявок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Прямая соединительная линия 82"/>
          <p:cNvCxnSpPr/>
          <p:nvPr/>
        </p:nvCxnSpPr>
        <p:spPr>
          <a:xfrm>
            <a:off x="8089835" y="1010219"/>
            <a:ext cx="1834" cy="2681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780452" y="678408"/>
            <a:ext cx="70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ИТОГ</a:t>
            </a:r>
          </a:p>
        </p:txBody>
      </p:sp>
      <p:sp>
        <p:nvSpPr>
          <p:cNvPr id="86" name="Скругленный прямоугольник 85"/>
          <p:cNvSpPr/>
          <p:nvPr/>
        </p:nvSpPr>
        <p:spPr>
          <a:xfrm>
            <a:off x="5261781" y="1080994"/>
            <a:ext cx="98783" cy="142333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094324" y="1601052"/>
            <a:ext cx="319516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отсутствие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заявок на участие;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предоставлено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менее двух заявок;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не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одна заявка ни признана участником;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участником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признана одна заявка.</a:t>
            </a:r>
          </a:p>
        </p:txBody>
      </p:sp>
      <p:cxnSp>
        <p:nvCxnSpPr>
          <p:cNvPr id="92" name="Прямая соединительная линия 91"/>
          <p:cNvCxnSpPr>
            <a:endCxn id="98" idx="3"/>
          </p:cNvCxnSpPr>
          <p:nvPr/>
        </p:nvCxnSpPr>
        <p:spPr>
          <a:xfrm flipH="1" flipV="1">
            <a:off x="5360780" y="2149460"/>
            <a:ext cx="3206728" cy="583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254086" y="2230829"/>
            <a:ext cx="1217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2 раб. </a:t>
            </a:r>
            <a:r>
              <a:rPr lang="ru-RU" sz="1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дня</a:t>
            </a:r>
            <a:endParaRPr lang="ru-RU" sz="1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363331" y="1706181"/>
            <a:ext cx="1060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Направление приглашения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Скругленный прямоугольник 97"/>
          <p:cNvSpPr/>
          <p:nvPr/>
        </p:nvSpPr>
        <p:spPr>
          <a:xfrm>
            <a:off x="5256067" y="2077273"/>
            <a:ext cx="104713" cy="144374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Прямая соединительная линия 99"/>
          <p:cNvCxnSpPr/>
          <p:nvPr/>
        </p:nvCxnSpPr>
        <p:spPr>
          <a:xfrm>
            <a:off x="6451451" y="2032424"/>
            <a:ext cx="1834" cy="26813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623564" y="1706181"/>
            <a:ext cx="780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Участие</a:t>
            </a:r>
            <a:r>
              <a:rPr lang="ru-RU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/ отказ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521414" y="2229810"/>
            <a:ext cx="974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5 раб. дней</a:t>
            </a:r>
            <a:endParaRPr lang="ru-RU" sz="1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82003" y="1707538"/>
            <a:ext cx="141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Рассмотрение заявки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655690" y="2225705"/>
            <a:ext cx="840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3 раб. дня</a:t>
            </a:r>
            <a:endParaRPr lang="ru-RU" sz="1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Прямая соединительная линия 105"/>
          <p:cNvCxnSpPr/>
          <p:nvPr/>
        </p:nvCxnSpPr>
        <p:spPr>
          <a:xfrm>
            <a:off x="7542122" y="2027498"/>
            <a:ext cx="1834" cy="26813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 flipH="1">
            <a:off x="5242674" y="1516284"/>
            <a:ext cx="3329826" cy="16573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>
          <a:xfrm>
            <a:off x="1945167" y="4282760"/>
            <a:ext cx="83641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2090275" y="2677208"/>
            <a:ext cx="6477233" cy="3326214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Прямая со стрелкой 110"/>
          <p:cNvCxnSpPr/>
          <p:nvPr/>
        </p:nvCxnSpPr>
        <p:spPr>
          <a:xfrm>
            <a:off x="1957008" y="6510424"/>
            <a:ext cx="83641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Прямоугольник 111"/>
          <p:cNvSpPr/>
          <p:nvPr/>
        </p:nvSpPr>
        <p:spPr>
          <a:xfrm>
            <a:off x="2074514" y="6142299"/>
            <a:ext cx="6492993" cy="665077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Прямоугольник 117"/>
          <p:cNvSpPr/>
          <p:nvPr/>
        </p:nvSpPr>
        <p:spPr>
          <a:xfrm>
            <a:off x="2074514" y="6110085"/>
            <a:ext cx="6492993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Картофель, сахар, цемент – </a:t>
            </a:r>
            <a:r>
              <a:rPr lang="ru-RU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объем закупа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60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тонн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Пшеница, ячмень, бобы, волокно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200" i="1" dirty="0">
                <a:latin typeface="Arial" panose="020B0604020202020204" pitchFamily="34" charset="0"/>
                <a:cs typeface="Arial" panose="020B0604020202020204" pitchFamily="34" charset="0"/>
              </a:rPr>
              <a:t>объем закупа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600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тонн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Уголь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200" i="1" dirty="0">
                <a:latin typeface="Arial" panose="020B0604020202020204" pitchFamily="34" charset="0"/>
                <a:cs typeface="Arial" panose="020B0604020202020204" pitchFamily="34" charset="0"/>
              </a:rPr>
              <a:t>объем закупа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300 тонн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Прямая соединительная линия 119"/>
          <p:cNvCxnSpPr/>
          <p:nvPr/>
        </p:nvCxnSpPr>
        <p:spPr>
          <a:xfrm>
            <a:off x="8567508" y="2023379"/>
            <a:ext cx="1834" cy="2681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2074514" y="2656640"/>
            <a:ext cx="3129423" cy="337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90170" algn="l"/>
              </a:tabLst>
            </a:pPr>
            <a:r>
              <a:rPr lang="ru-RU" sz="1200" spc="1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услуги </a:t>
            </a:r>
            <a:r>
              <a:rPr lang="ru-RU" sz="1200" spc="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естественных монополий;</a:t>
            </a:r>
            <a:endParaRPr lang="ru-RU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fontAlgn="base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90170" algn="l"/>
              </a:tabLst>
            </a:pPr>
            <a:r>
              <a:rPr lang="ru-RU" sz="1200" spc="1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ТРУ </a:t>
            </a:r>
            <a:r>
              <a:rPr lang="ru-RU" sz="1200" spc="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 ценам, </a:t>
            </a:r>
            <a:r>
              <a:rPr lang="ru-RU" sz="1200" spc="1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установленным </a:t>
            </a:r>
            <a:r>
              <a:rPr lang="ru-RU" sz="1200" spc="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законодательством </a:t>
            </a:r>
            <a:r>
              <a:rPr lang="ru-RU" sz="1200" spc="1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РК;</a:t>
            </a:r>
            <a:endParaRPr lang="ru-RU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fontAlgn="base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90170" algn="l"/>
              </a:tabLst>
            </a:pPr>
            <a:r>
              <a:rPr lang="ru-RU" sz="1200" spc="1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объекты </a:t>
            </a:r>
            <a:r>
              <a:rPr lang="ru-RU" sz="1200" spc="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интеллектуальной собственности;</a:t>
            </a:r>
            <a:endParaRPr lang="ru-RU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fontAlgn="base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90170" algn="l"/>
              </a:tabLst>
            </a:pPr>
            <a:r>
              <a:rPr lang="ru-RU" sz="1200" spc="1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ТРУ </a:t>
            </a:r>
            <a:r>
              <a:rPr lang="ru-RU" sz="1200" spc="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для ликвидации последствий ЧС</a:t>
            </a:r>
            <a:r>
              <a:rPr lang="ru-RU" sz="1200" spc="1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marL="171450" indent="-171450" fontAlgn="base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90170" algn="l"/>
              </a:tabLst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товары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ГосМатРезерв;</a:t>
            </a:r>
          </a:p>
          <a:p>
            <a:pPr marL="171450" indent="-171450" fontAlgn="base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90170" algn="l"/>
              </a:tabLst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ТРУ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оперативно-розыскной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контрразведки;</a:t>
            </a:r>
          </a:p>
          <a:p>
            <a:pPr marL="171450" indent="-171450" fontAlgn="base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90170" algn="l"/>
              </a:tabLst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ценные бумаги, доли в уставном капитале</a:t>
            </a:r>
            <a:r>
              <a:rPr lang="ru-RU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12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fontAlgn="base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90170" algn="l"/>
              </a:tabLst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представительские расходы;</a:t>
            </a:r>
          </a:p>
          <a:p>
            <a:pPr marL="171450" indent="-171450" fontAlgn="base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90170" algn="l"/>
              </a:tabLst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ТРУ у подведомственных ГП,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АО и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ТОО;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5242674" y="2673089"/>
            <a:ext cx="3409201" cy="318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90170" algn="l"/>
              </a:tabLst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ТРУ у предприятий КУИС МВД;</a:t>
            </a:r>
          </a:p>
          <a:p>
            <a:pPr marL="171450" indent="-1714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90170" algn="l"/>
              </a:tabLst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ТРУ для обеспечения деятельности Президента РК;</a:t>
            </a:r>
          </a:p>
          <a:p>
            <a:pPr marL="171450" indent="-1714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90170" algn="l"/>
              </a:tabLst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ТРУ у лица, определенного законами РК;</a:t>
            </a:r>
          </a:p>
          <a:p>
            <a:pPr marL="171450" indent="-1714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право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природопользования;</a:t>
            </a:r>
            <a:endParaRPr lang="ru-RU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товары для семинаров и выставок;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услуг по авторскому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надзору</a:t>
            </a:r>
            <a:r>
              <a:rPr lang="ru-RU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9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ТРУ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до 100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МРП;</a:t>
            </a:r>
          </a:p>
          <a:p>
            <a:pPr marL="171450" indent="-1714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командировочные расходы;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услуги рейтинговых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агентств</a:t>
            </a:r>
            <a:r>
              <a:rPr lang="ru-RU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fontAlgn="base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услуги связи для нужд нац. безопасности;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спец. средства у объединений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инвалидов. </a:t>
            </a:r>
            <a:endParaRPr lang="ru-RU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Прямая соединительная линия 60"/>
          <p:cNvCxnSpPr/>
          <p:nvPr/>
        </p:nvCxnSpPr>
        <p:spPr>
          <a:xfrm flipH="1">
            <a:off x="8688771" y="560112"/>
            <a:ext cx="1841" cy="624391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8662053" y="560112"/>
            <a:ext cx="262" cy="624391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191"/>
          <p:cNvSpPr>
            <a:spLocks noChangeArrowheads="1"/>
          </p:cNvSpPr>
          <p:nvPr/>
        </p:nvSpPr>
        <p:spPr bwMode="auto">
          <a:xfrm>
            <a:off x="8677427" y="581554"/>
            <a:ext cx="13442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400" b="1" u="sng" dirty="0" smtClean="0">
                <a:cs typeface="Arial" panose="020B0604020202020204" pitchFamily="34" charset="0"/>
              </a:rPr>
              <a:t>ПРОБЛЕМЫ:</a:t>
            </a:r>
            <a:endParaRPr lang="ru-RU" altLang="ru-RU" sz="1400" b="1" i="1" u="sng" dirty="0">
              <a:cs typeface="Arial" panose="020B0604020202020204" pitchFamily="34" charset="0"/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8725355" y="907393"/>
            <a:ext cx="29859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Основная доля договоров заключаетс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я способом из одного источника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Диаграмма 19"/>
          <p:cNvGraphicFramePr/>
          <p:nvPr>
            <p:extLst>
              <p:ext uri="{D42A27DB-BD31-4B8C-83A1-F6EECF244321}">
                <p14:modId xmlns:p14="http://schemas.microsoft.com/office/powerpoint/2010/main" val="1131815091"/>
              </p:ext>
            </p:extLst>
          </p:nvPr>
        </p:nvGraphicFramePr>
        <p:xfrm>
          <a:off x="8362142" y="75897"/>
          <a:ext cx="3810167" cy="4641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8652735" y="3456312"/>
            <a:ext cx="138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Факт закупок                                 за 1 полугодие 2018г.</a:t>
            </a:r>
            <a:endParaRPr lang="ru-RU" sz="1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740297" y="4169074"/>
            <a:ext cx="33801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 внесение изменений в Закон РК «О государственных закупках» в части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сокращения оснований для признания конкурсов несостоявшимися: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8762308" y="5430328"/>
            <a:ext cx="3358123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если к участию в конкурсе не допущен ни один поставщик;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к участию в конкурсе допущен один поставщик.</a:t>
            </a:r>
          </a:p>
        </p:txBody>
      </p:sp>
    </p:spTree>
    <p:extLst>
      <p:ext uri="{BB962C8B-B14F-4D97-AF65-F5344CB8AC3E}">
        <p14:creationId xmlns:p14="http://schemas.microsoft.com/office/powerpoint/2010/main" val="285022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 descr="Картинки по запросу картинки человек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3"/>
          <a:stretch>
            <a:fillRect/>
          </a:stretch>
        </p:blipFill>
        <p:spPr bwMode="auto">
          <a:xfrm>
            <a:off x="225120" y="5218080"/>
            <a:ext cx="491006" cy="586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82764" y="85165"/>
            <a:ext cx="11102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ГОСУДАРСТВЕННЫЕ ЗАКУПКИ. </a:t>
            </a:r>
            <a:r>
              <a:rPr lang="ru-RU" sz="16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 И ИСПОЛНЕНИЕ ДОГОВОРА. ОБЖАЛОВАНИЕ.</a:t>
            </a:r>
            <a:endParaRPr lang="ru-RU" sz="16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3" name="Прямая соединительная линия 162"/>
          <p:cNvCxnSpPr/>
          <p:nvPr/>
        </p:nvCxnSpPr>
        <p:spPr>
          <a:xfrm>
            <a:off x="613979" y="69169"/>
            <a:ext cx="575" cy="341077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55122" y="13221"/>
            <a:ext cx="26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48" name="Прямая соединительная линия 47"/>
          <p:cNvCxnSpPr/>
          <p:nvPr/>
        </p:nvCxnSpPr>
        <p:spPr bwMode="auto">
          <a:xfrm flipV="1">
            <a:off x="1783532" y="7286100"/>
            <a:ext cx="0" cy="35449"/>
          </a:xfrm>
          <a:prstGeom prst="line">
            <a:avLst/>
          </a:prstGeom>
          <a:solidFill>
            <a:srgbClr val="B2DDF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Прямая соединительная линия 49"/>
          <p:cNvCxnSpPr/>
          <p:nvPr/>
        </p:nvCxnSpPr>
        <p:spPr bwMode="auto">
          <a:xfrm flipV="1">
            <a:off x="1783532" y="7286100"/>
            <a:ext cx="0" cy="72008"/>
          </a:xfrm>
          <a:prstGeom prst="line">
            <a:avLst/>
          </a:prstGeom>
          <a:solidFill>
            <a:srgbClr val="B2DDF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Прямая соединительная линия 76"/>
          <p:cNvCxnSpPr/>
          <p:nvPr/>
        </p:nvCxnSpPr>
        <p:spPr>
          <a:xfrm>
            <a:off x="322352" y="457420"/>
            <a:ext cx="11556535" cy="1246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endCxn id="132" idx="3"/>
          </p:cNvCxnSpPr>
          <p:nvPr/>
        </p:nvCxnSpPr>
        <p:spPr>
          <a:xfrm flipH="1">
            <a:off x="196865" y="1535609"/>
            <a:ext cx="8860883" cy="337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92001" y="1595985"/>
            <a:ext cx="1288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1 раб. день</a:t>
            </a:r>
            <a:endParaRPr lang="ru-RU" sz="1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11420" y="1598694"/>
            <a:ext cx="1102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3 раб. дня</a:t>
            </a:r>
            <a:endParaRPr lang="ru-RU" sz="1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00508" y="1595984"/>
            <a:ext cx="1164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1 раб. день</a:t>
            </a:r>
            <a:endParaRPr lang="ru-RU" sz="1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61578" y="1595983"/>
            <a:ext cx="1071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3 раб. дня</a:t>
            </a:r>
            <a:endParaRPr lang="ru-RU" sz="1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29069" y="1604536"/>
            <a:ext cx="1208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10 раб. дней</a:t>
            </a:r>
            <a:endParaRPr lang="ru-RU" sz="1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844738" y="1600414"/>
            <a:ext cx="1280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5 раб. дней</a:t>
            </a:r>
            <a:endParaRPr lang="ru-RU" sz="1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7509" y="890889"/>
            <a:ext cx="14294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Заказчик направляет договор победителю на согласование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47569" y="890104"/>
            <a:ext cx="11118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Победитель согласовывает договор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389965" y="880881"/>
            <a:ext cx="10637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Заказчик подписывает договор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05897" y="890104"/>
            <a:ext cx="13481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Победитель подписывает договор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975222" y="683355"/>
            <a:ext cx="15944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Победитель вносит обеспечения:</a:t>
            </a:r>
          </a:p>
          <a:p>
            <a:pPr>
              <a:buFontTx/>
              <a:buChar char="-"/>
            </a:pPr>
            <a:r>
              <a:rPr lang="ru-RU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исполнения 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договора;</a:t>
            </a:r>
            <a:b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- демпинга;</a:t>
            </a:r>
            <a:endParaRPr lang="ru-RU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ru-RU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аванса.</a:t>
            </a:r>
            <a:endParaRPr lang="ru-RU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521826" y="858339"/>
            <a:ext cx="1537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Регистрация </a:t>
            </a:r>
            <a:r>
              <a:rPr lang="ru-RU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договора </a:t>
            </a:r>
            <a:r>
              <a:rPr lang="ru-RU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в органах казначейства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4662" y="3209856"/>
            <a:ext cx="111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сроки указаны в договоре</a:t>
            </a:r>
            <a:endParaRPr lang="ru-RU" sz="1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72081" y="3234092"/>
            <a:ext cx="2269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3 раб. дня </a:t>
            </a:r>
          </a:p>
          <a:p>
            <a:pPr algn="ctr"/>
            <a:r>
              <a:rPr lang="ru-RU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(может быть продлен </a:t>
            </a:r>
          </a:p>
          <a:p>
            <a:pPr algn="ctr"/>
            <a:r>
              <a:rPr lang="ru-RU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до 10 раб. дней)</a:t>
            </a:r>
            <a:endParaRPr lang="ru-RU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73705" y="3288560"/>
            <a:ext cx="1733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10 раб. дней</a:t>
            </a:r>
            <a:endParaRPr lang="ru-RU" sz="1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090209" y="3211470"/>
            <a:ext cx="150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в течение </a:t>
            </a:r>
          </a:p>
          <a:p>
            <a:pPr algn="ctr"/>
            <a:r>
              <a:rPr lang="ru-RU" sz="1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30 кален. дней</a:t>
            </a:r>
            <a:endParaRPr lang="ru-RU" sz="1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614939" y="3288414"/>
            <a:ext cx="1368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10 раб. дней</a:t>
            </a:r>
            <a:endParaRPr lang="ru-RU" sz="1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4635" y="2555738"/>
            <a:ext cx="15049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Поставка ТРУ с актами приема-передачи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763388" y="2588085"/>
            <a:ext cx="2051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Подписание Заказчиком актов </a:t>
            </a:r>
          </a:p>
          <a:p>
            <a:pPr algn="ctr"/>
            <a:r>
              <a:rPr lang="ru-RU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приема-передачи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79152" y="2555681"/>
            <a:ext cx="2311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Внесение Заказчиком сведений об исполнении договора на веб-портале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123071" y="2584791"/>
            <a:ext cx="1336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Оплата поставщику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537515" y="2498224"/>
            <a:ext cx="1497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Внесение Заказчиком сведений об оплате на веб-портале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Скругленный прямоугольник 131"/>
          <p:cNvSpPr/>
          <p:nvPr/>
        </p:nvSpPr>
        <p:spPr>
          <a:xfrm>
            <a:off x="99684" y="1473423"/>
            <a:ext cx="97181" cy="131113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Скругленный прямоугольник 133"/>
          <p:cNvSpPr/>
          <p:nvPr/>
        </p:nvSpPr>
        <p:spPr>
          <a:xfrm>
            <a:off x="89408" y="499496"/>
            <a:ext cx="4781952" cy="239173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 ДОГОВОРА – </a:t>
            </a:r>
            <a:r>
              <a:rPr lang="ru-RU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 23 рабочих дней</a:t>
            </a:r>
            <a:endParaRPr lang="ru-RU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Прямая соединительная линия 134"/>
          <p:cNvCxnSpPr/>
          <p:nvPr/>
        </p:nvCxnSpPr>
        <p:spPr>
          <a:xfrm>
            <a:off x="9057748" y="1412377"/>
            <a:ext cx="1834" cy="26813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/>
          <p:nvPr/>
        </p:nvCxnSpPr>
        <p:spPr>
          <a:xfrm>
            <a:off x="7566295" y="1398153"/>
            <a:ext cx="1834" cy="26813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/>
          <p:cNvCxnSpPr/>
          <p:nvPr/>
        </p:nvCxnSpPr>
        <p:spPr>
          <a:xfrm>
            <a:off x="5975222" y="1404047"/>
            <a:ext cx="1834" cy="26813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/>
          <p:nvPr/>
        </p:nvCxnSpPr>
        <p:spPr>
          <a:xfrm>
            <a:off x="4564227" y="1398154"/>
            <a:ext cx="1834" cy="26813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/>
          <p:cNvCxnSpPr/>
          <p:nvPr/>
        </p:nvCxnSpPr>
        <p:spPr>
          <a:xfrm>
            <a:off x="3209709" y="1394668"/>
            <a:ext cx="1834" cy="26813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/>
          <p:cNvCxnSpPr/>
          <p:nvPr/>
        </p:nvCxnSpPr>
        <p:spPr>
          <a:xfrm>
            <a:off x="1789817" y="1395481"/>
            <a:ext cx="1834" cy="26813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Скругленный прямоугольник 140"/>
          <p:cNvSpPr/>
          <p:nvPr/>
        </p:nvSpPr>
        <p:spPr>
          <a:xfrm>
            <a:off x="89408" y="2096365"/>
            <a:ext cx="4781951" cy="239173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ИСПОЛНЕНИЕ ДОГОВОРА – </a:t>
            </a:r>
            <a:r>
              <a:rPr lang="ru-RU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 дня поставки до </a:t>
            </a:r>
            <a:r>
              <a:rPr lang="ru-RU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</a:t>
            </a:r>
            <a:r>
              <a:rPr lang="ru-RU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дней</a:t>
            </a:r>
            <a:endParaRPr lang="ru-RU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2" name="Прямая соединительная линия 141"/>
          <p:cNvCxnSpPr>
            <a:endCxn id="143" idx="3"/>
          </p:cNvCxnSpPr>
          <p:nvPr/>
        </p:nvCxnSpPr>
        <p:spPr>
          <a:xfrm flipH="1">
            <a:off x="217509" y="3178909"/>
            <a:ext cx="8840239" cy="610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Скругленный прямоугольник 142"/>
          <p:cNvSpPr/>
          <p:nvPr/>
        </p:nvSpPr>
        <p:spPr>
          <a:xfrm>
            <a:off x="119746" y="3125562"/>
            <a:ext cx="97763" cy="118903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4" name="Прямая соединительная линия 143"/>
          <p:cNvCxnSpPr/>
          <p:nvPr/>
        </p:nvCxnSpPr>
        <p:spPr>
          <a:xfrm>
            <a:off x="9057748" y="3055291"/>
            <a:ext cx="1834" cy="26813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единительная линия 144"/>
          <p:cNvCxnSpPr/>
          <p:nvPr/>
        </p:nvCxnSpPr>
        <p:spPr>
          <a:xfrm>
            <a:off x="7521826" y="3044904"/>
            <a:ext cx="1834" cy="26813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единительная линия 145"/>
          <p:cNvCxnSpPr/>
          <p:nvPr/>
        </p:nvCxnSpPr>
        <p:spPr>
          <a:xfrm>
            <a:off x="6177430" y="3057582"/>
            <a:ext cx="1834" cy="26813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7"/>
          <p:cNvCxnSpPr/>
          <p:nvPr/>
        </p:nvCxnSpPr>
        <p:spPr>
          <a:xfrm>
            <a:off x="3947598" y="3055291"/>
            <a:ext cx="1834" cy="26813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единительная линия 148"/>
          <p:cNvCxnSpPr/>
          <p:nvPr/>
        </p:nvCxnSpPr>
        <p:spPr>
          <a:xfrm>
            <a:off x="1781698" y="3049735"/>
            <a:ext cx="1834" cy="26813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Скругленный прямоугольник 149"/>
          <p:cNvSpPr/>
          <p:nvPr/>
        </p:nvSpPr>
        <p:spPr>
          <a:xfrm>
            <a:off x="89408" y="3975467"/>
            <a:ext cx="4781951" cy="239173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ОБЖАЛОВАНИЕ – </a:t>
            </a:r>
            <a:r>
              <a:rPr lang="ru-RU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 дня подачи жалобы 10 рабочих дней</a:t>
            </a:r>
            <a:endParaRPr lang="ru-RU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144933" y="5056484"/>
            <a:ext cx="1271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ЗАЯВИТЕЛЬ</a:t>
            </a:r>
            <a:endParaRPr lang="ru-R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07295" y="4717144"/>
            <a:ext cx="223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Комитет внутреннего государственного аудита МФ РК</a:t>
            </a:r>
            <a:endParaRPr lang="ru-R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386135" y="5571458"/>
            <a:ext cx="2673250" cy="574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spc="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не позднее </a:t>
            </a:r>
            <a:r>
              <a:rPr lang="ru-RU" sz="1000" b="1" spc="1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</a:t>
            </a:r>
            <a:r>
              <a:rPr lang="ru-RU" sz="1000" spc="1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000" b="1" spc="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рабочих дней </a:t>
            </a:r>
            <a:r>
              <a:rPr lang="ru-RU" sz="1000" spc="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со дня размещения </a:t>
            </a:r>
            <a:r>
              <a:rPr lang="ru-RU" sz="1000" spc="1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Протокола </a:t>
            </a:r>
            <a:r>
              <a:rPr lang="ru-RU" sz="1000" spc="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 </a:t>
            </a:r>
            <a:r>
              <a:rPr lang="ru-RU" sz="1000" spc="1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итогах конкурса (аукциона)</a:t>
            </a:r>
            <a:endParaRPr lang="ru-RU" sz="1000" dirty="0"/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6452692" y="5250108"/>
            <a:ext cx="1745" cy="57717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5792860" y="5404628"/>
            <a:ext cx="1834" cy="2681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541616" y="5547577"/>
            <a:ext cx="2446083" cy="581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858930" y="5285982"/>
            <a:ext cx="17429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i="1" spc="1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ЖАЛОБА 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702286" y="5301139"/>
            <a:ext cx="17540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i="1" spc="1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рассмотрение жалобы</a:t>
            </a:r>
            <a:endParaRPr lang="ru-RU" sz="1000" i="1" dirty="0"/>
          </a:p>
        </p:txBody>
      </p:sp>
      <p:sp>
        <p:nvSpPr>
          <p:cNvPr id="69" name="Прямоугольник 68"/>
          <p:cNvSpPr/>
          <p:nvPr/>
        </p:nvSpPr>
        <p:spPr>
          <a:xfrm>
            <a:off x="5100863" y="4269334"/>
            <a:ext cx="1288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00" b="1" spc="1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r>
              <a:rPr lang="ru-RU" sz="1000" spc="1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000" b="1" spc="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рабочих дней </a:t>
            </a:r>
            <a:endParaRPr lang="ru-RU" sz="1000" dirty="0"/>
          </a:p>
        </p:txBody>
      </p:sp>
      <p:sp>
        <p:nvSpPr>
          <p:cNvPr id="70" name="Прямоугольник 69"/>
          <p:cNvSpPr/>
          <p:nvPr/>
        </p:nvSpPr>
        <p:spPr>
          <a:xfrm>
            <a:off x="3223938" y="5785729"/>
            <a:ext cx="12399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b="1" i="1" spc="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не позднее </a:t>
            </a:r>
            <a:endParaRPr lang="ru-RU" sz="1000" b="1" i="1" spc="10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ru-RU" sz="1000" b="1" i="1" spc="1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 </a:t>
            </a:r>
            <a:r>
              <a:rPr lang="ru-RU" sz="1000" b="1" i="1" spc="1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рабочего дня</a:t>
            </a:r>
            <a:endParaRPr lang="ru-RU" sz="1000" i="1" dirty="0"/>
          </a:p>
        </p:txBody>
      </p:sp>
      <p:sp>
        <p:nvSpPr>
          <p:cNvPr id="76" name="Прямоугольник 75"/>
          <p:cNvSpPr/>
          <p:nvPr/>
        </p:nvSpPr>
        <p:spPr>
          <a:xfrm>
            <a:off x="2330687" y="6292166"/>
            <a:ext cx="18430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spc="1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письмо Заказчику о приостановлении заключения договора</a:t>
            </a:r>
            <a:endParaRPr lang="ru-RU" sz="1000" dirty="0"/>
          </a:p>
        </p:txBody>
      </p:sp>
      <p:cxnSp>
        <p:nvCxnSpPr>
          <p:cNvPr id="79" name="Прямая со стрелкой 78"/>
          <p:cNvCxnSpPr/>
          <p:nvPr/>
        </p:nvCxnSpPr>
        <p:spPr>
          <a:xfrm flipV="1">
            <a:off x="3451568" y="5547360"/>
            <a:ext cx="2287381" cy="838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3214367" y="5728383"/>
            <a:ext cx="0" cy="446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143703" y="4921599"/>
            <a:ext cx="1280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Принятие решения</a:t>
            </a:r>
            <a:endParaRPr lang="ru-R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Прямая со стрелкой 82"/>
          <p:cNvCxnSpPr/>
          <p:nvPr/>
        </p:nvCxnSpPr>
        <p:spPr>
          <a:xfrm flipV="1">
            <a:off x="6438220" y="5827285"/>
            <a:ext cx="1284286" cy="266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H="1">
            <a:off x="5842282" y="5542236"/>
            <a:ext cx="583954" cy="1266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V="1">
            <a:off x="6438220" y="5250108"/>
            <a:ext cx="1284286" cy="266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709408" y="4855639"/>
            <a:ext cx="758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ОТМЕНА ИТОГОВ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690709" y="5447188"/>
            <a:ext cx="787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ОТКАЗ В ОТМЕНЕ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31172" y="5324064"/>
            <a:ext cx="1280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ОТВЕТ </a:t>
            </a:r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ЗАЯВИТЕЛЮ</a:t>
            </a:r>
            <a:endParaRPr lang="ru-R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Прямая со стрелкой 92"/>
          <p:cNvCxnSpPr/>
          <p:nvPr/>
        </p:nvCxnSpPr>
        <p:spPr>
          <a:xfrm>
            <a:off x="7050677" y="5904084"/>
            <a:ext cx="1424" cy="40529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91159" y="6379158"/>
            <a:ext cx="171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Обжалование в судебных органах</a:t>
            </a:r>
            <a:endParaRPr lang="ru-R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 rot="5400000">
            <a:off x="5649994" y="1987239"/>
            <a:ext cx="218711" cy="5295913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1" name="Freeform 23"/>
          <p:cNvSpPr>
            <a:spLocks noEditPoints="1"/>
          </p:cNvSpPr>
          <p:nvPr/>
        </p:nvSpPr>
        <p:spPr bwMode="auto">
          <a:xfrm>
            <a:off x="3003106" y="5374086"/>
            <a:ext cx="393882" cy="287023"/>
          </a:xfrm>
          <a:custGeom>
            <a:avLst/>
            <a:gdLst/>
            <a:ahLst/>
            <a:cxnLst>
              <a:cxn ang="0">
                <a:pos x="68" y="14"/>
              </a:cxn>
              <a:cxn ang="0">
                <a:pos x="68" y="18"/>
              </a:cxn>
              <a:cxn ang="0">
                <a:pos x="64" y="18"/>
              </a:cxn>
              <a:cxn ang="0">
                <a:pos x="61" y="21"/>
              </a:cxn>
              <a:cxn ang="0">
                <a:pos x="7" y="21"/>
              </a:cxn>
              <a:cxn ang="0">
                <a:pos x="4" y="18"/>
              </a:cxn>
              <a:cxn ang="0">
                <a:pos x="0" y="18"/>
              </a:cxn>
              <a:cxn ang="0">
                <a:pos x="0" y="14"/>
              </a:cxn>
              <a:cxn ang="0">
                <a:pos x="34" y="0"/>
              </a:cxn>
              <a:cxn ang="0">
                <a:pos x="68" y="14"/>
              </a:cxn>
              <a:cxn ang="0">
                <a:pos x="68" y="60"/>
              </a:cxn>
              <a:cxn ang="0">
                <a:pos x="68" y="64"/>
              </a:cxn>
              <a:cxn ang="0">
                <a:pos x="0" y="64"/>
              </a:cxn>
              <a:cxn ang="0">
                <a:pos x="0" y="60"/>
              </a:cxn>
              <a:cxn ang="0">
                <a:pos x="2" y="57"/>
              </a:cxn>
              <a:cxn ang="0">
                <a:pos x="66" y="57"/>
              </a:cxn>
              <a:cxn ang="0">
                <a:pos x="68" y="60"/>
              </a:cxn>
              <a:cxn ang="0">
                <a:pos x="18" y="23"/>
              </a:cxn>
              <a:cxn ang="0">
                <a:pos x="18" y="50"/>
              </a:cxn>
              <a:cxn ang="0">
                <a:pos x="23" y="50"/>
              </a:cxn>
              <a:cxn ang="0">
                <a:pos x="23" y="23"/>
              </a:cxn>
              <a:cxn ang="0">
                <a:pos x="32" y="23"/>
              </a:cxn>
              <a:cxn ang="0">
                <a:pos x="32" y="50"/>
              </a:cxn>
              <a:cxn ang="0">
                <a:pos x="36" y="50"/>
              </a:cxn>
              <a:cxn ang="0">
                <a:pos x="36" y="23"/>
              </a:cxn>
              <a:cxn ang="0">
                <a:pos x="45" y="23"/>
              </a:cxn>
              <a:cxn ang="0">
                <a:pos x="45" y="50"/>
              </a:cxn>
              <a:cxn ang="0">
                <a:pos x="50" y="50"/>
              </a:cxn>
              <a:cxn ang="0">
                <a:pos x="50" y="23"/>
              </a:cxn>
              <a:cxn ang="0">
                <a:pos x="59" y="23"/>
              </a:cxn>
              <a:cxn ang="0">
                <a:pos x="59" y="50"/>
              </a:cxn>
              <a:cxn ang="0">
                <a:pos x="61" y="50"/>
              </a:cxn>
              <a:cxn ang="0">
                <a:pos x="64" y="53"/>
              </a:cxn>
              <a:cxn ang="0">
                <a:pos x="64" y="55"/>
              </a:cxn>
              <a:cxn ang="0">
                <a:pos x="4" y="55"/>
              </a:cxn>
              <a:cxn ang="0">
                <a:pos x="4" y="53"/>
              </a:cxn>
              <a:cxn ang="0">
                <a:pos x="7" y="50"/>
              </a:cxn>
              <a:cxn ang="0">
                <a:pos x="9" y="50"/>
              </a:cxn>
              <a:cxn ang="0">
                <a:pos x="9" y="23"/>
              </a:cxn>
              <a:cxn ang="0">
                <a:pos x="18" y="23"/>
              </a:cxn>
            </a:cxnLst>
            <a:rect l="0" t="0" r="r" b="b"/>
            <a:pathLst>
              <a:path w="68" h="64">
                <a:moveTo>
                  <a:pt x="68" y="14"/>
                </a:moveTo>
                <a:cubicBezTo>
                  <a:pt x="68" y="18"/>
                  <a:pt x="68" y="18"/>
                  <a:pt x="68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20"/>
                  <a:pt x="63" y="21"/>
                  <a:pt x="61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5" y="21"/>
                  <a:pt x="4" y="20"/>
                  <a:pt x="4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4"/>
                  <a:pt x="0" y="14"/>
                  <a:pt x="0" y="14"/>
                </a:cubicBezTo>
                <a:cubicBezTo>
                  <a:pt x="34" y="0"/>
                  <a:pt x="34" y="0"/>
                  <a:pt x="34" y="0"/>
                </a:cubicBezTo>
                <a:lnTo>
                  <a:pt x="68" y="14"/>
                </a:lnTo>
                <a:close/>
                <a:moveTo>
                  <a:pt x="68" y="60"/>
                </a:moveTo>
                <a:cubicBezTo>
                  <a:pt x="68" y="64"/>
                  <a:pt x="68" y="64"/>
                  <a:pt x="68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8"/>
                  <a:pt x="1" y="57"/>
                  <a:pt x="2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7" y="57"/>
                  <a:pt x="68" y="58"/>
                  <a:pt x="68" y="60"/>
                </a:cubicBezTo>
                <a:close/>
                <a:moveTo>
                  <a:pt x="18" y="23"/>
                </a:moveTo>
                <a:cubicBezTo>
                  <a:pt x="18" y="50"/>
                  <a:pt x="18" y="50"/>
                  <a:pt x="18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23" y="23"/>
                  <a:pt x="23" y="23"/>
                  <a:pt x="23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50"/>
                  <a:pt x="32" y="50"/>
                  <a:pt x="32" y="50"/>
                </a:cubicBezTo>
                <a:cubicBezTo>
                  <a:pt x="36" y="50"/>
                  <a:pt x="36" y="50"/>
                  <a:pt x="36" y="50"/>
                </a:cubicBezTo>
                <a:cubicBezTo>
                  <a:pt x="36" y="23"/>
                  <a:pt x="36" y="23"/>
                  <a:pt x="36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50"/>
                  <a:pt x="45" y="50"/>
                  <a:pt x="45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23"/>
                  <a:pt x="50" y="23"/>
                  <a:pt x="50" y="23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50"/>
                  <a:pt x="59" y="50"/>
                  <a:pt x="59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3" y="50"/>
                  <a:pt x="64" y="51"/>
                  <a:pt x="64" y="53"/>
                </a:cubicBezTo>
                <a:cubicBezTo>
                  <a:pt x="64" y="55"/>
                  <a:pt x="64" y="55"/>
                  <a:pt x="6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3"/>
                  <a:pt x="4" y="53"/>
                  <a:pt x="4" y="53"/>
                </a:cubicBezTo>
                <a:cubicBezTo>
                  <a:pt x="4" y="51"/>
                  <a:pt x="5" y="50"/>
                  <a:pt x="7" y="50"/>
                </a:cubicBezTo>
                <a:cubicBezTo>
                  <a:pt x="9" y="50"/>
                  <a:pt x="9" y="50"/>
                  <a:pt x="9" y="50"/>
                </a:cubicBezTo>
                <a:cubicBezTo>
                  <a:pt x="9" y="23"/>
                  <a:pt x="9" y="23"/>
                  <a:pt x="9" y="23"/>
                </a:cubicBezTo>
                <a:lnTo>
                  <a:pt x="18" y="23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0" tIns="60960" rIns="121920" bIns="60960"/>
          <a:lstStyle/>
          <a:p>
            <a:pPr>
              <a:defRPr/>
            </a:pPr>
            <a:endParaRPr lang="en-US" sz="2400" dirty="0">
              <a:solidFill>
                <a:srgbClr val="262626"/>
              </a:solidFill>
            </a:endParaRPr>
          </a:p>
        </p:txBody>
      </p:sp>
      <p:cxnSp>
        <p:nvCxnSpPr>
          <p:cNvPr id="120" name="Прямая соединительная линия 119"/>
          <p:cNvCxnSpPr/>
          <p:nvPr/>
        </p:nvCxnSpPr>
        <p:spPr>
          <a:xfrm flipH="1">
            <a:off x="9133888" y="557663"/>
            <a:ext cx="1841" cy="624391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9107170" y="557663"/>
            <a:ext cx="262" cy="624391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Прямоугольник 191"/>
          <p:cNvSpPr>
            <a:spLocks noChangeArrowheads="1"/>
          </p:cNvSpPr>
          <p:nvPr/>
        </p:nvSpPr>
        <p:spPr bwMode="auto">
          <a:xfrm>
            <a:off x="9187323" y="527316"/>
            <a:ext cx="13442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400" b="1" u="sng" dirty="0" smtClean="0">
                <a:cs typeface="Arial" panose="020B0604020202020204" pitchFamily="34" charset="0"/>
              </a:rPr>
              <a:t>ПРОБЛЕМЫ:</a:t>
            </a:r>
            <a:endParaRPr lang="ru-RU" altLang="ru-RU" sz="1400" b="1" i="1" u="sng" dirty="0">
              <a:cs typeface="Arial" panose="020B0604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144303" y="1154784"/>
            <a:ext cx="30476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отсутствии регистрации договора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в органах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казначейства судебные органы признают такой договор недействительным </a:t>
            </a:r>
            <a:r>
              <a:rPr lang="ru-RU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(даже в случаях добросовестного его выполнения Поставщиком),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соответственно оплата не производится.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Прямоугольник 128"/>
          <p:cNvSpPr/>
          <p:nvPr/>
        </p:nvSpPr>
        <p:spPr>
          <a:xfrm>
            <a:off x="9187323" y="4859162"/>
            <a:ext cx="293461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ru-RU" sz="1300" spc="1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Некачественное рассмотрение жалоб в органах внутреннего государственного аудита и Заявитель вынужден обжаловать решения в суде.</a:t>
            </a:r>
            <a:endParaRPr lang="ru-RU" sz="1300" dirty="0"/>
          </a:p>
        </p:txBody>
      </p:sp>
      <p:cxnSp>
        <p:nvCxnSpPr>
          <p:cNvPr id="130" name="Прямая соединительная линия 129"/>
          <p:cNvCxnSpPr/>
          <p:nvPr/>
        </p:nvCxnSpPr>
        <p:spPr>
          <a:xfrm flipH="1">
            <a:off x="9196011" y="4095053"/>
            <a:ext cx="2942019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6"/>
          <p:cNvCxnSpPr/>
          <p:nvPr/>
        </p:nvCxnSpPr>
        <p:spPr>
          <a:xfrm flipH="1">
            <a:off x="9196010" y="4122883"/>
            <a:ext cx="2942019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3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2764" y="85165"/>
            <a:ext cx="11102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ГОСУДАРСТВЕННЫЕ ЗАКУПКИ. </a:t>
            </a:r>
            <a:r>
              <a:rPr lang="ru-RU" sz="16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ПРИОРИТЕТ ОБЩЕСТВЕННЫХ ОБЪЕДИНЕНИЙ ИНВАЛИДОВ.</a:t>
            </a:r>
            <a:endParaRPr lang="ru-RU" sz="16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3" name="Прямая соединительная линия 162"/>
          <p:cNvCxnSpPr/>
          <p:nvPr/>
        </p:nvCxnSpPr>
        <p:spPr>
          <a:xfrm>
            <a:off x="613979" y="69169"/>
            <a:ext cx="575" cy="341077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55122" y="13221"/>
            <a:ext cx="26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ru-RU" sz="2400" b="1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Прямая соединительная линия 76"/>
          <p:cNvCxnSpPr/>
          <p:nvPr/>
        </p:nvCxnSpPr>
        <p:spPr>
          <a:xfrm>
            <a:off x="322352" y="457420"/>
            <a:ext cx="11556535" cy="1246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" y="534843"/>
            <a:ext cx="7667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Скругленный прямоугольник 97"/>
          <p:cNvSpPr/>
          <p:nvPr/>
        </p:nvSpPr>
        <p:spPr>
          <a:xfrm>
            <a:off x="885166" y="627609"/>
            <a:ext cx="3968750" cy="774700"/>
          </a:xfrm>
          <a:prstGeom prst="roundRect">
            <a:avLst>
              <a:gd name="adj" fmla="val 6640"/>
            </a:avLst>
          </a:prstGeom>
          <a:noFill/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>
              <a:spcBef>
                <a:spcPts val="600"/>
              </a:spcBef>
              <a:defRPr/>
            </a:pP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ПЕРВОНАЧАЛЬНО ЗАКУП ПРОХОДИТ СРЕДИ</a:t>
            </a:r>
            <a:r>
              <a:rPr lang="ru-RU" altLang="ru-RU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ОБЩЕСТВЕННЫХ ОБЪЕДИНЕНИЙ ИНВАЛИДОВ</a:t>
            </a:r>
            <a:endParaRPr lang="ru-RU" sz="1400" b="1" i="1" kern="0" dirty="0"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103" name="Скругленный прямоугольник 102"/>
          <p:cNvSpPr/>
          <p:nvPr/>
        </p:nvSpPr>
        <p:spPr>
          <a:xfrm>
            <a:off x="88106" y="1546219"/>
            <a:ext cx="5768975" cy="733425"/>
          </a:xfrm>
          <a:prstGeom prst="roundRect">
            <a:avLst>
              <a:gd name="adj" fmla="val 0"/>
            </a:avLst>
          </a:prstGeom>
          <a:solidFill>
            <a:srgbClr val="014C7D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defRPr/>
            </a:pPr>
            <a:r>
              <a:rPr lang="ru-RU" sz="1400" b="1" dirty="0"/>
              <a:t>ПЕРЕЧЕНЬ ТРУ, ЗАКУПАЕМЫХ У ОБЩЕСТВЕННЫХ ОБЪЕДИНЕНИЙ ИНВАЛИДОВ </a:t>
            </a:r>
          </a:p>
          <a:p>
            <a:pPr algn="ctr">
              <a:spcBef>
                <a:spcPts val="0"/>
              </a:spcBef>
              <a:defRPr/>
            </a:pPr>
            <a:r>
              <a:rPr lang="ru-RU" sz="1400" i="1" dirty="0"/>
              <a:t>(постановление Правительства РК от 31.12.15 №1181)</a:t>
            </a:r>
            <a:endParaRPr lang="ru-RU" sz="1400" i="1" kern="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104" name="Скругленный прямоугольник 103"/>
          <p:cNvSpPr/>
          <p:nvPr/>
        </p:nvSpPr>
        <p:spPr>
          <a:xfrm>
            <a:off x="6310313" y="1554151"/>
            <a:ext cx="5705475" cy="733425"/>
          </a:xfrm>
          <a:prstGeom prst="roundRect">
            <a:avLst>
              <a:gd name="adj" fmla="val 0"/>
            </a:avLst>
          </a:prstGeom>
          <a:solidFill>
            <a:srgbClr val="014C7D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altLang="ru-RU" sz="1400" b="1" dirty="0"/>
              <a:t>ПЕРЕЧЕНЬ ОБЩЕСТВЕННЫХ ОБЪЕДИНЕНИЙ ИНВАЛИДОВ </a:t>
            </a:r>
          </a:p>
          <a:p>
            <a:pPr algn="ctr" eaLnBrk="1" hangingPunct="1">
              <a:defRPr/>
            </a:pPr>
            <a:r>
              <a:rPr lang="ru-RU" altLang="ru-RU" sz="1400" i="1" dirty="0"/>
              <a:t>(приказ Минтруда от 29.12.15 №1065)</a:t>
            </a:r>
          </a:p>
        </p:txBody>
      </p:sp>
      <p:sp>
        <p:nvSpPr>
          <p:cNvPr id="105" name="Скругленный прямоугольник 51"/>
          <p:cNvSpPr>
            <a:spLocks noChangeArrowheads="1"/>
          </p:cNvSpPr>
          <p:nvPr/>
        </p:nvSpPr>
        <p:spPr bwMode="auto">
          <a:xfrm>
            <a:off x="6499884" y="581013"/>
            <a:ext cx="5543550" cy="890588"/>
          </a:xfrm>
          <a:prstGeom prst="roundRect">
            <a:avLst>
              <a:gd name="adj" fmla="val 663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ru-RU" altLang="ru-RU" sz="1400" b="1" dirty="0">
                <a:cs typeface="Arial" panose="020B0604020202020204" pitchFamily="34" charset="0"/>
              </a:rPr>
              <a:t>ТОВАРЫ </a:t>
            </a:r>
            <a:r>
              <a:rPr lang="ru-RU" altLang="ru-RU" sz="1400" dirty="0">
                <a:cs typeface="Arial" panose="020B0604020202020204" pitchFamily="34" charset="0"/>
              </a:rPr>
              <a:t>– в объеме не менее </a:t>
            </a:r>
            <a:r>
              <a:rPr lang="ru-RU" altLang="ru-RU" sz="1400" b="1" dirty="0">
                <a:cs typeface="Arial" panose="020B0604020202020204" pitchFamily="34" charset="0"/>
              </a:rPr>
              <a:t>50% </a:t>
            </a:r>
            <a:r>
              <a:rPr lang="ru-RU" altLang="ru-RU" sz="1400" dirty="0">
                <a:cs typeface="Arial" panose="020B0604020202020204" pitchFamily="34" charset="0"/>
              </a:rPr>
              <a:t>от суммы закупа;</a:t>
            </a:r>
          </a:p>
          <a:p>
            <a:pPr>
              <a:spcBef>
                <a:spcPts val="600"/>
              </a:spcBef>
            </a:pPr>
            <a:r>
              <a:rPr lang="ru-RU" altLang="ru-RU" sz="1400" b="1" dirty="0">
                <a:ea typeface="Tahoma" panose="020B0604030504040204" pitchFamily="34" charset="0"/>
                <a:cs typeface="Arial" panose="020B0604020202020204" pitchFamily="34" charset="0"/>
              </a:rPr>
              <a:t>РАБОТЫ</a:t>
            </a:r>
            <a:r>
              <a:rPr lang="ru-RU" altLang="ru-RU" sz="1400" i="1" dirty="0">
                <a:ea typeface="Tahoma" panose="020B0604030504040204" pitchFamily="34" charset="0"/>
                <a:cs typeface="Arial" panose="020B0604020202020204" pitchFamily="34" charset="0"/>
              </a:rPr>
              <a:t> – </a:t>
            </a:r>
            <a:r>
              <a:rPr lang="ru-RU" altLang="ru-RU" sz="1400" dirty="0">
                <a:ea typeface="Tahoma" panose="020B0604030504040204" pitchFamily="34" charset="0"/>
                <a:cs typeface="Arial" panose="020B0604020202020204" pitchFamily="34" charset="0"/>
              </a:rPr>
              <a:t>в объеме не менее </a:t>
            </a:r>
            <a:r>
              <a:rPr lang="ru-RU" altLang="ru-RU" sz="1400" b="1" dirty="0">
                <a:ea typeface="Tahoma" panose="020B0604030504040204" pitchFamily="34" charset="0"/>
                <a:cs typeface="Arial" panose="020B0604020202020204" pitchFamily="34" charset="0"/>
              </a:rPr>
              <a:t>100% </a:t>
            </a:r>
            <a:r>
              <a:rPr lang="ru-RU" altLang="ru-RU" sz="1400" dirty="0">
                <a:ea typeface="Tahoma" panose="020B0604030504040204" pitchFamily="34" charset="0"/>
                <a:cs typeface="Arial" panose="020B0604020202020204" pitchFamily="34" charset="0"/>
              </a:rPr>
              <a:t>от суммы закупа</a:t>
            </a:r>
            <a:r>
              <a:rPr lang="ru-RU" altLang="ru-RU" sz="1400" dirty="0">
                <a:cs typeface="Arial" panose="020B0604020202020204" pitchFamily="34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ru-RU" altLang="ru-RU" sz="1400" b="1" dirty="0">
                <a:cs typeface="Arial" panose="020B0604020202020204" pitchFamily="34" charset="0"/>
              </a:rPr>
              <a:t>УСЛУГИ</a:t>
            </a:r>
            <a:r>
              <a:rPr lang="ru-RU" altLang="ru-RU" sz="1400" i="1" dirty="0">
                <a:cs typeface="Arial" panose="020B0604020202020204" pitchFamily="34" charset="0"/>
              </a:rPr>
              <a:t> – </a:t>
            </a:r>
            <a:r>
              <a:rPr lang="ru-RU" altLang="ru-RU" sz="1400" dirty="0">
                <a:cs typeface="Arial" panose="020B0604020202020204" pitchFamily="34" charset="0"/>
              </a:rPr>
              <a:t>в объеме не менее </a:t>
            </a:r>
            <a:r>
              <a:rPr lang="ru-RU" altLang="ru-RU" sz="1400" b="1" dirty="0">
                <a:cs typeface="Arial" panose="020B0604020202020204" pitchFamily="34" charset="0"/>
              </a:rPr>
              <a:t>100% </a:t>
            </a:r>
            <a:r>
              <a:rPr lang="ru-RU" altLang="ru-RU" sz="1400" dirty="0">
                <a:cs typeface="Arial" panose="020B0604020202020204" pitchFamily="34" charset="0"/>
              </a:rPr>
              <a:t>от суммы закупа.</a:t>
            </a:r>
          </a:p>
        </p:txBody>
      </p:sp>
      <p:cxnSp>
        <p:nvCxnSpPr>
          <p:cNvPr id="106" name="Прямая со стрелкой 105"/>
          <p:cNvCxnSpPr/>
          <p:nvPr/>
        </p:nvCxnSpPr>
        <p:spPr>
          <a:xfrm>
            <a:off x="5496719" y="1014959"/>
            <a:ext cx="360362" cy="0"/>
          </a:xfrm>
          <a:prstGeom prst="straightConnector1">
            <a:avLst/>
          </a:prstGeom>
          <a:ln w="76200">
            <a:solidFill>
              <a:srgbClr val="014C7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Скругленный прямоугольник 106"/>
          <p:cNvSpPr/>
          <p:nvPr/>
        </p:nvSpPr>
        <p:spPr>
          <a:xfrm>
            <a:off x="361951" y="2433498"/>
            <a:ext cx="5373687" cy="519113"/>
          </a:xfrm>
          <a:prstGeom prst="roundRect">
            <a:avLst>
              <a:gd name="adj" fmla="val 6640"/>
            </a:avLst>
          </a:prstGeom>
          <a:noFill/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just">
              <a:spcBef>
                <a:spcPts val="1200"/>
              </a:spcBef>
              <a:defRPr/>
            </a:pP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ТОВАРЫ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altLang="ru-RU" sz="1400" b="1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продукция легкой промышленности</a:t>
            </a:r>
            <a:r>
              <a:rPr lang="ru-RU" altLang="ru-RU" sz="14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шторы, мешки, коробки, конверты, папки для бумаг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08" name="Прямоугольник 107"/>
          <p:cNvSpPr/>
          <p:nvPr/>
        </p:nvSpPr>
        <p:spPr>
          <a:xfrm>
            <a:off x="287338" y="3369784"/>
            <a:ext cx="5448300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Bef>
                <a:spcPts val="1200"/>
              </a:spcBef>
              <a:defRPr/>
            </a:pPr>
            <a:r>
              <a:rPr lang="ru-RU" sz="1400" b="1" kern="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УСЛУГИ</a:t>
            </a:r>
            <a:r>
              <a:rPr lang="ru-RU" sz="1400" kern="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- </a:t>
            </a:r>
            <a:r>
              <a:rPr lang="ru-RU" sz="1400" i="1" kern="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ремонт техники для инвалидов, клининг, благоустройство, полиграфия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1400" kern="0" dirty="0"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109" name="Прямоугольник 108"/>
          <p:cNvSpPr/>
          <p:nvPr/>
        </p:nvSpPr>
        <p:spPr>
          <a:xfrm>
            <a:off x="287338" y="2997515"/>
            <a:ext cx="5448300" cy="3063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ru-RU" alt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РАБОТЫ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400" i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altLang="ru-RU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производство мебели</a:t>
            </a:r>
            <a:r>
              <a:rPr lang="ru-RU" altLang="ru-RU" sz="1400" i="1" dirty="0">
                <a:latin typeface="Arial" panose="020B0604020202020204" pitchFamily="34" charset="0"/>
                <a:cs typeface="Arial" panose="020B0604020202020204" pitchFamily="34" charset="0"/>
              </a:rPr>
              <a:t>, озеленение;</a:t>
            </a:r>
            <a:endParaRPr lang="ru-RU" alt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Прямоугольник 30"/>
          <p:cNvSpPr>
            <a:spLocks noChangeArrowheads="1"/>
          </p:cNvSpPr>
          <p:nvPr/>
        </p:nvSpPr>
        <p:spPr bwMode="auto">
          <a:xfrm>
            <a:off x="6409509" y="3017838"/>
            <a:ext cx="5606279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1400" dirty="0">
                <a:cs typeface="Arial" panose="020B0604020202020204" pitchFamily="34" charset="0"/>
              </a:rPr>
              <a:t>В настоящее время Перечень общественных объединений инвалидов состоит из </a:t>
            </a:r>
            <a:r>
              <a:rPr lang="ru-RU" altLang="ru-RU" sz="1400" b="1" dirty="0">
                <a:cs typeface="Arial" panose="020B0604020202020204" pitchFamily="34" charset="0"/>
              </a:rPr>
              <a:t>141</a:t>
            </a:r>
            <a:r>
              <a:rPr lang="ru-RU" altLang="ru-RU" sz="1400" dirty="0">
                <a:cs typeface="Arial" panose="020B0604020202020204" pitchFamily="34" charset="0"/>
              </a:rPr>
              <a:t> организации</a:t>
            </a:r>
          </a:p>
        </p:txBody>
      </p:sp>
      <p:sp>
        <p:nvSpPr>
          <p:cNvPr id="112" name="Прямоугольник 111"/>
          <p:cNvSpPr/>
          <p:nvPr/>
        </p:nvSpPr>
        <p:spPr>
          <a:xfrm>
            <a:off x="57150" y="4449763"/>
            <a:ext cx="5678488" cy="22236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§"/>
              <a:defRPr/>
            </a:pPr>
            <a:r>
              <a:rPr lang="ru-RU" sz="1400" b="1" kern="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Участие в закупках «лжепредприятий» объединений инвалидов:</a:t>
            </a:r>
          </a:p>
          <a:p>
            <a:pPr algn="just">
              <a:spcBef>
                <a:spcPts val="300"/>
              </a:spcBef>
              <a:defRPr/>
            </a:pPr>
            <a:r>
              <a:rPr lang="ru-RU" sz="1400" b="1" i="1" kern="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  </a:t>
            </a:r>
            <a:r>
              <a:rPr lang="ru-RU" sz="1400" i="1" kern="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- основной объем закупок проходит не в конкурентной среде;</a:t>
            </a:r>
          </a:p>
          <a:p>
            <a:pPr algn="just">
              <a:spcBef>
                <a:spcPts val="300"/>
              </a:spcBef>
              <a:defRPr/>
            </a:pPr>
            <a:r>
              <a:rPr lang="ru-RU" sz="1400" i="1" kern="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  - о</a:t>
            </a:r>
            <a:r>
              <a:rPr lang="ru-RU" sz="1400" i="1" kern="0" dirty="0">
                <a:solidFill>
                  <a:srgbClr val="00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тсутствие производственных мощностей для выполнения заказа и как следствие передача объемов на субподряд</a:t>
            </a:r>
            <a:r>
              <a:rPr lang="ru-RU" sz="1400" i="1" kern="0" dirty="0" smtClean="0">
                <a:solidFill>
                  <a:srgbClr val="00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spcBef>
                <a:spcPts val="300"/>
              </a:spcBef>
              <a:defRPr/>
            </a:pPr>
            <a:endParaRPr lang="ru-RU" sz="1400" i="1" kern="0" dirty="0">
              <a:solidFill>
                <a:srgbClr val="000000"/>
              </a:solidFill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300"/>
              </a:spcBef>
              <a:buFont typeface="Wingdings" panose="05000000000000000000" pitchFamily="2" charset="2"/>
              <a:buChar char="§"/>
              <a:defRPr/>
            </a:pPr>
            <a:r>
              <a:rPr lang="ru-RU" sz="1400" b="1" kern="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Снижение доли местного содержания:</a:t>
            </a:r>
          </a:p>
          <a:p>
            <a:pPr algn="just">
              <a:spcBef>
                <a:spcPts val="300"/>
              </a:spcBef>
              <a:defRPr/>
            </a:pPr>
            <a:r>
              <a:rPr lang="ru-RU" sz="1400" i="1" kern="0" dirty="0">
                <a:solidFill>
                  <a:srgbClr val="00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   - поставка импортной продукции;</a:t>
            </a:r>
            <a:endParaRPr lang="ru-RU" sz="1400" kern="0" dirty="0"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113" name="Прямоугольник 12"/>
          <p:cNvSpPr>
            <a:spLocks noChangeArrowheads="1"/>
          </p:cNvSpPr>
          <p:nvPr/>
        </p:nvSpPr>
        <p:spPr bwMode="auto">
          <a:xfrm>
            <a:off x="6095999" y="5200137"/>
            <a:ext cx="575945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ru-RU" altLang="ru-RU" sz="1400" dirty="0">
                <a:cs typeface="Arial" panose="020B0604020202020204" pitchFamily="34" charset="0"/>
              </a:rPr>
              <a:t>определить порядок исключения объединений инвалидов из Перечня;</a:t>
            </a:r>
          </a:p>
        </p:txBody>
      </p:sp>
      <p:sp>
        <p:nvSpPr>
          <p:cNvPr id="114" name="Прямоугольник 57"/>
          <p:cNvSpPr>
            <a:spLocks noChangeArrowheads="1"/>
          </p:cNvSpPr>
          <p:nvPr/>
        </p:nvSpPr>
        <p:spPr bwMode="auto">
          <a:xfrm>
            <a:off x="6095999" y="5930900"/>
            <a:ext cx="5783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ru-RU" altLang="ru-RU" sz="1400">
                <a:cs typeface="Arial" panose="020B0604020202020204" pitchFamily="34" charset="0"/>
              </a:rPr>
              <a:t>пересмотреть требования к критериям по включению объединений инвалидов в Перечень;</a:t>
            </a:r>
          </a:p>
        </p:txBody>
      </p:sp>
      <p:sp>
        <p:nvSpPr>
          <p:cNvPr id="118" name="Прямоугольник 117"/>
          <p:cNvSpPr/>
          <p:nvPr/>
        </p:nvSpPr>
        <p:spPr>
          <a:xfrm>
            <a:off x="8269665" y="4048933"/>
            <a:ext cx="1885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ПРЕДЛОЖЕНИЯ:</a:t>
            </a:r>
            <a:endParaRPr lang="ru-RU" sz="1600" i="1" kern="0" dirty="0"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119" name="Прямоугольник 118"/>
          <p:cNvSpPr/>
          <p:nvPr/>
        </p:nvSpPr>
        <p:spPr>
          <a:xfrm>
            <a:off x="2124690" y="4054104"/>
            <a:ext cx="14897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ПРОБЛЕМЫ:</a:t>
            </a:r>
            <a:endParaRPr lang="ru-RU" sz="1600" i="1" kern="0" dirty="0"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Прямая соединительная линия 123"/>
          <p:cNvCxnSpPr/>
          <p:nvPr/>
        </p:nvCxnSpPr>
        <p:spPr>
          <a:xfrm>
            <a:off x="94816" y="3960223"/>
            <a:ext cx="11898157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>
            <a:off x="88106" y="3994954"/>
            <a:ext cx="11904867" cy="204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6095999" y="4529528"/>
            <a:ext cx="5896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детализировать </a:t>
            </a: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виды деятельности общественных объединений инвалидов; </a:t>
            </a:r>
            <a:endParaRPr lang="ru-RU" alt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4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3979" y="70430"/>
            <a:ext cx="3704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РЕКОМЕНДАЦИИ.</a:t>
            </a:r>
            <a:endParaRPr lang="ru-RU" sz="16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3" name="Прямая соединительная линия 162"/>
          <p:cNvCxnSpPr/>
          <p:nvPr/>
        </p:nvCxnSpPr>
        <p:spPr>
          <a:xfrm>
            <a:off x="613979" y="69169"/>
            <a:ext cx="575" cy="341077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55122" y="13221"/>
            <a:ext cx="26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sz="2400" b="1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Прямая соединительная линия 76"/>
          <p:cNvCxnSpPr/>
          <p:nvPr/>
        </p:nvCxnSpPr>
        <p:spPr>
          <a:xfrm flipV="1">
            <a:off x="322352" y="452423"/>
            <a:ext cx="11556535" cy="4997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78377" y="2126566"/>
            <a:ext cx="11824728" cy="18582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66266" y="4275848"/>
            <a:ext cx="11824727" cy="696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78377" y="5963700"/>
            <a:ext cx="11800507" cy="1801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-23287" y="1039483"/>
            <a:ext cx="570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i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endParaRPr lang="ru-RU" sz="3000" b="1" i="1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27894" y="2979905"/>
            <a:ext cx="575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i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endParaRPr lang="ru-RU" sz="3000" b="1" i="1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0" y="4429991"/>
            <a:ext cx="9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i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endParaRPr lang="ru-RU" sz="3000" b="1" i="1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5222323"/>
            <a:ext cx="517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i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endParaRPr lang="ru-RU" sz="3000" b="1" i="1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0" y="6082056"/>
            <a:ext cx="5218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i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endParaRPr lang="ru-RU" sz="3000" b="1" i="1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3979" y="1159891"/>
            <a:ext cx="111560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sz="1400" dirty="0" smtClean="0">
                <a:latin typeface="Arial" panose="020B0604020202020204" pitchFamily="34" charset="0"/>
                <a:ea typeface="Calibri" panose="020F0502020204030204" pitchFamily="34" charset="0"/>
              </a:rPr>
              <a:t>Обязательного указания </a:t>
            </a:r>
            <a:r>
              <a:rPr lang="ru-RU" sz="1400" dirty="0">
                <a:latin typeface="Arial" panose="020B0604020202020204" pitchFamily="34" charset="0"/>
                <a:ea typeface="Calibri" panose="020F0502020204030204" pitchFamily="34" charset="0"/>
              </a:rPr>
              <a:t>организаторами закупок всех требований </a:t>
            </a:r>
            <a:r>
              <a:rPr lang="ru-RU" sz="1400" dirty="0" smtClean="0">
                <a:latin typeface="Arial" panose="020B0604020202020204" pitchFamily="34" charset="0"/>
                <a:ea typeface="Calibri" panose="020F0502020204030204" pitchFamily="34" charset="0"/>
              </a:rPr>
              <a:t>Типовой конкурсной документации </a:t>
            </a:r>
            <a:r>
              <a:rPr lang="ru-RU" sz="1400" i="1" dirty="0" smtClean="0">
                <a:latin typeface="Arial" panose="020B0604020202020204" pitchFamily="34" charset="0"/>
                <a:ea typeface="Calibri" panose="020F0502020204030204" pitchFamily="34" charset="0"/>
              </a:rPr>
              <a:t>(</a:t>
            </a:r>
            <a:r>
              <a:rPr lang="ru-RU" sz="1400" i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наличие </a:t>
            </a:r>
            <a:r>
              <a:rPr lang="ru-RU" sz="14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оборудования, производственных помещений, сертификатов на серийное </a:t>
            </a:r>
            <a:r>
              <a:rPr lang="ru-RU" sz="1400" i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производство)</a:t>
            </a:r>
            <a:r>
              <a:rPr lang="ru-RU" sz="1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3979" y="1740148"/>
            <a:ext cx="111560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 smtClean="0">
                <a:latin typeface="Arial" panose="020B0604020202020204" pitchFamily="34" charset="0"/>
              </a:rPr>
              <a:t>Проведения </a:t>
            </a:r>
            <a:r>
              <a:rPr lang="ru-RU" sz="1400" dirty="0">
                <a:latin typeface="Arial" panose="020B0604020202020204" pitchFamily="34" charset="0"/>
              </a:rPr>
              <a:t>камерального контроля за надлежащим соблюдением требований </a:t>
            </a:r>
            <a:r>
              <a:rPr lang="ru-RU" sz="1400" dirty="0" smtClean="0">
                <a:latin typeface="Arial" panose="020B0604020202020204" pitchFamily="34" charset="0"/>
              </a:rPr>
              <a:t>Типовой конкурсной документации.</a:t>
            </a:r>
            <a:endParaRPr lang="ru-RU" sz="14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79947" y="2837166"/>
            <a:ext cx="112917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k-KZ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Проведения закупа </a:t>
            </a:r>
            <a:r>
              <a:rPr lang="kk-KZ" sz="1400" dirty="0">
                <a:latin typeface="Arial" panose="020B0604020202020204" pitchFamily="34" charset="0"/>
                <a:ea typeface="Times New Roman" panose="02020603050405020304" pitchFamily="18" charset="0"/>
              </a:rPr>
              <a:t>товаров мебельной и легкой промышленности </a:t>
            </a:r>
            <a:r>
              <a:rPr lang="kk-KZ" sz="1400" b="1" dirty="0">
                <a:latin typeface="Arial" panose="020B0604020202020204" pitchFamily="34" charset="0"/>
                <a:ea typeface="Times New Roman" panose="02020603050405020304" pitchFamily="18" charset="0"/>
              </a:rPr>
              <a:t>на сумму свыше</a:t>
            </a:r>
            <a:r>
              <a:rPr lang="kk-KZ" sz="14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kk-KZ" sz="14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1 000 МРП (2,4 </a:t>
            </a:r>
            <a:r>
              <a:rPr lang="kk-KZ" sz="1400" b="1" dirty="0">
                <a:latin typeface="Arial" panose="020B0604020202020204" pitchFamily="34" charset="0"/>
                <a:ea typeface="Times New Roman" panose="02020603050405020304" pitchFamily="18" charset="0"/>
              </a:rPr>
              <a:t>млн.тг.) </a:t>
            </a:r>
            <a:r>
              <a:rPr lang="kk-KZ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только </a:t>
            </a:r>
            <a:r>
              <a:rPr lang="kk-KZ" sz="14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централизованно </a:t>
            </a:r>
            <a:r>
              <a:rPr lang="kk-KZ" sz="1400" dirty="0">
                <a:latin typeface="Arial" panose="020B0604020202020204" pitchFamily="34" charset="0"/>
                <a:ea typeface="Times New Roman" panose="02020603050405020304" pitchFamily="18" charset="0"/>
              </a:rPr>
              <a:t>с</a:t>
            </a:r>
            <a:r>
              <a:rPr lang="kk-KZ" sz="1400" b="1" dirty="0">
                <a:latin typeface="Arial" panose="020B0604020202020204" pitchFamily="34" charset="0"/>
                <a:ea typeface="Times New Roman" panose="02020603050405020304" pitchFamily="18" charset="0"/>
              </a:rPr>
              <a:t> обязательным </a:t>
            </a:r>
            <a:r>
              <a:rPr lang="kk-KZ" sz="1400" dirty="0">
                <a:latin typeface="Arial" panose="020B0604020202020204" pitchFamily="34" charset="0"/>
                <a:ea typeface="Times New Roman" panose="02020603050405020304" pitchFamily="18" charset="0"/>
              </a:rPr>
              <a:t>использованием</a:t>
            </a:r>
            <a:r>
              <a:rPr lang="kk-KZ" sz="1400" b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kk-KZ" sz="14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Типовой конкурсной документации.</a:t>
            </a:r>
            <a:endParaRPr lang="ru-RU" sz="14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679947" y="3410313"/>
            <a:ext cx="11289124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k-KZ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Проведения закупа </a:t>
            </a:r>
            <a:r>
              <a:rPr lang="kk-KZ" sz="1400" dirty="0">
                <a:latin typeface="Arial" panose="020B0604020202020204" pitchFamily="34" charset="0"/>
                <a:ea typeface="Times New Roman" panose="02020603050405020304" pitchFamily="18" charset="0"/>
              </a:rPr>
              <a:t>товаров мебельной и легкой </a:t>
            </a:r>
            <a:r>
              <a:rPr lang="kk-KZ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промышленности </a:t>
            </a:r>
            <a:r>
              <a:rPr lang="kk-KZ" sz="1400" b="1" dirty="0">
                <a:latin typeface="Arial" panose="020B0604020202020204" pitchFamily="34" charset="0"/>
                <a:ea typeface="Times New Roman" panose="02020603050405020304" pitchFamily="18" charset="0"/>
              </a:rPr>
              <a:t>2 раза в </a:t>
            </a:r>
            <a:r>
              <a:rPr lang="kk-KZ" sz="14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год </a:t>
            </a:r>
            <a:r>
              <a:rPr lang="kk-KZ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только через Единого организатора путем сбора заявок от всех Заказчиков:</a:t>
            </a:r>
          </a:p>
          <a:p>
            <a:pPr algn="just">
              <a:spcBef>
                <a:spcPts val="600"/>
              </a:spcBef>
            </a:pPr>
            <a:r>
              <a:rPr lang="kk-KZ" sz="1400" dirty="0" smtClean="0">
                <a:latin typeface="Arial" panose="020B0604020202020204" pitchFamily="34" charset="0"/>
              </a:rPr>
              <a:t>        - </a:t>
            </a:r>
            <a:r>
              <a:rPr lang="kk-KZ" sz="1400" b="1" dirty="0" smtClean="0">
                <a:latin typeface="Arial" panose="020B0604020202020204" pitchFamily="34" charset="0"/>
              </a:rPr>
              <a:t>сбор заявок </a:t>
            </a:r>
            <a:r>
              <a:rPr lang="kk-KZ" sz="1400" dirty="0" smtClean="0">
                <a:latin typeface="Arial" panose="020B0604020202020204" pitchFamily="34" charset="0"/>
              </a:rPr>
              <a:t>– январь-февраль и июль-август</a:t>
            </a:r>
            <a:r>
              <a:rPr lang="kk-KZ" sz="1400" dirty="0" smtClean="0">
                <a:latin typeface="Arial" panose="020B0604020202020204" pitchFamily="34" charset="0"/>
              </a:rPr>
              <a:t>;                      </a:t>
            </a:r>
            <a:r>
              <a:rPr lang="kk-KZ" sz="1400" dirty="0" smtClean="0">
                <a:latin typeface="Arial" panose="020B0604020202020204" pitchFamily="34" charset="0"/>
              </a:rPr>
              <a:t>- </a:t>
            </a:r>
            <a:r>
              <a:rPr lang="kk-KZ" sz="1400" b="1" dirty="0" smtClean="0">
                <a:latin typeface="Arial" panose="020B0604020202020204" pitchFamily="34" charset="0"/>
              </a:rPr>
              <a:t>проведение закупок </a:t>
            </a:r>
            <a:r>
              <a:rPr lang="kk-KZ" sz="1400" dirty="0" smtClean="0">
                <a:latin typeface="Arial" panose="020B0604020202020204" pitchFamily="34" charset="0"/>
              </a:rPr>
              <a:t>– март и сентябрь.</a:t>
            </a:r>
            <a:endParaRPr lang="ru-RU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79947" y="6027282"/>
            <a:ext cx="111989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Внести изменения и дополнения в Перечень общественных объединений инвалидов, в части определения порядка исключения объединений инвалидов из Перечня, усиления критерий по включению в Перечень, а также детализации видов деятельности объединений инвалидов.   </a:t>
            </a:r>
            <a:endParaRPr lang="ru-RU" alt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613979" y="537174"/>
            <a:ext cx="11237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Внести изменения и дополнения в приказ МФ РК «Об утверждении типовой конкурсной документации товаров легкой и мебельной промышленности» в части:</a:t>
            </a:r>
            <a:endParaRPr lang="ru-RU" alt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659072" y="2296028"/>
            <a:ext cx="11264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alt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Внести изменения и дополнения в приказ МФ РК «Об утверждении перечня товаров, работ, услуг по которым организация и проведение государственных закупок осуществляется единым организатором» в части:</a:t>
            </a:r>
            <a:endParaRPr lang="ru-RU" alt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508439" y="537174"/>
            <a:ext cx="0" cy="619922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9947" y="4463923"/>
            <a:ext cx="11223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Внести изменения в Закон РК «О государственных закупках» в части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сокращения оснований для признания конкурсов несостоявшимися.</a:t>
            </a:r>
          </a:p>
        </p:txBody>
      </p:sp>
      <p:cxnSp>
        <p:nvCxnSpPr>
          <p:cNvPr id="46" name="Прямая соединительная линия 45"/>
          <p:cNvCxnSpPr/>
          <p:nvPr/>
        </p:nvCxnSpPr>
        <p:spPr>
          <a:xfrm flipV="1">
            <a:off x="78376" y="5138023"/>
            <a:ext cx="11824727" cy="696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5728" y="5253101"/>
            <a:ext cx="11223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Внести изменения в Закон РК «О государственных закупках» в части признания договора о закупкам действительным в случае отсутствия его регистрации в органах казначейства по вине Заказчика.</a:t>
            </a:r>
          </a:p>
        </p:txBody>
      </p:sp>
    </p:spTree>
    <p:extLst>
      <p:ext uri="{BB962C8B-B14F-4D97-AF65-F5344CB8AC3E}">
        <p14:creationId xmlns:p14="http://schemas.microsoft.com/office/powerpoint/2010/main" val="306097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9847</TotalTime>
  <Words>1835</Words>
  <Application>Microsoft Office PowerPoint</Application>
  <PresentationFormat>Широкоэкранный</PresentationFormat>
  <Paragraphs>283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Times New Roman</vt:lpstr>
      <vt:lpstr>Wingdings</vt:lpstr>
      <vt:lpstr>Тема Office</vt:lpstr>
      <vt:lpstr>ГОСУДАРСТВЕННЫЕ ЗАКУПКИ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Нурмагамбетов Б.</dc:creator>
  <cp:lastModifiedBy>Нурмагамбетов Б.</cp:lastModifiedBy>
  <cp:revision>199</cp:revision>
  <cp:lastPrinted>2018-07-09T10:17:55Z</cp:lastPrinted>
  <dcterms:created xsi:type="dcterms:W3CDTF">2018-07-05T10:02:14Z</dcterms:created>
  <dcterms:modified xsi:type="dcterms:W3CDTF">2018-08-17T10:34:28Z</dcterms:modified>
</cp:coreProperties>
</file>