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var/mobile/Containers/Data/Application/6721DC63-DF13-43A0-BFD6-61D346DCD601/Documents/kThirdOpenReceivePath_kso_/Copy2-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x-none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'[Copy2-employee_data.csv]Sheet2'!$A$2:$A$3</c:f>
              <c:strCache>
                <c:ptCount val="1"/>
                <c:pt idx="0">
                  <c:v>Count of GenderCode BusinessUnit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'[Copy2-employee_data.csv]Sheet2'!$A$4:$A$16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tx>
            <c:strRef>
              <c:f>'[Copy2-employee_data.csv]Sheet2'!$B$2:$B$3</c:f>
              <c:strCache>
                <c:ptCount val="1"/>
                <c:pt idx="0">
                  <c:v>Performance level  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'[Copy2-employee_data.csv]Sheet2'!$B$4:$B$16</c:f>
              <c:numCache>
                <c:formatCode>General</c:formatCode>
                <c:ptCount val="13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  <c:pt idx="11">
                  <c:v>419</c:v>
                </c:pt>
              </c:numCache>
            </c:numRef>
          </c:val>
        </c:ser>
        <c:ser>
          <c:idx val="2"/>
          <c:order val="2"/>
          <c:tx>
            <c:strRef>
              <c:f>'[Copy2-employee_data.csv]Sheet2'!$C$2:$C$3</c:f>
              <c:strCache>
                <c:ptCount val="1"/>
                <c:pt idx="0">
                  <c:v>Performance level  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'[Copy2-employee_data.csv]Sheet2'!$C$4:$C$16</c:f>
              <c:numCache>
                <c:formatCode>General</c:formatCode>
                <c:ptCount val="13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74</c:v>
                </c:pt>
                <c:pt idx="9">
                  <c:v>79</c:v>
                </c:pt>
                <c:pt idx="10">
                  <c:v>1</c:v>
                </c:pt>
                <c:pt idx="11">
                  <c:v>781</c:v>
                </c:pt>
              </c:numCache>
            </c:numRef>
          </c:val>
        </c:ser>
        <c:ser>
          <c:idx val="3"/>
          <c:order val="3"/>
          <c:tx>
            <c:strRef>
              <c:f>'[Copy2-employee_data.csv]Sheet2'!$D$2:$D$3</c:f>
              <c:strCache>
                <c:ptCount val="1"/>
                <c:pt idx="0">
                  <c:v>Performance level  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val>
            <c:numRef>
              <c:f>'[Copy2-employee_data.csv]Sheet2'!$D$4:$D$16</c:f>
              <c:numCache>
                <c:formatCode>General</c:formatCode>
                <c:ptCount val="13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157</c:v>
                </c:pt>
                <c:pt idx="5">
                  <c:v>151</c:v>
                </c:pt>
                <c:pt idx="6">
                  <c:v>145</c:v>
                </c:pt>
                <c:pt idx="7">
                  <c:v>155</c:v>
                </c:pt>
                <c:pt idx="8">
                  <c:v>160</c:v>
                </c:pt>
                <c:pt idx="9">
                  <c:v>148</c:v>
                </c:pt>
                <c:pt idx="10">
                  <c:v>3</c:v>
                </c:pt>
                <c:pt idx="11">
                  <c:v>1530</c:v>
                </c:pt>
              </c:numCache>
            </c:numRef>
          </c:val>
        </c:ser>
        <c:ser>
          <c:idx val="4"/>
          <c:order val="4"/>
          <c:tx>
            <c:strRef>
              <c:f>'[Copy2-employee_data.csv]Sheet2'!$E$2:$E$3</c:f>
              <c:strCache>
                <c:ptCount val="1"/>
                <c:pt idx="0">
                  <c:v>Performance level  VERY HIGH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'[Copy2-employee_data.csv]Sheet2'!$E$4:$E$16</c:f>
              <c:numCache>
                <c:formatCode>General</c:formatCode>
                <c:ptCount val="13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  <c:pt idx="11">
                  <c:v>270</c:v>
                </c:pt>
              </c:numCache>
            </c:numRef>
          </c:val>
        </c:ser>
        <c:ser>
          <c:idx val="5"/>
          <c:order val="5"/>
          <c:tx>
            <c:strRef>
              <c:f>'[Copy2-employee_data.csv]Sheet2'!$F$2:$F$3</c:f>
              <c:strCache>
                <c:ptCount val="1"/>
                <c:pt idx="0">
                  <c:v>Performance level 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'[Copy2-employee_data.csv]Sheet2'!$F$4:$F$16</c:f>
              <c:numCache>
                <c:formatCode>General</c:formatCode>
                <c:ptCount val="13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303</c:v>
                </c:pt>
                <c:pt idx="5">
                  <c:v>301</c:v>
                </c:pt>
                <c:pt idx="6">
                  <c:v>298</c:v>
                </c:pt>
                <c:pt idx="7">
                  <c:v>303</c:v>
                </c:pt>
                <c:pt idx="8">
                  <c:v>296</c:v>
                </c:pt>
                <c:pt idx="9">
                  <c:v>294</c:v>
                </c:pt>
                <c:pt idx="10">
                  <c:v>4</c:v>
                </c:pt>
                <c:pt idx="11">
                  <c:v>3000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962446"/>
        <c:axId val="516041053"/>
      </c:barChart>
      <c:catAx>
        <c:axId val="26596244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x-none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6041053"/>
        <c:crosses val="autoZero"/>
        <c:auto val="1"/>
        <c:lblAlgn val="ctr"/>
        <c:lblOffset val="100"/>
        <c:noMultiLvlLbl val="0"/>
      </c:catAx>
      <c:valAx>
        <c:axId val="51604105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x-none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59624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x-none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x-none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/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/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/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/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/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/>
          <p:nvPr>
            <p:ph type="sldImg"/>
          </p:nvPr>
        </p:nvSpPr>
        <p:spPr/>
      </p:sp>
      <p:sp>
        <p:nvSpPr>
          <p:cNvPr id="1048604" name="Notes Placeholder 2"/>
          <p:cNvSpPr/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/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/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/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/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/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p/>
        </p:txBody>
      </p:sp>
      <p:sp>
        <p:nvSpPr>
          <p:cNvPr id="1048693" name="Holder 4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/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/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/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/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/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itchFamily="18" charset="0"/>
                <a:cs typeface="Times New Roman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 </a:t>
            </a:r>
            <a:r>
              <a:rPr lang="en-AU" altLang="en-US" sz="2400"/>
              <a:t>N.Abimanyu</a:t>
            </a:r>
            <a:endParaRPr lang="en-AU" altLang="en-US" sz="2400" dirty="0"/>
          </a:p>
          <a:p>
            <a:r>
              <a:rPr lang="en-US" sz="2400" dirty="0"/>
              <a:t>REGISTER NO: </a:t>
            </a:r>
            <a:r>
              <a:rPr lang="en-AU" altLang="en-US" sz="2400" dirty="0"/>
              <a:t>312205301</a:t>
            </a:r>
            <a:endParaRPr lang="en-AU" altLang="en-US" sz="2400" dirty="0"/>
          </a:p>
          <a:p>
            <a:r>
              <a:rPr lang="en-US" sz="2400" dirty="0"/>
              <a:t>DEPARTMENT: Commerce </a:t>
            </a:r>
            <a:endParaRPr lang="zh-CN" altLang="en-US"/>
          </a:p>
          <a:p>
            <a:r>
              <a:rPr lang="en-US" sz="2400" dirty="0"/>
              <a:t>COLLEGE : Sridevi arts and science college 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3" name="Text Box 1048682"/>
          <p:cNvSpPr txBox="1"/>
          <p:nvPr/>
        </p:nvSpPr>
        <p:spPr>
          <a:xfrm>
            <a:off x="739775" y="1633002"/>
            <a:ext cx="10140000" cy="34442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0000"/>
                </a:solidFill>
              </a:rPr>
              <a:t>D</a:t>
            </a:r>
            <a:r>
              <a:rPr lang="en-US" sz="2800" b="1">
                <a:solidFill>
                  <a:srgbClr val="000000"/>
                </a:solidFill>
              </a:rPr>
              <a:t>a</a:t>
            </a:r>
            <a:r>
              <a:rPr lang="en-US" sz="2800" b="1">
                <a:solidFill>
                  <a:srgbClr val="000000"/>
                </a:solidFill>
              </a:rPr>
              <a:t>t</a:t>
            </a:r>
            <a:r>
              <a:rPr lang="en-US" sz="2800" b="1">
                <a:solidFill>
                  <a:srgbClr val="000000"/>
                </a:solidFill>
              </a:rPr>
              <a:t>a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c</a:t>
            </a:r>
            <a:r>
              <a:rPr lang="en-US" sz="2800" b="1">
                <a:solidFill>
                  <a:srgbClr val="000000"/>
                </a:solidFill>
              </a:rPr>
              <a:t>ollection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: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n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n</a:t>
            </a:r>
            <a:r>
              <a:rPr lang="en-US" sz="2800" b="0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m</a:t>
            </a:r>
            <a:r>
              <a:rPr lang="en-US" sz="2800" b="0">
                <a:solidFill>
                  <a:srgbClr val="000000"/>
                </a:solidFill>
              </a:rPr>
              <a:t>u</a:t>
            </a:r>
            <a:r>
              <a:rPr lang="en-US" sz="2800" b="0">
                <a:solidFill>
                  <a:srgbClr val="000000"/>
                </a:solidFill>
              </a:rPr>
              <a:t>d</a:t>
            </a:r>
            <a:r>
              <a:rPr lang="en-US" sz="2800" b="0">
                <a:solidFill>
                  <a:srgbClr val="000000"/>
                </a:solidFill>
              </a:rPr>
              <a:t>h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l</a:t>
            </a:r>
            <a:r>
              <a:rPr lang="en-US" sz="2800" b="0">
                <a:solidFill>
                  <a:srgbClr val="000000"/>
                </a:solidFill>
              </a:rPr>
              <a:t>v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n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D</a:t>
            </a:r>
            <a:r>
              <a:rPr lang="en-US" sz="2800" b="1">
                <a:solidFill>
                  <a:srgbClr val="000000"/>
                </a:solidFill>
              </a:rPr>
              <a:t>a</a:t>
            </a:r>
            <a:r>
              <a:rPr lang="en-US" sz="2800" b="1">
                <a:solidFill>
                  <a:srgbClr val="000000"/>
                </a:solidFill>
              </a:rPr>
              <a:t>t</a:t>
            </a:r>
            <a:r>
              <a:rPr lang="en-US" sz="2800" b="1">
                <a:solidFill>
                  <a:srgbClr val="000000"/>
                </a:solidFill>
              </a:rPr>
              <a:t>a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c</a:t>
            </a:r>
            <a:r>
              <a:rPr lang="en-US" sz="2800" b="1">
                <a:solidFill>
                  <a:srgbClr val="000000"/>
                </a:solidFill>
              </a:rPr>
              <a:t>l</a:t>
            </a:r>
            <a:r>
              <a:rPr lang="en-US" sz="2800" b="1">
                <a:solidFill>
                  <a:srgbClr val="000000"/>
                </a:solidFill>
              </a:rPr>
              <a:t>e</a:t>
            </a:r>
            <a:r>
              <a:rPr lang="en-US" sz="2800" b="1">
                <a:solidFill>
                  <a:srgbClr val="000000"/>
                </a:solidFill>
              </a:rPr>
              <a:t>aning </a:t>
            </a:r>
            <a:r>
              <a:rPr lang="en-US" sz="2800" b="1">
                <a:solidFill>
                  <a:srgbClr val="000000"/>
                </a:solidFill>
              </a:rPr>
              <a:t>: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I </a:t>
            </a:r>
            <a:r>
              <a:rPr lang="en-US" sz="2800" b="0">
                <a:solidFill>
                  <a:srgbClr val="000000"/>
                </a:solidFill>
              </a:rPr>
              <a:t>have </a:t>
            </a:r>
            <a:r>
              <a:rPr lang="en-US" sz="2800" b="0">
                <a:solidFill>
                  <a:srgbClr val="000000"/>
                </a:solidFill>
              </a:rPr>
              <a:t>c</a:t>
            </a:r>
            <a:r>
              <a:rPr lang="en-US" sz="2800" b="0">
                <a:solidFill>
                  <a:srgbClr val="000000"/>
                </a:solidFill>
              </a:rPr>
              <a:t>l</a:t>
            </a:r>
            <a:r>
              <a:rPr lang="en-US" sz="2800" b="0">
                <a:solidFill>
                  <a:srgbClr val="000000"/>
                </a:solidFill>
              </a:rPr>
              <a:t>e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red </a:t>
            </a:r>
            <a:r>
              <a:rPr lang="en-US" sz="2800" b="0">
                <a:solidFill>
                  <a:srgbClr val="000000"/>
                </a:solidFill>
              </a:rPr>
              <a:t>the </a:t>
            </a:r>
            <a:r>
              <a:rPr lang="en-US" sz="2800" b="0">
                <a:solidFill>
                  <a:srgbClr val="000000"/>
                </a:solidFill>
              </a:rPr>
              <a:t>m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n</a:t>
            </a:r>
            <a:r>
              <a:rPr lang="en-US" sz="2800" b="0">
                <a:solidFill>
                  <a:srgbClr val="000000"/>
                </a:solidFill>
              </a:rPr>
              <a:t>y</a:t>
            </a:r>
            <a:r>
              <a:rPr lang="en-US" sz="2800" b="0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d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f</a:t>
            </a:r>
            <a:r>
              <a:rPr lang="en-US" sz="2800" b="0">
                <a:solidFill>
                  <a:srgbClr val="000000"/>
                </a:solidFill>
              </a:rPr>
              <a:t>o</a:t>
            </a:r>
            <a:r>
              <a:rPr lang="en-US" sz="2800" b="0">
                <a:solidFill>
                  <a:srgbClr val="000000"/>
                </a:solidFill>
              </a:rPr>
              <a:t>r</a:t>
            </a:r>
            <a:r>
              <a:rPr lang="en-US" sz="2800" b="0">
                <a:solidFill>
                  <a:srgbClr val="000000"/>
                </a:solidFill>
              </a:rPr>
              <a:t>m </a:t>
            </a:r>
            <a:r>
              <a:rPr lang="en-US" sz="2800" b="0">
                <a:solidFill>
                  <a:srgbClr val="000000"/>
                </a:solidFill>
              </a:rPr>
              <a:t>i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T</a:t>
            </a:r>
            <a:r>
              <a:rPr lang="en-US" sz="2800" b="1">
                <a:solidFill>
                  <a:srgbClr val="000000"/>
                </a:solidFill>
              </a:rPr>
              <a:t>e</a:t>
            </a:r>
            <a:r>
              <a:rPr lang="en-US" sz="2800" b="1">
                <a:solidFill>
                  <a:srgbClr val="000000"/>
                </a:solidFill>
              </a:rPr>
              <a:t>c</a:t>
            </a:r>
            <a:r>
              <a:rPr lang="en-US" sz="2800" b="1">
                <a:solidFill>
                  <a:srgbClr val="000000"/>
                </a:solidFill>
              </a:rPr>
              <a:t>h</a:t>
            </a:r>
            <a:r>
              <a:rPr lang="en-US" sz="2800" b="1">
                <a:solidFill>
                  <a:srgbClr val="000000"/>
                </a:solidFill>
              </a:rPr>
              <a:t>n</a:t>
            </a:r>
            <a:r>
              <a:rPr lang="en-US" sz="2800" b="1">
                <a:solidFill>
                  <a:srgbClr val="000000"/>
                </a:solidFill>
              </a:rPr>
              <a:t>i</a:t>
            </a:r>
            <a:r>
              <a:rPr lang="en-US" sz="2800" b="1">
                <a:solidFill>
                  <a:srgbClr val="000000"/>
                </a:solidFill>
              </a:rPr>
              <a:t>q</a:t>
            </a:r>
            <a:r>
              <a:rPr lang="en-US" sz="2800" b="1">
                <a:solidFill>
                  <a:srgbClr val="000000"/>
                </a:solidFill>
              </a:rPr>
              <a:t>ues </a:t>
            </a:r>
            <a:r>
              <a:rPr lang="en-US" sz="2800" b="1">
                <a:solidFill>
                  <a:srgbClr val="000000"/>
                </a:solidFill>
              </a:rPr>
              <a:t>: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c</a:t>
            </a:r>
            <a:r>
              <a:rPr lang="en-US" sz="2800" b="0">
                <a:solidFill>
                  <a:srgbClr val="000000"/>
                </a:solidFill>
              </a:rPr>
              <a:t>h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r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,</a:t>
            </a:r>
            <a:r>
              <a:rPr lang="en-US" sz="2800" b="0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p</a:t>
            </a:r>
            <a:r>
              <a:rPr lang="en-US" sz="2800" b="0">
                <a:solidFill>
                  <a:srgbClr val="000000"/>
                </a:solidFill>
              </a:rPr>
              <a:t>i</a:t>
            </a:r>
            <a:r>
              <a:rPr lang="en-US" sz="2800" b="0">
                <a:solidFill>
                  <a:srgbClr val="000000"/>
                </a:solidFill>
              </a:rPr>
              <a:t>v</a:t>
            </a:r>
            <a:r>
              <a:rPr lang="en-US" sz="2800" b="0">
                <a:solidFill>
                  <a:srgbClr val="000000"/>
                </a:solidFill>
              </a:rPr>
              <a:t>o</a:t>
            </a:r>
            <a:r>
              <a:rPr lang="en-US" sz="2800" b="0">
                <a:solidFill>
                  <a:srgbClr val="000000"/>
                </a:solidFill>
              </a:rPr>
              <a:t>t </a:t>
            </a:r>
            <a:r>
              <a:rPr lang="en-US" sz="2800" b="0">
                <a:solidFill>
                  <a:srgbClr val="000000"/>
                </a:solidFill>
              </a:rPr>
              <a:t>table</a:t>
            </a:r>
            <a:r>
              <a:rPr lang="en-US" sz="2800" b="0">
                <a:solidFill>
                  <a:srgbClr val="000000"/>
                </a:solidFill>
              </a:rPr>
              <a:t>,</a:t>
            </a:r>
            <a:r>
              <a:rPr lang="en-US" sz="2800" b="0">
                <a:solidFill>
                  <a:srgbClr val="000000"/>
                </a:solidFill>
              </a:rPr>
              <a:t> filter </a:t>
            </a:r>
            <a:r>
              <a:rPr lang="en-US" sz="2800" b="0">
                <a:solidFill>
                  <a:srgbClr val="000000"/>
                </a:solidFill>
              </a:rPr>
              <a:t>e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c</a:t>
            </a:r>
            <a:r>
              <a:rPr lang="en-US" sz="2800" b="0">
                <a:solidFill>
                  <a:srgbClr val="0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R</a:t>
            </a:r>
            <a:r>
              <a:rPr lang="en-US" sz="2800" b="1">
                <a:solidFill>
                  <a:srgbClr val="000000"/>
                </a:solidFill>
              </a:rPr>
              <a:t>e</a:t>
            </a:r>
            <a:r>
              <a:rPr lang="en-US" sz="2800" b="1">
                <a:solidFill>
                  <a:srgbClr val="000000"/>
                </a:solidFill>
              </a:rPr>
              <a:t>s</a:t>
            </a:r>
            <a:r>
              <a:rPr lang="en-US" sz="2800" b="1">
                <a:solidFill>
                  <a:srgbClr val="000000"/>
                </a:solidFill>
              </a:rPr>
              <a:t>ult</a:t>
            </a:r>
            <a:r>
              <a:rPr lang="en-US" sz="2800" b="1">
                <a:solidFill>
                  <a:srgbClr val="000000"/>
                </a:solidFill>
              </a:rPr>
              <a:t>s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: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F</a:t>
            </a:r>
            <a:r>
              <a:rPr lang="en-US" sz="2800" b="0">
                <a:solidFill>
                  <a:srgbClr val="000000"/>
                </a:solidFill>
              </a:rPr>
              <a:t>r</a:t>
            </a:r>
            <a:r>
              <a:rPr lang="en-US" sz="2800" b="0">
                <a:solidFill>
                  <a:srgbClr val="000000"/>
                </a:solidFill>
              </a:rPr>
              <a:t>om </a:t>
            </a:r>
            <a:r>
              <a:rPr lang="en-US" sz="2800" b="0">
                <a:solidFill>
                  <a:srgbClr val="000000"/>
                </a:solidFill>
              </a:rPr>
              <a:t>the </a:t>
            </a:r>
            <a:r>
              <a:rPr lang="en-US" sz="2800" b="0">
                <a:solidFill>
                  <a:srgbClr val="000000"/>
                </a:solidFill>
              </a:rPr>
              <a:t>p</a:t>
            </a:r>
            <a:r>
              <a:rPr lang="en-US" sz="2800" b="0">
                <a:solidFill>
                  <a:srgbClr val="000000"/>
                </a:solidFill>
              </a:rPr>
              <a:t>i</a:t>
            </a:r>
            <a:r>
              <a:rPr lang="en-US" sz="2800" b="0">
                <a:solidFill>
                  <a:srgbClr val="000000"/>
                </a:solidFill>
              </a:rPr>
              <a:t>v</a:t>
            </a:r>
            <a:r>
              <a:rPr lang="en-US" sz="2800" b="0">
                <a:solidFill>
                  <a:srgbClr val="000000"/>
                </a:solidFill>
              </a:rPr>
              <a:t>o</a:t>
            </a:r>
            <a:r>
              <a:rPr lang="en-US" sz="2800" b="0">
                <a:solidFill>
                  <a:srgbClr val="000000"/>
                </a:solidFill>
              </a:rPr>
              <a:t>t </a:t>
            </a:r>
            <a:r>
              <a:rPr lang="en-US" sz="2800" b="0">
                <a:solidFill>
                  <a:srgbClr val="000000"/>
                </a:solidFill>
              </a:rPr>
              <a:t>table 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k</a:t>
            </a:r>
            <a:r>
              <a:rPr lang="en-US" sz="2800" b="0">
                <a:solidFill>
                  <a:srgbClr val="000000"/>
                </a:solidFill>
              </a:rPr>
              <a:t>e</a:t>
            </a:r>
            <a:r>
              <a:rPr lang="en-US" sz="2800" b="0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c</a:t>
            </a:r>
            <a:r>
              <a:rPr lang="en-US" sz="2800" b="0">
                <a:solidFill>
                  <a:srgbClr val="000000"/>
                </a:solidFill>
              </a:rPr>
              <a:t>h</a:t>
            </a:r>
            <a:r>
              <a:rPr lang="en-US" sz="2800" b="0">
                <a:solidFill>
                  <a:srgbClr val="000000"/>
                </a:solidFill>
              </a:rPr>
              <a:t>art </a:t>
            </a:r>
            <a:r>
              <a:rPr lang="en-US" sz="2800" b="0">
                <a:solidFill>
                  <a:srgbClr val="0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Pivot </a:t>
            </a:r>
            <a:r>
              <a:rPr lang="en-US" sz="2800" b="1">
                <a:solidFill>
                  <a:srgbClr val="000000"/>
                </a:solidFill>
              </a:rPr>
              <a:t>table</a:t>
            </a:r>
            <a:r>
              <a:rPr lang="en-US" sz="2800" b="1">
                <a:solidFill>
                  <a:srgbClr val="000000"/>
                </a:solidFill>
              </a:rPr>
              <a:t>: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k</a:t>
            </a:r>
            <a:r>
              <a:rPr lang="en-US" sz="2800" b="0">
                <a:solidFill>
                  <a:srgbClr val="000000"/>
                </a:solidFill>
              </a:rPr>
              <a:t>i</a:t>
            </a:r>
            <a:r>
              <a:rPr lang="en-US" sz="2800" b="0">
                <a:solidFill>
                  <a:srgbClr val="000000"/>
                </a:solidFill>
              </a:rPr>
              <a:t>n</a:t>
            </a:r>
            <a:r>
              <a:rPr lang="en-US" sz="2800" b="0">
                <a:solidFill>
                  <a:srgbClr val="000000"/>
                </a:solidFill>
              </a:rPr>
              <a:t>g </a:t>
            </a:r>
            <a:r>
              <a:rPr lang="en-US" sz="2800" b="0">
                <a:solidFill>
                  <a:srgbClr val="000000"/>
                </a:solidFill>
              </a:rPr>
              <a:t>p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r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i</a:t>
            </a:r>
            <a:r>
              <a:rPr lang="en-US" sz="2800" b="0">
                <a:solidFill>
                  <a:srgbClr val="000000"/>
                </a:solidFill>
              </a:rPr>
              <a:t>cular </a:t>
            </a:r>
            <a:r>
              <a:rPr lang="en-US" sz="2800" b="0">
                <a:solidFill>
                  <a:srgbClr val="000000"/>
                </a:solidFill>
              </a:rPr>
              <a:t>d</a:t>
            </a:r>
            <a:r>
              <a:rPr lang="en-US" sz="2800" b="0">
                <a:solidFill>
                  <a:srgbClr val="000000"/>
                </a:solidFill>
              </a:rPr>
              <a:t>e</a:t>
            </a:r>
            <a:r>
              <a:rPr lang="en-US" sz="2800" b="0">
                <a:solidFill>
                  <a:srgbClr val="000000"/>
                </a:solidFill>
              </a:rPr>
              <a:t>tails </a:t>
            </a:r>
            <a:r>
              <a:rPr lang="en-US" sz="2800" b="0">
                <a:solidFill>
                  <a:srgbClr val="000000"/>
                </a:solidFill>
              </a:rPr>
              <a:t>f</a:t>
            </a:r>
            <a:r>
              <a:rPr lang="en-US" sz="2800" b="0">
                <a:solidFill>
                  <a:srgbClr val="000000"/>
                </a:solidFill>
              </a:rPr>
              <a:t>rom 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h</a:t>
            </a:r>
            <a:r>
              <a:rPr lang="en-US" sz="2800" b="0">
                <a:solidFill>
                  <a:srgbClr val="000000"/>
                </a:solidFill>
              </a:rPr>
              <a:t>e</a:t>
            </a:r>
            <a:r>
              <a:rPr lang="en-US" sz="2800" b="0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d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c</a:t>
            </a:r>
            <a:r>
              <a:rPr lang="en-US" sz="2800" b="0">
                <a:solidFill>
                  <a:srgbClr val="000000"/>
                </a:solidFill>
              </a:rPr>
              <a:t>ollection </a:t>
            </a:r>
            <a:r>
              <a:rPr lang="en-US" sz="2800" b="0">
                <a:solidFill>
                  <a:srgbClr val="0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C</a:t>
            </a:r>
            <a:r>
              <a:rPr lang="en-US" sz="2800" b="1">
                <a:solidFill>
                  <a:srgbClr val="000000"/>
                </a:solidFill>
              </a:rPr>
              <a:t>h</a:t>
            </a:r>
            <a:r>
              <a:rPr lang="en-US" sz="2800" b="1">
                <a:solidFill>
                  <a:srgbClr val="000000"/>
                </a:solidFill>
              </a:rPr>
              <a:t>a</a:t>
            </a:r>
            <a:r>
              <a:rPr lang="en-US" sz="2800" b="1">
                <a:solidFill>
                  <a:srgbClr val="000000"/>
                </a:solidFill>
              </a:rPr>
              <a:t>t </a:t>
            </a:r>
            <a:r>
              <a:rPr lang="en-US" sz="2800" b="1">
                <a:solidFill>
                  <a:srgbClr val="000000"/>
                </a:solidFill>
              </a:rPr>
              <a:t>a</a:t>
            </a:r>
            <a:r>
              <a:rPr lang="en-US" sz="2800" b="1">
                <a:solidFill>
                  <a:srgbClr val="000000"/>
                </a:solidFill>
              </a:rPr>
              <a:t>n</a:t>
            </a:r>
            <a:r>
              <a:rPr lang="en-US" sz="2800" b="1">
                <a:solidFill>
                  <a:srgbClr val="000000"/>
                </a:solidFill>
              </a:rPr>
              <a:t>d </a:t>
            </a:r>
            <a:r>
              <a:rPr lang="en-US" sz="2800" b="1">
                <a:solidFill>
                  <a:srgbClr val="000000"/>
                </a:solidFill>
              </a:rPr>
              <a:t>graph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: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F</a:t>
            </a:r>
            <a:r>
              <a:rPr lang="en-US" sz="2800" b="0">
                <a:solidFill>
                  <a:srgbClr val="000000"/>
                </a:solidFill>
              </a:rPr>
              <a:t>r</a:t>
            </a:r>
            <a:r>
              <a:rPr lang="en-US" sz="2800" b="0">
                <a:solidFill>
                  <a:srgbClr val="000000"/>
                </a:solidFill>
              </a:rPr>
              <a:t>o</a:t>
            </a:r>
            <a:r>
              <a:rPr lang="en-US" sz="2800" b="0">
                <a:solidFill>
                  <a:srgbClr val="000000"/>
                </a:solidFill>
              </a:rPr>
              <a:t>m </a:t>
            </a:r>
            <a:r>
              <a:rPr lang="en-US" sz="2800" b="0">
                <a:solidFill>
                  <a:srgbClr val="000000"/>
                </a:solidFill>
              </a:rPr>
              <a:t>the </a:t>
            </a:r>
            <a:r>
              <a:rPr lang="en-US" sz="2800" b="0">
                <a:solidFill>
                  <a:srgbClr val="000000"/>
                </a:solidFill>
              </a:rPr>
              <a:t>pivot </a:t>
            </a:r>
            <a:r>
              <a:rPr lang="en-US" sz="2800" b="0">
                <a:solidFill>
                  <a:srgbClr val="000000"/>
                </a:solidFill>
              </a:rPr>
              <a:t>table 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k</a:t>
            </a:r>
            <a:r>
              <a:rPr lang="en-US" sz="2800" b="0">
                <a:solidFill>
                  <a:srgbClr val="000000"/>
                </a:solidFill>
              </a:rPr>
              <a:t>i</a:t>
            </a:r>
            <a:r>
              <a:rPr lang="en-US" sz="2800" b="0">
                <a:solidFill>
                  <a:srgbClr val="000000"/>
                </a:solidFill>
              </a:rPr>
              <a:t>n</a:t>
            </a:r>
            <a:r>
              <a:rPr lang="en-US" sz="2800" b="0">
                <a:solidFill>
                  <a:srgbClr val="000000"/>
                </a:solidFill>
              </a:rPr>
              <a:t>g</a:t>
            </a:r>
            <a:r>
              <a:rPr lang="en-US" sz="2800" b="0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i</a:t>
            </a:r>
            <a:r>
              <a:rPr lang="en-US" sz="2800" b="0">
                <a:solidFill>
                  <a:srgbClr val="000000"/>
                </a:solidFill>
              </a:rPr>
              <a:t>n</a:t>
            </a:r>
            <a:r>
              <a:rPr lang="en-US" sz="2800" b="0">
                <a:solidFill>
                  <a:srgbClr val="000000"/>
                </a:solidFill>
              </a:rPr>
              <a:t>formation 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n</a:t>
            </a:r>
            <a:r>
              <a:rPr lang="en-US" sz="2800" b="0">
                <a:solidFill>
                  <a:srgbClr val="000000"/>
                </a:solidFill>
              </a:rPr>
              <a:t>d</a:t>
            </a:r>
            <a:r>
              <a:rPr lang="en-US" sz="2800" b="0">
                <a:solidFill>
                  <a:srgbClr val="000000"/>
                </a:solidFill>
              </a:rPr>
              <a:t> </a:t>
            </a:r>
            <a:r>
              <a:rPr lang="en-US" sz="2800" b="0">
                <a:solidFill>
                  <a:srgbClr val="000000"/>
                </a:solidFill>
              </a:rPr>
              <a:t>p</a:t>
            </a:r>
            <a:r>
              <a:rPr lang="en-US" sz="2800" b="0">
                <a:solidFill>
                  <a:srgbClr val="000000"/>
                </a:solidFill>
              </a:rPr>
              <a:t>u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ting </a:t>
            </a:r>
            <a:r>
              <a:rPr lang="en-US" sz="2800" b="0">
                <a:solidFill>
                  <a:srgbClr val="000000"/>
                </a:solidFill>
              </a:rPr>
              <a:t>enter </a:t>
            </a:r>
            <a:r>
              <a:rPr lang="en-US" sz="2800" b="0">
                <a:solidFill>
                  <a:srgbClr val="000000"/>
                </a:solidFill>
              </a:rPr>
              <a:t>the </a:t>
            </a:r>
            <a:r>
              <a:rPr lang="en-US" sz="2800" b="0">
                <a:solidFill>
                  <a:srgbClr val="000000"/>
                </a:solidFill>
              </a:rPr>
              <a:t>c</a:t>
            </a:r>
            <a:r>
              <a:rPr lang="en-US" sz="2800" b="0">
                <a:solidFill>
                  <a:srgbClr val="000000"/>
                </a:solidFill>
              </a:rPr>
              <a:t>h</a:t>
            </a:r>
            <a:r>
              <a:rPr lang="en-US" sz="2800" b="0">
                <a:solidFill>
                  <a:srgbClr val="000000"/>
                </a:solidFill>
              </a:rPr>
              <a:t>a</a:t>
            </a:r>
            <a:r>
              <a:rPr lang="en-US" sz="2800" b="0">
                <a:solidFill>
                  <a:srgbClr val="000000"/>
                </a:solidFill>
              </a:rPr>
              <a:t>r</a:t>
            </a:r>
            <a:r>
              <a:rPr lang="en-US" sz="2800" b="0">
                <a:solidFill>
                  <a:srgbClr val="000000"/>
                </a:solidFill>
              </a:rPr>
              <a:t>t</a:t>
            </a:r>
            <a:r>
              <a:rPr lang="en-US" sz="2800" b="0">
                <a:solidFill>
                  <a:srgbClr val="0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/>
          <p:nvPr>
            <p:ph type="title"/>
          </p:nvPr>
        </p:nvSpPr>
        <p:spPr>
          <a:xfrm>
            <a:off x="755332" y="385444"/>
            <a:ext cx="2818130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" name="图表 1"/>
          <p:cNvGraphicFramePr/>
          <p:nvPr/>
        </p:nvGraphicFramePr>
        <p:xfrm>
          <a:off x="1111885" y="1695450"/>
          <a:ext cx="8241665" cy="300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/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90" name="Text Box 1048689"/>
          <p:cNvSpPr txBox="1"/>
          <p:nvPr/>
        </p:nvSpPr>
        <p:spPr>
          <a:xfrm>
            <a:off x="755331" y="1313196"/>
            <a:ext cx="8866409" cy="17678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k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w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k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sy </a:t>
            </a:r>
            <a:r>
              <a:rPr lang="en-US" sz="2800">
                <a:solidFill>
                  <a:srgbClr val="000000"/>
                </a:solidFill>
              </a:rPr>
              <a:t>to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about </a:t>
            </a:r>
            <a:r>
              <a:rPr lang="en-US" sz="2800">
                <a:solidFill>
                  <a:srgbClr val="000000"/>
                </a:solidFill>
              </a:rPr>
              <a:t>the </a:t>
            </a:r>
            <a:r>
              <a:rPr lang="en-US" sz="2800">
                <a:solidFill>
                  <a:srgbClr val="000000"/>
                </a:solidFill>
              </a:rPr>
              <a:t>employee </a:t>
            </a:r>
            <a:r>
              <a:rPr lang="en-US" sz="2800">
                <a:solidFill>
                  <a:srgbClr val="000000"/>
                </a:solidFill>
              </a:rPr>
              <a:t>performance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pany 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ganization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known </a:t>
            </a:r>
            <a:r>
              <a:rPr lang="en-US" sz="2800">
                <a:solidFill>
                  <a:srgbClr val="000000"/>
                </a:solidFill>
              </a:rPr>
              <a:t>as </a:t>
            </a:r>
            <a:r>
              <a:rPr lang="en-US" sz="2800">
                <a:solidFill>
                  <a:srgbClr val="000000"/>
                </a:solidFill>
              </a:rPr>
              <a:t>the </a:t>
            </a:r>
            <a:r>
              <a:rPr lang="en-US" sz="2800">
                <a:solidFill>
                  <a:srgbClr val="000000"/>
                </a:solidFill>
              </a:rPr>
              <a:t>employee </a:t>
            </a:r>
            <a:r>
              <a:rPr lang="en-US" sz="2800">
                <a:solidFill>
                  <a:srgbClr val="000000"/>
                </a:solidFill>
              </a:rPr>
              <a:t>performance </a:t>
            </a:r>
            <a:r>
              <a:rPr lang="en-US" sz="2800">
                <a:solidFill>
                  <a:srgbClr val="000000"/>
                </a:solidFill>
              </a:rPr>
              <a:t>analysis</a:t>
            </a:r>
            <a:r>
              <a:rPr lang="en-US" sz="2800">
                <a:solidFill>
                  <a:srgbClr val="0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nk </a:t>
            </a:r>
            <a:r>
              <a:rPr lang="en-US" sz="2800">
                <a:solidFill>
                  <a:srgbClr val="000000"/>
                </a:solidFill>
              </a:rPr>
              <a:t>you</a:t>
            </a:r>
            <a:r>
              <a:rPr lang="en-US" sz="2800">
                <a:solidFill>
                  <a:srgbClr val="000000"/>
                </a:solidFill>
              </a:rPr>
              <a:t>!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/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itchFamily="18" charset="0"/>
                <a:cs typeface="Times New Roman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/>
          <p:nvPr>
            <p:ph type="title"/>
          </p:nvPr>
        </p:nvSpPr>
        <p:spPr>
          <a:xfrm>
            <a:off x="739775" y="445388"/>
            <a:ext cx="2686165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/>
          <p:nvPr>
            <p:ph type="title"/>
          </p:nvPr>
        </p:nvSpPr>
        <p:spPr>
          <a:xfrm>
            <a:off x="834072" y="575055"/>
            <a:ext cx="6017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1048648"/>
          <p:cNvSpPr txBox="1"/>
          <p:nvPr/>
        </p:nvSpPr>
        <p:spPr>
          <a:xfrm>
            <a:off x="676275" y="2221229"/>
            <a:ext cx="6988402" cy="17678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ortant 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w</a:t>
            </a:r>
            <a:r>
              <a:rPr lang="en-US" sz="2800">
                <a:solidFill>
                  <a:srgbClr val="000000"/>
                </a:solidFill>
              </a:rPr>
              <a:t>th 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lysis 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ployee </a:t>
            </a:r>
            <a:r>
              <a:rPr lang="en-US" sz="2800">
                <a:solidFill>
                  <a:srgbClr val="000000"/>
                </a:solidFill>
              </a:rPr>
              <a:t>performance 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any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w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formance </a:t>
            </a:r>
            <a:r>
              <a:rPr lang="en-US" sz="2800">
                <a:solidFill>
                  <a:srgbClr val="000000"/>
                </a:solidFill>
              </a:rPr>
              <a:t>w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pany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w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k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w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out </a:t>
            </a:r>
            <a:r>
              <a:rPr lang="en-US" sz="2800">
                <a:solidFill>
                  <a:srgbClr val="000000"/>
                </a:solidFill>
              </a:rPr>
              <a:t>the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ployee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end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'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k</a:t>
            </a:r>
            <a:r>
              <a:rPr lang="en-US" sz="2800">
                <a:solidFill>
                  <a:srgbClr val="000000"/>
                </a:solidFill>
              </a:rPr>
              <a:t>nown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ployee </a:t>
            </a:r>
            <a:r>
              <a:rPr lang="en-US" sz="2800">
                <a:solidFill>
                  <a:srgbClr val="000000"/>
                </a:solidFill>
              </a:rPr>
              <a:t>performance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pany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/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56" name="Text Box 1048655"/>
          <p:cNvSpPr txBox="1"/>
          <p:nvPr/>
        </p:nvSpPr>
        <p:spPr>
          <a:xfrm>
            <a:off x="739774" y="2425699"/>
            <a:ext cx="8411952" cy="21869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ployee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ysis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erformance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ifferent </a:t>
            </a:r>
            <a:r>
              <a:rPr lang="en-US" sz="2800">
                <a:solidFill>
                  <a:srgbClr val="000000"/>
                </a:solidFill>
              </a:rPr>
              <a:t>met</a:t>
            </a:r>
            <a:r>
              <a:rPr lang="en-US" sz="2800">
                <a:solidFill>
                  <a:srgbClr val="000000"/>
                </a:solidFill>
              </a:rPr>
              <a:t>ric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pany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nd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ployee </a:t>
            </a:r>
            <a:r>
              <a:rPr lang="en-US" sz="2800">
                <a:solidFill>
                  <a:srgbClr val="000000"/>
                </a:solidFill>
              </a:rPr>
              <a:t>performance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w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k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ut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dance 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ployee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eet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k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it </a:t>
            </a: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000000"/>
                </a:solidFill>
              </a:rPr>
              <a:t>k</a:t>
            </a:r>
            <a:r>
              <a:rPr lang="en-US" sz="2800">
                <a:solidFill>
                  <a:srgbClr val="000000"/>
                </a:solidFill>
              </a:rPr>
              <a:t>nown </a:t>
            </a:r>
            <a:r>
              <a:rPr lang="en-US" sz="2800">
                <a:solidFill>
                  <a:srgbClr val="000000"/>
                </a:solidFill>
              </a:rPr>
              <a:t>as </a:t>
            </a:r>
            <a:r>
              <a:rPr lang="en-US" sz="2800">
                <a:solidFill>
                  <a:srgbClr val="000000"/>
                </a:solidFill>
              </a:rPr>
              <a:t>the </a:t>
            </a:r>
            <a:r>
              <a:rPr lang="en-US" sz="2800">
                <a:solidFill>
                  <a:srgbClr val="000000"/>
                </a:solidFill>
              </a:rPr>
              <a:t>employee 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erformance </a:t>
            </a:r>
            <a:r>
              <a:rPr lang="en-US" sz="2800">
                <a:solidFill>
                  <a:srgbClr val="000000"/>
                </a:solidFill>
              </a:rPr>
              <a:t>analysis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0" name="object 5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2" name="Text Box 1048661"/>
          <p:cNvSpPr txBox="1"/>
          <p:nvPr/>
        </p:nvSpPr>
        <p:spPr>
          <a:xfrm>
            <a:off x="699452" y="2304797"/>
            <a:ext cx="8392478" cy="3444240"/>
          </a:xfrm>
          <a:prstGeom prst="rect">
            <a:avLst/>
          </a:prstGeom>
        </p:spPr>
        <p:txBody>
          <a:bodyPr wrap="square" rtlCol="0">
            <a:spAutoFit/>
          </a:bodyPr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</a:t>
            </a:r>
            <a:r>
              <a:rPr lang="en-US" sz="2800">
                <a:solidFill>
                  <a:srgbClr val="000000"/>
                </a:solidFill>
              </a:rPr>
              <a:t>ee 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ploye</a:t>
            </a:r>
            <a:r>
              <a:rPr lang="en-US" sz="2800">
                <a:solidFill>
                  <a:srgbClr val="000000"/>
                </a:solidFill>
              </a:rPr>
              <a:t>r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panies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nization 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erent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dustries 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sector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6" name="object 6"/>
          <p:cNvSpPr txBox="1"/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8" name="Text Box 1048667"/>
          <p:cNvSpPr txBox="1"/>
          <p:nvPr/>
        </p:nvSpPr>
        <p:spPr>
          <a:xfrm>
            <a:off x="2819399" y="2499360"/>
            <a:ext cx="8901963" cy="176783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ing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ing 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ues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ove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ition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ormatting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gh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ight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k 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ue</a:t>
            </a:r>
            <a:r>
              <a:rPr lang="en-US" sz="2800">
                <a:solidFill>
                  <a:srgbClr val="000000"/>
                </a:solidFill>
              </a:rPr>
              <a:t>s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t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le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e </a:t>
            </a:r>
            <a:r>
              <a:rPr lang="en-US" sz="2800">
                <a:solidFill>
                  <a:srgbClr val="000000"/>
                </a:solidFill>
              </a:rPr>
              <a:t>the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aph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and 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h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rt 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/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70" name="Text Box 1048669"/>
          <p:cNvSpPr txBox="1"/>
          <p:nvPr/>
        </p:nvSpPr>
        <p:spPr>
          <a:xfrm>
            <a:off x="755332" y="1400485"/>
            <a:ext cx="8067752" cy="4701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ployee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k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e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6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ure</a:t>
            </a:r>
            <a:r>
              <a:rPr lang="en-US" sz="2800">
                <a:solidFill>
                  <a:srgbClr val="000000"/>
                </a:solidFill>
              </a:rPr>
              <a:t>s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ures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9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ures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ployee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mber</a:t>
            </a:r>
            <a:r>
              <a:rPr lang="en-US" sz="2800">
                <a:solidFill>
                  <a:srgbClr val="000000"/>
                </a:solidFill>
              </a:rPr>
              <a:t>s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,</a:t>
            </a:r>
            <a:r>
              <a:rPr lang="en-US" sz="2800">
                <a:solidFill>
                  <a:srgbClr val="000000"/>
                </a:solidFill>
              </a:rPr>
              <a:t> female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formance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gh</a:t>
            </a:r>
            <a:r>
              <a:rPr lang="en-US" sz="2800">
                <a:solidFill>
                  <a:srgbClr val="000000"/>
                </a:solidFill>
              </a:rPr>
              <a:t>,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gh</a:t>
            </a:r>
            <a:r>
              <a:rPr lang="en-US" sz="2800">
                <a:solidFill>
                  <a:srgbClr val="000000"/>
                </a:solidFill>
              </a:rPr>
              <a:t>,</a:t>
            </a:r>
            <a:r>
              <a:rPr lang="en-US" sz="2800">
                <a:solidFill>
                  <a:srgbClr val="000000"/>
                </a:solidFill>
              </a:rPr>
              <a:t> Low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ness 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ical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ploye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e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g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ical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ree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leted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ollege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ary </a:t>
            </a:r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w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there 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ting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pany 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/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78" name="Text Box 1048677"/>
          <p:cNvSpPr txBox="1"/>
          <p:nvPr/>
        </p:nvSpPr>
        <p:spPr>
          <a:xfrm>
            <a:off x="2854769" y="3480583"/>
            <a:ext cx="7682611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thing 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ecial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iPhone</cp:lastModifiedBy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0-0-1-0-0-0</vt:filetime>
  </property>
  <property fmtid="{D5CDD505-2E9C-101B-9397-08002B2CF9AE}" pid="3" name="LastSaved">
    <vt:filetime>0-0-1-0-0-0</vt:filetime>
  </property>
  <property fmtid="{D5CDD505-2E9C-101B-9397-08002B2CF9AE}" pid="4" name="ICV">
    <vt:lpwstr>b0e186c50eee4eed88873c81933cf753</vt:lpwstr>
  </property>
  <property fmtid="{D5CDD505-2E9C-101B-9397-08002B2CF9AE}" pid="5" name="KSOProductBuildVer">
    <vt:lpwstr>3081-11.33.82</vt:lpwstr>
  </property>
</Properties>
</file>