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wmf" ContentType="image/x-wmf"/>
  <Override PartName="/ppt/media/image2.wmf" ContentType="image/x-wmf"/>
  <Override PartName="/ppt/media/image3.wmf" ContentType="image/x-wmf"/>
  <Override PartName="/ppt/media/image4.wmf" ContentType="image/x-wmf"/>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4.xml.rels" ContentType="application/vnd.openxmlformats-package.relationships+xml"/>
  <Override PartName="/ppt/slides/_rels/slide47.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6.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4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523880" y="1122480"/>
            <a:ext cx="9143280" cy="2386800"/>
          </a:xfrm>
          <a:prstGeom prst="rect">
            <a:avLst/>
          </a:prstGeom>
          <a:noFill/>
          <a:ln>
            <a:noFill/>
          </a:ln>
        </p:spPr>
        <p:style>
          <a:lnRef idx="0"/>
          <a:fillRef idx="0"/>
          <a:effectRef idx="0"/>
          <a:fontRef idx="minor"/>
        </p:style>
        <p:txBody>
          <a:bodyPr lIns="90000" rIns="90000" tIns="45000" bIns="45000" anchor="b">
            <a:noAutofit/>
          </a:bodyPr>
          <a:p>
            <a:pPr algn="ctr">
              <a:lnSpc>
                <a:spcPct val="90000"/>
              </a:lnSpc>
            </a:pPr>
            <a:r>
              <a:rPr b="0" lang="en-US" sz="6000" spc="-1" strike="noStrike">
                <a:solidFill>
                  <a:srgbClr val="000000"/>
                </a:solidFill>
                <a:latin typeface="Calibri Light"/>
              </a:rPr>
              <a:t>PL SQL</a:t>
            </a:r>
            <a:endParaRPr b="0" lang="en-IN" sz="6000" spc="-1" strike="noStrike">
              <a:latin typeface="Arial"/>
            </a:endParaRPr>
          </a:p>
        </p:txBody>
      </p:sp>
      <p:sp>
        <p:nvSpPr>
          <p:cNvPr id="77" name="CustomShape 2"/>
          <p:cNvSpPr/>
          <p:nvPr/>
        </p:nvSpPr>
        <p:spPr>
          <a:xfrm>
            <a:off x="1523880" y="3602160"/>
            <a:ext cx="9143280" cy="165492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Example:</a:t>
            </a:r>
            <a:r>
              <a:rPr b="0" lang="en-IN" sz="4400" spc="-1" strike="noStrike">
                <a:solidFill>
                  <a:srgbClr val="000000"/>
                </a:solidFill>
                <a:latin typeface="Calibri Light"/>
              </a:rPr>
              <a:t> Print </a:t>
            </a:r>
            <a:r>
              <a:rPr b="1" lang="en-IN" sz="4400" spc="-1" strike="noStrike">
                <a:solidFill>
                  <a:srgbClr val="000000"/>
                </a:solidFill>
                <a:latin typeface="Calibri Light"/>
              </a:rPr>
              <a:t>Hello</a:t>
            </a:r>
            <a:r>
              <a:rPr b="0" lang="en-IN" sz="4400" spc="-1" strike="noStrike">
                <a:solidFill>
                  <a:srgbClr val="000000"/>
                </a:solidFill>
                <a:latin typeface="Calibri Light"/>
              </a:rPr>
              <a:t> word five times</a:t>
            </a:r>
            <a:endParaRPr b="0" lang="en-IN" sz="4400" spc="-1" strike="noStrike">
              <a:latin typeface="Arial"/>
            </a:endParaRPr>
          </a:p>
        </p:txBody>
      </p:sp>
      <p:sp>
        <p:nvSpPr>
          <p:cNvPr id="9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Declare</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 number(3);</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Begin</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For i in 1..4</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loop</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Dbms_output.put_line(“hello”)</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End loop;</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End;</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Eg: Find area of the circle:</a:t>
            </a:r>
            <a:endParaRPr b="0" lang="en-IN" sz="4400" spc="-1" strike="noStrike">
              <a:latin typeface="Arial"/>
            </a:endParaRPr>
          </a:p>
        </p:txBody>
      </p:sp>
      <p:sp>
        <p:nvSpPr>
          <p:cNvPr id="9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81000"/>
          </a:bodyPr>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DECLARE </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area   number(6, 2)  ;  </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pi constant number(3, 2) := 3.14; </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radius number(5) := 3;  </a:t>
            </a:r>
            <a:endParaRPr b="0" lang="en-IN" sz="2800" spc="-1" strike="noStrike">
              <a:latin typeface="Arial"/>
            </a:endParaRPr>
          </a:p>
          <a:p>
            <a:pPr>
              <a:lnSpc>
                <a:spcPct val="90000"/>
              </a:lnSpc>
              <a:spcBef>
                <a:spcPts val="1001"/>
              </a:spcBef>
              <a:tabLst>
                <a:tab algn="l" pos="0"/>
              </a:tabLst>
            </a:pPr>
            <a:r>
              <a:rPr b="0" lang="en-IN" sz="2800" spc="-1" strike="noStrike">
                <a:solidFill>
                  <a:srgbClr val="000000"/>
                </a:solidFill>
                <a:latin typeface="Calibri"/>
              </a:rPr>
              <a:t> </a:t>
            </a:r>
            <a:endParaRPr b="0" lang="en-IN" sz="2800" spc="-1" strike="noStrike">
              <a:latin typeface="Arial"/>
            </a:endParaRPr>
          </a:p>
          <a:p>
            <a:pPr marL="228600" indent="-22788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B</a:t>
            </a:r>
            <a:r>
              <a:rPr b="0" lang="en-IN" sz="2800" spc="-1" strike="noStrike">
                <a:solidFill>
                  <a:srgbClr val="000000"/>
                </a:solidFill>
                <a:latin typeface="Calibri"/>
              </a:rPr>
              <a:t>egin</a:t>
            </a:r>
            <a:endParaRPr b="0" lang="en-IN" sz="2800" spc="-1" strike="noStrike">
              <a:latin typeface="Arial"/>
            </a:endParaRPr>
          </a:p>
          <a:p>
            <a:pPr marL="228600" indent="-22788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area := pi * radius * radius;  </a:t>
            </a:r>
            <a:endParaRPr b="0" lang="en-IN" sz="2800" spc="-1" strike="noStrike">
              <a:latin typeface="Arial"/>
            </a:endParaRPr>
          </a:p>
          <a:p>
            <a:pPr>
              <a:lnSpc>
                <a:spcPct val="90000"/>
              </a:lnSpc>
              <a:spcBef>
                <a:spcPts val="1001"/>
              </a:spcBef>
              <a:tabLst>
                <a:tab algn="l" pos="0"/>
              </a:tabLst>
            </a:pPr>
            <a:r>
              <a:rPr b="0" lang="en-IN" sz="2800" spc="-1" strike="noStrike">
                <a:solidFill>
                  <a:srgbClr val="000000"/>
                </a:solidFill>
                <a:latin typeface="Calibri"/>
              </a:rPr>
              <a:t>  </a:t>
            </a:r>
            <a:endParaRPr b="0" lang="en-IN" sz="2800" spc="-1" strike="noStrike">
              <a:latin typeface="Arial"/>
            </a:endParaRPr>
          </a:p>
          <a:p>
            <a:pPr marL="228600" indent="-22788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dbms_output.Put_line('Area = ' || area);  </a:t>
            </a:r>
            <a:endParaRPr b="0" lang="en-IN" sz="2800" spc="-1" strike="noStrike">
              <a:latin typeface="Arial"/>
            </a:endParaRPr>
          </a:p>
          <a:p>
            <a:pPr>
              <a:lnSpc>
                <a:spcPct val="90000"/>
              </a:lnSpc>
              <a:spcBef>
                <a:spcPts val="1001"/>
              </a:spcBef>
              <a:tabLst>
                <a:tab algn="l" pos="0"/>
              </a:tabLst>
            </a:pPr>
            <a:r>
              <a:rPr b="0" lang="en-IN" sz="2800" spc="-1" strike="noStrike">
                <a:solidFill>
                  <a:srgbClr val="000000"/>
                </a:solidFill>
                <a:latin typeface="Calibri"/>
              </a:rPr>
              <a:t>.  end;      </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838080" y="365040"/>
            <a:ext cx="10514880" cy="1324800"/>
          </a:xfrm>
          <a:prstGeom prst="rect">
            <a:avLst/>
          </a:prstGeom>
          <a:noFill/>
          <a:ln>
            <a:noFill/>
          </a:ln>
        </p:spPr>
        <p:style>
          <a:lnRef idx="0"/>
          <a:fillRef idx="0"/>
          <a:effectRef idx="0"/>
          <a:fontRef idx="minor"/>
        </p:style>
      </p:sp>
      <p:sp>
        <p:nvSpPr>
          <p:cNvPr id="9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61000"/>
          </a:bodyPr>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DECLARE </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area   number(6, 2)  ;  </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pi constant number(3, 2) := 3.14; </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radius number(5) ; </a:t>
            </a:r>
            <a:endParaRPr b="0" lang="en-IN" sz="2800" spc="-1" strike="noStrike">
              <a:latin typeface="Arial"/>
            </a:endParaRPr>
          </a:p>
          <a:p>
            <a:pPr>
              <a:lnSpc>
                <a:spcPct val="90000"/>
              </a:lnSpc>
              <a:spcBef>
                <a:spcPts val="1001"/>
              </a:spcBef>
              <a:tabLst>
                <a:tab algn="l" pos="0"/>
              </a:tabLst>
            </a:pPr>
            <a:r>
              <a:rPr b="0" lang="en-IN" sz="2800" spc="-1" strike="noStrike">
                <a:solidFill>
                  <a:srgbClr val="000000"/>
                </a:solidFill>
                <a:latin typeface="Calibri"/>
              </a:rPr>
              <a:t> </a:t>
            </a:r>
            <a:r>
              <a:rPr b="0" lang="en-US" sz="2800" spc="-1" strike="noStrike">
                <a:solidFill>
                  <a:srgbClr val="000000"/>
                </a:solidFill>
                <a:latin typeface="Calibri"/>
              </a:rPr>
              <a:t>B</a:t>
            </a:r>
            <a:r>
              <a:rPr b="0" lang="en-IN" sz="2800" spc="-1" strike="noStrike">
                <a:solidFill>
                  <a:srgbClr val="000000"/>
                </a:solidFill>
                <a:latin typeface="Calibri"/>
              </a:rPr>
              <a:t>egin</a:t>
            </a:r>
            <a:endParaRPr b="0" lang="en-IN" sz="2800" spc="-1" strike="noStrike">
              <a:latin typeface="Arial"/>
            </a:endParaRPr>
          </a:p>
          <a:p>
            <a:pPr marL="228600" indent="-22788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radius := &amp;radius;</a:t>
            </a:r>
            <a:endParaRPr b="0" lang="en-IN" sz="2800" spc="-1" strike="noStrike">
              <a:latin typeface="Arial"/>
            </a:endParaRPr>
          </a:p>
          <a:p>
            <a:pPr marL="228600" indent="-22788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area := pi * power(radius,2)  </a:t>
            </a:r>
            <a:endParaRPr b="0" lang="en-IN" sz="2800" spc="-1" strike="noStrike">
              <a:latin typeface="Arial"/>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dbms_output.Put_line(‘radius  is= ' || radius);  </a:t>
            </a:r>
            <a:endParaRPr b="0" lang="en-IN" sz="2800" spc="-1" strike="noStrike">
              <a:latin typeface="Arial"/>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dbms_output.Put_line('Area = ' || area);  </a:t>
            </a:r>
            <a:endParaRPr b="0" lang="en-IN" sz="2800" spc="-1" strike="noStrike">
              <a:latin typeface="Arial"/>
            </a:endParaRPr>
          </a:p>
          <a:p>
            <a:pPr>
              <a:lnSpc>
                <a:spcPct val="90000"/>
              </a:lnSpc>
              <a:spcBef>
                <a:spcPts val="1001"/>
              </a:spcBef>
              <a:tabLst>
                <a:tab algn="l" pos="0"/>
              </a:tabLst>
            </a:pPr>
            <a:r>
              <a:rPr b="0" lang="en-IN" sz="2800" spc="-1" strike="noStrike">
                <a:solidFill>
                  <a:srgbClr val="000000"/>
                </a:solidFill>
                <a:latin typeface="Calibri"/>
              </a:rPr>
              <a:t>.  end;    </a:t>
            </a:r>
            <a:endParaRPr b="0" lang="en-IN" sz="2800" spc="-1" strike="noStrike">
              <a:latin typeface="Arial"/>
            </a:endParaRPr>
          </a:p>
          <a:p>
            <a:pPr>
              <a:lnSpc>
                <a:spcPct val="90000"/>
              </a:lnSpc>
              <a:spcBef>
                <a:spcPts val="1001"/>
              </a:spcBef>
              <a:tabLst>
                <a:tab algn="l" pos="0"/>
              </a:tabLst>
            </a:pPr>
            <a:r>
              <a:rPr b="0" lang="en-IN" sz="2800" spc="-1" strike="noStrike">
                <a:solidFill>
                  <a:srgbClr val="000000"/>
                </a:solidFill>
                <a:latin typeface="Calibri"/>
              </a:rPr>
              <a:t>Set Serveroutput ON</a:t>
            </a:r>
            <a:endParaRPr b="0" lang="en-IN" sz="2800" spc="-1" strike="noStrike">
              <a:latin typeface="Arial"/>
            </a:endParaRPr>
          </a:p>
          <a:p>
            <a:pPr>
              <a:lnSpc>
                <a:spcPct val="90000"/>
              </a:lnSpc>
              <a:spcBef>
                <a:spcPts val="1001"/>
              </a:spcBef>
              <a:tabLst>
                <a:tab algn="l" pos="0"/>
              </a:tabLst>
            </a:pPr>
            <a:r>
              <a:rPr b="0" lang="en-IN" sz="2800" spc="-1" strike="noStrike">
                <a:solidFill>
                  <a:srgbClr val="000000"/>
                </a:solidFill>
                <a:latin typeface="Calibri"/>
              </a:rPr>
              <a:t>/  </a:t>
            </a:r>
            <a:endParaRPr b="0" lang="en-IN" sz="2800" spc="-1" strike="noStrike">
              <a:latin typeface="Arial"/>
            </a:endParaRPr>
          </a:p>
          <a:p>
            <a:pPr>
              <a:lnSpc>
                <a:spcPct val="90000"/>
              </a:lnSpc>
              <a:spcBef>
                <a:spcPts val="1001"/>
              </a:spcBef>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Branching</a:t>
            </a:r>
            <a:endParaRPr b="0" lang="en-IN" sz="4400" spc="-1" strike="noStrike">
              <a:latin typeface="Arial"/>
            </a:endParaRPr>
          </a:p>
        </p:txBody>
      </p:sp>
      <p:sp>
        <p:nvSpPr>
          <p:cNvPr id="10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If (condition) then</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Statement;</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Elsif (condition) then</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Statement;</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Else</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Statement;</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End if;</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Eg:</a:t>
            </a:r>
            <a:endParaRPr b="0" lang="en-IN" sz="4400" spc="-1" strike="noStrike">
              <a:latin typeface="Arial"/>
            </a:endParaRPr>
          </a:p>
        </p:txBody>
      </p:sp>
      <p:sp>
        <p:nvSpPr>
          <p:cNvPr id="10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Declare</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n integer :=&amp;n;</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B</a:t>
            </a:r>
            <a:r>
              <a:rPr b="0" lang="en-IN" sz="2800" spc="-1" strike="noStrike">
                <a:solidFill>
                  <a:srgbClr val="000000"/>
                </a:solidFill>
                <a:latin typeface="Calibri"/>
              </a:rPr>
              <a:t>egin</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IN" sz="2800" spc="-1" strike="noStrike">
                <a:solidFill>
                  <a:srgbClr val="000000"/>
                </a:solidFill>
                <a:latin typeface="Calibri"/>
              </a:rPr>
              <a:t> </a:t>
            </a:r>
            <a:r>
              <a:rPr b="0" lang="en-IN" sz="2800" spc="-1" strike="noStrike">
                <a:solidFill>
                  <a:srgbClr val="000000"/>
                </a:solidFill>
                <a:latin typeface="Calibri"/>
              </a:rPr>
              <a:t>if(n&gt;10) then</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a:t>
            </a:r>
            <a:r>
              <a:rPr b="0" lang="en-IN" sz="2800" spc="-1" strike="noStrike">
                <a:solidFill>
                  <a:srgbClr val="000000"/>
                </a:solidFill>
                <a:latin typeface="Calibri"/>
              </a:rPr>
              <a:t>bms_output.put_line(n)</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E</a:t>
            </a:r>
            <a:r>
              <a:rPr b="0" lang="en-IN" sz="2800" spc="-1" strike="noStrike">
                <a:solidFill>
                  <a:srgbClr val="000000"/>
                </a:solidFill>
                <a:latin typeface="Calibri"/>
              </a:rPr>
              <a:t>nd if;</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E</a:t>
            </a:r>
            <a:r>
              <a:rPr b="0" lang="en-IN" sz="2800" spc="-1" strike="noStrike">
                <a:solidFill>
                  <a:srgbClr val="000000"/>
                </a:solidFill>
                <a:latin typeface="Calibri"/>
              </a:rPr>
              <a:t>nd;</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Loop reverse:</a:t>
            </a:r>
            <a:endParaRPr b="0" lang="en-IN" sz="4400" spc="-1" strike="noStrike">
              <a:latin typeface="Arial"/>
            </a:endParaRPr>
          </a:p>
        </p:txBody>
      </p:sp>
      <p:sp>
        <p:nvSpPr>
          <p:cNvPr id="10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For variable in(reverse) lower bound..upper bound</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Loop</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Sequence of statements</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End loop;</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Eg: Program to inverting a number</a:t>
            </a:r>
            <a:endParaRPr b="0" lang="en-IN" sz="4400" spc="-1" strike="noStrike">
              <a:latin typeface="Arial"/>
            </a:endParaRPr>
          </a:p>
        </p:txBody>
      </p:sp>
      <p:sp>
        <p:nvSpPr>
          <p:cNvPr id="10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20000"/>
          </a:bodyPr>
          <a:p>
            <a:pPr marL="228600" indent="-227880">
              <a:lnSpc>
                <a:spcPct val="90000"/>
              </a:lnSpc>
              <a:spcBef>
                <a:spcPts val="1001"/>
              </a:spcBef>
              <a:buClr>
                <a:srgbClr val="000000"/>
              </a:buClr>
              <a:buFont typeface="Arial"/>
              <a:buChar char="•"/>
            </a:pPr>
            <a:r>
              <a:rPr b="0" lang="en-US" sz="4500" spc="-1" strike="noStrike">
                <a:solidFill>
                  <a:srgbClr val="000000"/>
                </a:solidFill>
                <a:latin typeface="Calibri"/>
              </a:rPr>
              <a:t>Declare</a:t>
            </a:r>
            <a:endParaRPr b="0" lang="en-IN" sz="4500" spc="-1" strike="noStrike">
              <a:latin typeface="Arial"/>
            </a:endParaRPr>
          </a:p>
          <a:p>
            <a:pPr marL="228600" indent="-227880">
              <a:lnSpc>
                <a:spcPct val="90000"/>
              </a:lnSpc>
              <a:spcBef>
                <a:spcPts val="1001"/>
              </a:spcBef>
              <a:buClr>
                <a:srgbClr val="000000"/>
              </a:buClr>
              <a:buFont typeface="Arial"/>
              <a:buChar char="•"/>
            </a:pPr>
            <a:r>
              <a:rPr b="0" lang="en-US" sz="4500" spc="-1" strike="noStrike">
                <a:solidFill>
                  <a:srgbClr val="000000"/>
                </a:solidFill>
                <a:latin typeface="Calibri"/>
              </a:rPr>
              <a:t>i number(5);</a:t>
            </a:r>
            <a:endParaRPr b="0" lang="en-IN" sz="4500" spc="-1" strike="noStrike">
              <a:latin typeface="Arial"/>
            </a:endParaRPr>
          </a:p>
          <a:p>
            <a:pPr marL="228600" indent="-227880">
              <a:lnSpc>
                <a:spcPct val="90000"/>
              </a:lnSpc>
              <a:spcBef>
                <a:spcPts val="1001"/>
              </a:spcBef>
              <a:buClr>
                <a:srgbClr val="000000"/>
              </a:buClr>
              <a:buFont typeface="Arial"/>
              <a:buChar char="•"/>
            </a:pPr>
            <a:r>
              <a:rPr b="0" lang="en-US" sz="4500" spc="-1" strike="noStrike">
                <a:solidFill>
                  <a:srgbClr val="000000"/>
                </a:solidFill>
                <a:latin typeface="Calibri"/>
              </a:rPr>
              <a:t>Str varchar(10)</a:t>
            </a:r>
            <a:r>
              <a:rPr b="0" lang="en-IN" sz="4500" spc="-1" strike="noStrike">
                <a:solidFill>
                  <a:srgbClr val="000000"/>
                </a:solidFill>
                <a:latin typeface="Calibri"/>
              </a:rPr>
              <a:t>;</a:t>
            </a:r>
            <a:endParaRPr b="0" lang="en-IN" sz="4500" spc="-1" strike="noStrike">
              <a:latin typeface="Arial"/>
            </a:endParaRPr>
          </a:p>
          <a:p>
            <a:pPr marL="228600" indent="-227880">
              <a:lnSpc>
                <a:spcPct val="90000"/>
              </a:lnSpc>
              <a:spcBef>
                <a:spcPts val="1001"/>
              </a:spcBef>
              <a:buClr>
                <a:srgbClr val="000000"/>
              </a:buClr>
              <a:buFont typeface="Arial"/>
              <a:buChar char="•"/>
            </a:pPr>
            <a:r>
              <a:rPr b="0" lang="en-US" sz="4500" spc="-1" strike="noStrike">
                <a:solidFill>
                  <a:srgbClr val="000000"/>
                </a:solidFill>
                <a:latin typeface="Calibri"/>
              </a:rPr>
              <a:t>R</a:t>
            </a:r>
            <a:r>
              <a:rPr b="0" lang="en-IN" sz="4500" spc="-1" strike="noStrike">
                <a:solidFill>
                  <a:srgbClr val="000000"/>
                </a:solidFill>
                <a:latin typeface="Calibri"/>
              </a:rPr>
              <a:t>ev varchar(10);</a:t>
            </a:r>
            <a:endParaRPr b="0" lang="en-IN" sz="4500" spc="-1" strike="noStrike">
              <a:latin typeface="Arial"/>
            </a:endParaRPr>
          </a:p>
          <a:p>
            <a:pPr marL="228600" indent="-227880">
              <a:lnSpc>
                <a:spcPct val="90000"/>
              </a:lnSpc>
              <a:spcBef>
                <a:spcPts val="1001"/>
              </a:spcBef>
              <a:buClr>
                <a:srgbClr val="000000"/>
              </a:buClr>
              <a:buFont typeface="Arial"/>
              <a:buChar char="•"/>
            </a:pPr>
            <a:r>
              <a:rPr b="0" lang="en-US" sz="4500" spc="-1" strike="noStrike">
                <a:solidFill>
                  <a:srgbClr val="000000"/>
                </a:solidFill>
                <a:latin typeface="Calibri"/>
              </a:rPr>
              <a:t>L</a:t>
            </a:r>
            <a:r>
              <a:rPr b="0" lang="en-IN" sz="4500" spc="-1" strike="noStrike">
                <a:solidFill>
                  <a:srgbClr val="000000"/>
                </a:solidFill>
                <a:latin typeface="Calibri"/>
              </a:rPr>
              <a:t>en number(2);</a:t>
            </a:r>
            <a:endParaRPr b="0" lang="en-IN" sz="4500" spc="-1" strike="noStrike">
              <a:latin typeface="Arial"/>
            </a:endParaRPr>
          </a:p>
          <a:p>
            <a:pPr marL="228600" indent="-227880">
              <a:lnSpc>
                <a:spcPct val="90000"/>
              </a:lnSpc>
              <a:spcBef>
                <a:spcPts val="1001"/>
              </a:spcBef>
              <a:buClr>
                <a:srgbClr val="000000"/>
              </a:buClr>
              <a:buFont typeface="Arial"/>
              <a:buChar char="•"/>
            </a:pPr>
            <a:r>
              <a:rPr b="0" lang="en-US" sz="4500" spc="-1" strike="noStrike">
                <a:solidFill>
                  <a:srgbClr val="000000"/>
                </a:solidFill>
                <a:latin typeface="Calibri"/>
              </a:rPr>
              <a:t>B</a:t>
            </a:r>
            <a:r>
              <a:rPr b="0" lang="en-IN" sz="4500" spc="-1" strike="noStrike">
                <a:solidFill>
                  <a:srgbClr val="000000"/>
                </a:solidFill>
                <a:latin typeface="Calibri"/>
              </a:rPr>
              <a:t>egin</a:t>
            </a:r>
            <a:endParaRPr b="0" lang="en-IN" sz="4500" spc="-1" strike="noStrike">
              <a:latin typeface="Arial"/>
            </a:endParaRPr>
          </a:p>
          <a:p>
            <a:pPr marL="228600" indent="-227880">
              <a:lnSpc>
                <a:spcPct val="90000"/>
              </a:lnSpc>
              <a:spcBef>
                <a:spcPts val="1001"/>
              </a:spcBef>
              <a:buClr>
                <a:srgbClr val="000000"/>
              </a:buClr>
              <a:buFont typeface="Arial"/>
              <a:buChar char="•"/>
            </a:pPr>
            <a:r>
              <a:rPr b="0" lang="en-US" sz="4500" spc="-1" strike="noStrike">
                <a:solidFill>
                  <a:srgbClr val="000000"/>
                </a:solidFill>
                <a:latin typeface="Calibri"/>
              </a:rPr>
              <a:t>S</a:t>
            </a:r>
            <a:r>
              <a:rPr b="0" lang="en-IN" sz="4500" spc="-1" strike="noStrike">
                <a:solidFill>
                  <a:srgbClr val="000000"/>
                </a:solidFill>
                <a:latin typeface="Calibri"/>
              </a:rPr>
              <a:t>tr := &amp;str;</a:t>
            </a:r>
            <a:endParaRPr b="0" lang="en-IN" sz="4500" spc="-1" strike="noStrike">
              <a:latin typeface="Arial"/>
            </a:endParaRPr>
          </a:p>
          <a:p>
            <a:pPr marL="228600" indent="-227880">
              <a:lnSpc>
                <a:spcPct val="90000"/>
              </a:lnSpc>
              <a:spcBef>
                <a:spcPts val="1001"/>
              </a:spcBef>
              <a:buClr>
                <a:srgbClr val="000000"/>
              </a:buClr>
              <a:buFont typeface="Arial"/>
              <a:buChar char="•"/>
            </a:pPr>
            <a:r>
              <a:rPr b="0" lang="en-US" sz="4500" spc="-1" strike="noStrike">
                <a:solidFill>
                  <a:srgbClr val="000000"/>
                </a:solidFill>
                <a:latin typeface="Calibri"/>
              </a:rPr>
              <a:t>L</a:t>
            </a:r>
            <a:r>
              <a:rPr b="0" lang="en-IN" sz="4500" spc="-1" strike="noStrike">
                <a:solidFill>
                  <a:srgbClr val="000000"/>
                </a:solidFill>
                <a:latin typeface="Calibri"/>
              </a:rPr>
              <a:t>en := length(str)</a:t>
            </a:r>
            <a:endParaRPr b="0" lang="en-IN" sz="4500" spc="-1" strike="noStrike">
              <a:latin typeface="Arial"/>
            </a:endParaRPr>
          </a:p>
          <a:p>
            <a:pPr marL="228600" indent="-227880">
              <a:lnSpc>
                <a:spcPct val="90000"/>
              </a:lnSpc>
              <a:spcBef>
                <a:spcPts val="1001"/>
              </a:spcBef>
              <a:buClr>
                <a:srgbClr val="000000"/>
              </a:buClr>
              <a:buFont typeface="Arial"/>
              <a:buChar char="•"/>
            </a:pPr>
            <a:r>
              <a:rPr b="0" lang="en-US" sz="4500" spc="-1" strike="noStrike">
                <a:solidFill>
                  <a:srgbClr val="000000"/>
                </a:solidFill>
                <a:latin typeface="Calibri"/>
              </a:rPr>
              <a:t>F</a:t>
            </a:r>
            <a:r>
              <a:rPr b="0" lang="en-IN" sz="4500" spc="-1" strike="noStrike">
                <a:solidFill>
                  <a:srgbClr val="000000"/>
                </a:solidFill>
                <a:latin typeface="Calibri"/>
              </a:rPr>
              <a:t>or i in reverse 1..Len</a:t>
            </a:r>
            <a:endParaRPr b="0" lang="en-IN" sz="4500" spc="-1" strike="noStrike">
              <a:latin typeface="Arial"/>
            </a:endParaRPr>
          </a:p>
          <a:p>
            <a:pPr marL="228600" indent="-227880">
              <a:lnSpc>
                <a:spcPct val="90000"/>
              </a:lnSpc>
              <a:spcBef>
                <a:spcPts val="1001"/>
              </a:spcBef>
              <a:buClr>
                <a:srgbClr val="000000"/>
              </a:buClr>
              <a:buFont typeface="Arial"/>
              <a:buChar char="•"/>
            </a:pPr>
            <a:r>
              <a:rPr b="0" lang="en-US" sz="4500" spc="-1" strike="noStrike">
                <a:solidFill>
                  <a:srgbClr val="000000"/>
                </a:solidFill>
                <a:latin typeface="Calibri"/>
              </a:rPr>
              <a:t>Loop</a:t>
            </a:r>
            <a:endParaRPr b="0" lang="en-IN" sz="4500" spc="-1" strike="noStrike">
              <a:latin typeface="Arial"/>
            </a:endParaRPr>
          </a:p>
          <a:p>
            <a:pPr marL="228600" indent="-227880">
              <a:lnSpc>
                <a:spcPct val="90000"/>
              </a:lnSpc>
              <a:spcBef>
                <a:spcPts val="1001"/>
              </a:spcBef>
              <a:buClr>
                <a:srgbClr val="000000"/>
              </a:buClr>
              <a:buFont typeface="Arial"/>
              <a:buChar char="•"/>
            </a:pPr>
            <a:r>
              <a:rPr b="0" lang="en-US" sz="4500" spc="-1" strike="noStrike">
                <a:solidFill>
                  <a:srgbClr val="000000"/>
                </a:solidFill>
                <a:latin typeface="Calibri"/>
              </a:rPr>
              <a:t>Rev := Rev II SUBSTR(Str,i, 1);</a:t>
            </a:r>
            <a:endParaRPr b="0" lang="en-IN" sz="4500" spc="-1" strike="noStrike">
              <a:latin typeface="Arial"/>
            </a:endParaRPr>
          </a:p>
          <a:p>
            <a:pPr marL="228600" indent="-227880">
              <a:lnSpc>
                <a:spcPct val="90000"/>
              </a:lnSpc>
              <a:spcBef>
                <a:spcPts val="1001"/>
              </a:spcBef>
              <a:buClr>
                <a:srgbClr val="000000"/>
              </a:buClr>
              <a:buFont typeface="Arial"/>
              <a:buChar char="•"/>
            </a:pPr>
            <a:r>
              <a:rPr b="0" lang="en-US" sz="4500" spc="-1" strike="noStrike">
                <a:solidFill>
                  <a:srgbClr val="000000"/>
                </a:solidFill>
                <a:latin typeface="Calibri"/>
              </a:rPr>
              <a:t>End loop;</a:t>
            </a:r>
            <a:endParaRPr b="0" lang="en-IN" sz="4500" spc="-1" strike="noStrike">
              <a:latin typeface="Arial"/>
            </a:endParaRPr>
          </a:p>
          <a:p>
            <a:pPr marL="228600" indent="-227880">
              <a:lnSpc>
                <a:spcPct val="90000"/>
              </a:lnSpc>
              <a:spcBef>
                <a:spcPts val="1001"/>
              </a:spcBef>
              <a:buClr>
                <a:srgbClr val="000000"/>
              </a:buClr>
              <a:buFont typeface="Arial"/>
              <a:buChar char="•"/>
            </a:pPr>
            <a:r>
              <a:rPr b="0" lang="en-US" sz="4500" spc="-1" strike="noStrike">
                <a:solidFill>
                  <a:srgbClr val="000000"/>
                </a:solidFill>
                <a:latin typeface="Calibri"/>
              </a:rPr>
              <a:t>Dbms_output.Put_line(‘given no’ II str);</a:t>
            </a:r>
            <a:endParaRPr b="0" lang="en-IN" sz="4500" spc="-1" strike="noStrike">
              <a:latin typeface="Arial"/>
            </a:endParaRPr>
          </a:p>
          <a:p>
            <a:pPr marL="228600" indent="-227880">
              <a:lnSpc>
                <a:spcPct val="90000"/>
              </a:lnSpc>
              <a:spcBef>
                <a:spcPts val="1001"/>
              </a:spcBef>
              <a:buClr>
                <a:srgbClr val="000000"/>
              </a:buClr>
              <a:buFont typeface="Arial"/>
              <a:buChar char="•"/>
            </a:pPr>
            <a:r>
              <a:rPr b="0" lang="en-US" sz="4500" spc="-1" strike="noStrike">
                <a:solidFill>
                  <a:srgbClr val="000000"/>
                </a:solidFill>
                <a:latin typeface="Calibri"/>
              </a:rPr>
              <a:t>Dbms_output.Put_line(‘Reverse’ IRev);</a:t>
            </a:r>
            <a:endParaRPr b="0" lang="en-IN" sz="4500" spc="-1" strike="noStrike">
              <a:latin typeface="Arial"/>
            </a:endParaRPr>
          </a:p>
          <a:p>
            <a:pPr marL="228600" indent="-227880">
              <a:lnSpc>
                <a:spcPct val="90000"/>
              </a:lnSpc>
              <a:spcBef>
                <a:spcPts val="1001"/>
              </a:spcBef>
              <a:buClr>
                <a:srgbClr val="000000"/>
              </a:buClr>
              <a:buFont typeface="Arial"/>
              <a:buChar char="•"/>
            </a:pPr>
            <a:r>
              <a:rPr b="0" lang="en-US" sz="4500" spc="-1" strike="noStrike">
                <a:solidFill>
                  <a:srgbClr val="000000"/>
                </a:solidFill>
                <a:latin typeface="Calibri"/>
              </a:rPr>
              <a:t>End;</a:t>
            </a:r>
            <a:endParaRPr b="0" lang="en-IN" sz="4500" spc="-1" strike="noStrike">
              <a:latin typeface="Arial"/>
            </a:endParaRPr>
          </a:p>
          <a:p>
            <a:pPr>
              <a:lnSpc>
                <a:spcPct val="90000"/>
              </a:lnSpc>
              <a:spcBef>
                <a:spcPts val="1001"/>
              </a:spcBef>
            </a:pPr>
            <a:endParaRPr b="0" lang="en-IN" sz="45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Program list for next lab</a:t>
            </a:r>
            <a:endParaRPr b="0" lang="en-IN" sz="4400" spc="-1" strike="noStrike">
              <a:latin typeface="Arial"/>
            </a:endParaRPr>
          </a:p>
        </p:txBody>
      </p:sp>
      <p:sp>
        <p:nvSpPr>
          <p:cNvPr id="10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70000"/>
          </a:bodyPr>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Prog 9: Write a PL/SQL program to calculate area of a circle.</a:t>
            </a:r>
            <a:endParaRPr b="0" lang="en-IN"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 </a:t>
            </a:r>
            <a:endParaRPr b="0" lang="en-IN"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Prog 10: Execute QN no 9 using LOOP and Branch Statements.</a:t>
            </a:r>
            <a:endParaRPr b="0" lang="en-IN"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 </a:t>
            </a:r>
            <a:endParaRPr b="0" lang="en-IN"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Prog 11: Write a PL/SQL program to find factorial of a number.</a:t>
            </a:r>
            <a:endParaRPr b="0" lang="en-IN"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 </a:t>
            </a:r>
            <a:endParaRPr b="0" lang="en-IN"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Prog 12: Write a PL/SQL program to check whether a number is odd or even.</a:t>
            </a:r>
            <a:endParaRPr b="0" lang="en-IN"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Prog 13: Write a PL SQL code for reverse a string.</a:t>
            </a:r>
            <a:endParaRPr b="0" lang="en-IN" sz="2800" spc="-1" strike="noStrike">
              <a:latin typeface="Arial"/>
            </a:endParaRPr>
          </a:p>
          <a:p>
            <a:pPr>
              <a:lnSpc>
                <a:spcPct val="90000"/>
              </a:lnSpc>
              <a:spcBef>
                <a:spcPts val="1001"/>
              </a:spcBef>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PL SQL Functions</a:t>
            </a:r>
            <a:endParaRPr b="0" lang="en-IN" sz="4400" spc="-1" strike="noStrike">
              <a:latin typeface="Arial"/>
            </a:endParaRPr>
          </a:p>
        </p:txBody>
      </p:sp>
      <p:sp>
        <p:nvSpPr>
          <p:cNvPr id="11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 function is logically grouped set of SQL &amp; PL SQL statements that performs a specific task.</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Functions are made up of</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Declarative part(it may contain declaration of constants, variables etc.)</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Executable part(It consist SQL and PL/SQL statements that assign values, control execution and manipulation of data)</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PL SQL function must return value.</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Syntax</a:t>
            </a:r>
            <a:endParaRPr b="0" lang="en-IN" sz="4400" spc="-1" strike="noStrike">
              <a:latin typeface="Arial"/>
            </a:endParaRPr>
          </a:p>
        </p:txBody>
      </p:sp>
      <p:sp>
        <p:nvSpPr>
          <p:cNvPr id="11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Create or Replace Function&lt;Function name&gt;</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(&lt;argument&gt; in &lt;Data type&gt;, …….)</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Return &lt; Data type &gt; { is ,as }</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&lt;variable&gt; declarations;</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Begin</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&lt;PL/SQL subprogram body&gt;</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End function name;</a:t>
            </a:r>
            <a:endParaRPr b="0" lang="en-IN" sz="2800" spc="-1" strike="noStrike">
              <a:latin typeface="Arial"/>
            </a:endParaRPr>
          </a:p>
          <a:p>
            <a:pPr>
              <a:lnSpc>
                <a:spcPct val="90000"/>
              </a:lnSpc>
              <a:spcBef>
                <a:spcPts val="1001"/>
              </a:spcBef>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838080" y="365040"/>
            <a:ext cx="10514880" cy="1324800"/>
          </a:xfrm>
          <a:prstGeom prst="rect">
            <a:avLst/>
          </a:prstGeom>
          <a:noFill/>
          <a:ln>
            <a:noFill/>
          </a:ln>
        </p:spPr>
        <p:style>
          <a:lnRef idx="0"/>
          <a:fillRef idx="0"/>
          <a:effectRef idx="0"/>
          <a:fontRef idx="minor"/>
        </p:style>
      </p:sp>
      <p:sp>
        <p:nvSpPr>
          <p:cNvPr id="7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PL/SQL is a combination of SQL along with the procedural features of programming languages. </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It was developed by Oracle Corporation in the early 90's to enhance the capabilities of SQL. </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PL/SQL is one of three key programming languages embedded in the Oracle Database, along with SQL itself and Java. </a:t>
            </a:r>
            <a:endParaRPr b="0" lang="en-IN" sz="2800" spc="-1" strike="noStrike">
              <a:latin typeface="Arial"/>
            </a:endParaRPr>
          </a:p>
          <a:p>
            <a:pPr>
              <a:lnSpc>
                <a:spcPct val="90000"/>
              </a:lnSpc>
              <a:spcBef>
                <a:spcPts val="1001"/>
              </a:spcBef>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838080" y="365040"/>
            <a:ext cx="10514880" cy="1324800"/>
          </a:xfrm>
          <a:prstGeom prst="rect">
            <a:avLst/>
          </a:prstGeom>
          <a:noFill/>
          <a:ln>
            <a:noFill/>
          </a:ln>
        </p:spPr>
        <p:style>
          <a:lnRef idx="0"/>
          <a:fillRef idx="0"/>
          <a:effectRef idx="0"/>
          <a:fontRef idx="minor"/>
        </p:style>
      </p:sp>
      <p:sp>
        <p:nvSpPr>
          <p:cNvPr id="11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i="1" lang="en-IN" sz="2800" spc="-1" strike="noStrike">
                <a:solidFill>
                  <a:srgbClr val="000000"/>
                </a:solidFill>
                <a:latin typeface="Calibri"/>
              </a:rPr>
              <a:t>function-name</a:t>
            </a:r>
            <a:r>
              <a:rPr b="0" lang="en-IN" sz="2800" spc="-1" strike="noStrike">
                <a:solidFill>
                  <a:srgbClr val="000000"/>
                </a:solidFill>
                <a:latin typeface="Calibri"/>
              </a:rPr>
              <a:t> specifies the name of the function.</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[OR REPLACE] option allows the modification of an existing function.</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The function must contain a </a:t>
            </a:r>
            <a:r>
              <a:rPr b="1" lang="en-IN" sz="2800" spc="-1" strike="noStrike">
                <a:solidFill>
                  <a:srgbClr val="000000"/>
                </a:solidFill>
                <a:latin typeface="Calibri"/>
              </a:rPr>
              <a:t>return</a:t>
            </a:r>
            <a:r>
              <a:rPr b="0" lang="en-IN" sz="2800" spc="-1" strike="noStrike">
                <a:solidFill>
                  <a:srgbClr val="000000"/>
                </a:solidFill>
                <a:latin typeface="Calibri"/>
              </a:rPr>
              <a:t> statement.</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The AS keyword is used instead of the IS keyword for creating a standalone function.</a:t>
            </a:r>
            <a:endParaRPr b="0" lang="en-IN" sz="2800" spc="-1" strike="noStrike">
              <a:latin typeface="Arial"/>
            </a:endParaRPr>
          </a:p>
          <a:p>
            <a:pPr>
              <a:lnSpc>
                <a:spcPct val="90000"/>
              </a:lnSpc>
              <a:spcBef>
                <a:spcPts val="1001"/>
              </a:spcBef>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IN" sz="2400" spc="-1" strike="noStrike">
                <a:solidFill>
                  <a:srgbClr val="000000"/>
                </a:solidFill>
                <a:latin typeface="Calibri Light"/>
              </a:rPr>
              <a:t>Eg1:PL/SQL Function that computes and returns the maximum of two values.</a:t>
            </a:r>
            <a:endParaRPr b="0" lang="en-IN" sz="2400" spc="-1" strike="noStrike">
              <a:latin typeface="Arial"/>
            </a:endParaRPr>
          </a:p>
        </p:txBody>
      </p:sp>
      <p:sp>
        <p:nvSpPr>
          <p:cNvPr id="11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17000"/>
          </a:bodyPr>
          <a:p>
            <a:pPr marL="228600" indent="-227880">
              <a:lnSpc>
                <a:spcPct val="90000"/>
              </a:lnSpc>
              <a:spcBef>
                <a:spcPts val="1001"/>
              </a:spcBef>
              <a:buClr>
                <a:srgbClr val="000000"/>
              </a:buClr>
              <a:buFont typeface="Arial"/>
              <a:buChar char="•"/>
            </a:pPr>
            <a:r>
              <a:rPr b="1" lang="en-US" sz="6400" spc="-1" strike="noStrike">
                <a:solidFill>
                  <a:srgbClr val="000000"/>
                </a:solidFill>
                <a:latin typeface="Calibri"/>
              </a:rPr>
              <a:t>Create or Replace function findMax(x IN number, y IN number)  </a:t>
            </a:r>
            <a:endParaRPr b="0" lang="en-IN" sz="6400" spc="-1" strike="noStrike">
              <a:latin typeface="Arial"/>
            </a:endParaRPr>
          </a:p>
          <a:p>
            <a:pPr marL="228600" indent="-227880">
              <a:lnSpc>
                <a:spcPct val="90000"/>
              </a:lnSpc>
              <a:spcBef>
                <a:spcPts val="1001"/>
              </a:spcBef>
              <a:buClr>
                <a:srgbClr val="000000"/>
              </a:buClr>
              <a:buFont typeface="Arial"/>
              <a:buChar char="•"/>
            </a:pPr>
            <a:r>
              <a:rPr b="1" lang="en-US" sz="6400" spc="-1" strike="noStrike">
                <a:solidFill>
                  <a:srgbClr val="000000"/>
                </a:solidFill>
                <a:latin typeface="Calibri"/>
              </a:rPr>
              <a:t>RETURN number IS</a:t>
            </a:r>
            <a:endParaRPr b="0" lang="en-IN" sz="6400" spc="-1" strike="noStrike">
              <a:latin typeface="Arial"/>
            </a:endParaRPr>
          </a:p>
          <a:p>
            <a:pPr marL="228600" indent="-227880">
              <a:lnSpc>
                <a:spcPct val="90000"/>
              </a:lnSpc>
              <a:spcBef>
                <a:spcPts val="1001"/>
              </a:spcBef>
              <a:buClr>
                <a:srgbClr val="000000"/>
              </a:buClr>
              <a:buFont typeface="Arial"/>
              <a:buChar char="•"/>
            </a:pPr>
            <a:r>
              <a:rPr b="1" lang="en-US" sz="6400" spc="-1" strike="noStrike">
                <a:solidFill>
                  <a:srgbClr val="000000"/>
                </a:solidFill>
                <a:latin typeface="Calibri"/>
              </a:rPr>
              <a:t>    </a:t>
            </a:r>
            <a:r>
              <a:rPr b="1" lang="en-US" sz="6400" spc="-1" strike="noStrike">
                <a:solidFill>
                  <a:srgbClr val="000000"/>
                </a:solidFill>
                <a:latin typeface="Calibri"/>
              </a:rPr>
              <a:t>z number; </a:t>
            </a:r>
            <a:endParaRPr b="0" lang="en-IN" sz="6400" spc="-1" strike="noStrike">
              <a:latin typeface="Arial"/>
            </a:endParaRPr>
          </a:p>
          <a:p>
            <a:pPr marL="228600" indent="-227880">
              <a:lnSpc>
                <a:spcPct val="90000"/>
              </a:lnSpc>
              <a:spcBef>
                <a:spcPts val="1001"/>
              </a:spcBef>
              <a:buClr>
                <a:srgbClr val="000000"/>
              </a:buClr>
              <a:buFont typeface="Arial"/>
              <a:buChar char="•"/>
            </a:pPr>
            <a:r>
              <a:rPr b="1" lang="en-US" sz="6400" spc="-1" strike="noStrike">
                <a:solidFill>
                  <a:srgbClr val="000000"/>
                </a:solidFill>
                <a:latin typeface="Calibri"/>
              </a:rPr>
              <a:t>BEGIN </a:t>
            </a:r>
            <a:endParaRPr b="0" lang="en-IN" sz="6400" spc="-1" strike="noStrike">
              <a:latin typeface="Arial"/>
            </a:endParaRPr>
          </a:p>
          <a:p>
            <a:pPr marL="228600" indent="-227880">
              <a:lnSpc>
                <a:spcPct val="90000"/>
              </a:lnSpc>
              <a:spcBef>
                <a:spcPts val="1001"/>
              </a:spcBef>
              <a:buClr>
                <a:srgbClr val="000000"/>
              </a:buClr>
              <a:buFont typeface="Arial"/>
              <a:buChar char="•"/>
            </a:pPr>
            <a:r>
              <a:rPr b="1" lang="en-US" sz="6400" spc="-1" strike="noStrike">
                <a:solidFill>
                  <a:srgbClr val="000000"/>
                </a:solidFill>
                <a:latin typeface="Calibri"/>
              </a:rPr>
              <a:t>   </a:t>
            </a:r>
            <a:r>
              <a:rPr b="1" lang="en-US" sz="6400" spc="-1" strike="noStrike">
                <a:solidFill>
                  <a:srgbClr val="000000"/>
                </a:solidFill>
                <a:latin typeface="Calibri"/>
              </a:rPr>
              <a:t>IF x &gt; y THEN </a:t>
            </a:r>
            <a:endParaRPr b="0" lang="en-IN" sz="6400" spc="-1" strike="noStrike">
              <a:latin typeface="Arial"/>
            </a:endParaRPr>
          </a:p>
          <a:p>
            <a:pPr marL="228600" indent="-227880">
              <a:lnSpc>
                <a:spcPct val="90000"/>
              </a:lnSpc>
              <a:spcBef>
                <a:spcPts val="1001"/>
              </a:spcBef>
              <a:buClr>
                <a:srgbClr val="000000"/>
              </a:buClr>
              <a:buFont typeface="Arial"/>
              <a:buChar char="•"/>
            </a:pPr>
            <a:r>
              <a:rPr b="1" lang="en-US" sz="6400" spc="-1" strike="noStrike">
                <a:solidFill>
                  <a:srgbClr val="000000"/>
                </a:solidFill>
                <a:latin typeface="Calibri"/>
              </a:rPr>
              <a:t>      </a:t>
            </a:r>
            <a:r>
              <a:rPr b="1" lang="en-US" sz="6400" spc="-1" strike="noStrike">
                <a:solidFill>
                  <a:srgbClr val="000000"/>
                </a:solidFill>
                <a:latin typeface="Calibri"/>
              </a:rPr>
              <a:t>z:= x; </a:t>
            </a:r>
            <a:endParaRPr b="0" lang="en-IN" sz="6400" spc="-1" strike="noStrike">
              <a:latin typeface="Arial"/>
            </a:endParaRPr>
          </a:p>
          <a:p>
            <a:pPr marL="228600" indent="-227880">
              <a:lnSpc>
                <a:spcPct val="90000"/>
              </a:lnSpc>
              <a:spcBef>
                <a:spcPts val="1001"/>
              </a:spcBef>
              <a:buClr>
                <a:srgbClr val="000000"/>
              </a:buClr>
              <a:buFont typeface="Arial"/>
              <a:buChar char="•"/>
            </a:pPr>
            <a:r>
              <a:rPr b="1" lang="en-US" sz="6400" spc="-1" strike="noStrike">
                <a:solidFill>
                  <a:srgbClr val="000000"/>
                </a:solidFill>
                <a:latin typeface="Calibri"/>
              </a:rPr>
              <a:t>   </a:t>
            </a:r>
            <a:r>
              <a:rPr b="1" lang="en-US" sz="6400" spc="-1" strike="noStrike">
                <a:solidFill>
                  <a:srgbClr val="000000"/>
                </a:solidFill>
                <a:latin typeface="Calibri"/>
              </a:rPr>
              <a:t>ELSE </a:t>
            </a:r>
            <a:endParaRPr b="0" lang="en-IN" sz="6400" spc="-1" strike="noStrike">
              <a:latin typeface="Arial"/>
            </a:endParaRPr>
          </a:p>
          <a:p>
            <a:pPr marL="228600" indent="-227880">
              <a:lnSpc>
                <a:spcPct val="90000"/>
              </a:lnSpc>
              <a:spcBef>
                <a:spcPts val="1001"/>
              </a:spcBef>
              <a:buClr>
                <a:srgbClr val="000000"/>
              </a:buClr>
              <a:buFont typeface="Arial"/>
              <a:buChar char="•"/>
            </a:pPr>
            <a:r>
              <a:rPr b="1" lang="en-US" sz="6400" spc="-1" strike="noStrike">
                <a:solidFill>
                  <a:srgbClr val="000000"/>
                </a:solidFill>
                <a:latin typeface="Calibri"/>
              </a:rPr>
              <a:t>      </a:t>
            </a:r>
            <a:r>
              <a:rPr b="1" lang="en-US" sz="6400" spc="-1" strike="noStrike">
                <a:solidFill>
                  <a:srgbClr val="000000"/>
                </a:solidFill>
                <a:latin typeface="Calibri"/>
              </a:rPr>
              <a:t>Z:= y; </a:t>
            </a:r>
            <a:endParaRPr b="0" lang="en-IN" sz="6400" spc="-1" strike="noStrike">
              <a:latin typeface="Arial"/>
            </a:endParaRPr>
          </a:p>
          <a:p>
            <a:pPr marL="228600" indent="-227880">
              <a:lnSpc>
                <a:spcPct val="90000"/>
              </a:lnSpc>
              <a:spcBef>
                <a:spcPts val="1001"/>
              </a:spcBef>
              <a:buClr>
                <a:srgbClr val="000000"/>
              </a:buClr>
              <a:buFont typeface="Arial"/>
              <a:buChar char="•"/>
            </a:pPr>
            <a:r>
              <a:rPr b="1" lang="en-US" sz="6400" spc="-1" strike="noStrike">
                <a:solidFill>
                  <a:srgbClr val="000000"/>
                </a:solidFill>
                <a:latin typeface="Calibri"/>
              </a:rPr>
              <a:t>   </a:t>
            </a:r>
            <a:r>
              <a:rPr b="1" lang="en-US" sz="6400" spc="-1" strike="noStrike">
                <a:solidFill>
                  <a:srgbClr val="000000"/>
                </a:solidFill>
                <a:latin typeface="Calibri"/>
              </a:rPr>
              <a:t>END IF;  </a:t>
            </a:r>
            <a:endParaRPr b="0" lang="en-IN" sz="6400" spc="-1" strike="noStrike">
              <a:latin typeface="Arial"/>
            </a:endParaRPr>
          </a:p>
          <a:p>
            <a:pPr marL="228600" indent="-227880">
              <a:lnSpc>
                <a:spcPct val="90000"/>
              </a:lnSpc>
              <a:spcBef>
                <a:spcPts val="1001"/>
              </a:spcBef>
              <a:buClr>
                <a:srgbClr val="000000"/>
              </a:buClr>
              <a:buFont typeface="Arial"/>
              <a:buChar char="•"/>
            </a:pPr>
            <a:r>
              <a:rPr b="1" lang="en-US" sz="6400" spc="-1" strike="noStrike">
                <a:solidFill>
                  <a:srgbClr val="000000"/>
                </a:solidFill>
                <a:latin typeface="Calibri"/>
              </a:rPr>
              <a:t>   </a:t>
            </a:r>
            <a:r>
              <a:rPr b="1" lang="en-US" sz="6400" spc="-1" strike="noStrike">
                <a:solidFill>
                  <a:srgbClr val="000000"/>
                </a:solidFill>
                <a:latin typeface="Calibri"/>
              </a:rPr>
              <a:t>RETURN z; </a:t>
            </a:r>
            <a:endParaRPr b="0" lang="en-IN" sz="6400" spc="-1" strike="noStrike">
              <a:latin typeface="Arial"/>
            </a:endParaRPr>
          </a:p>
          <a:p>
            <a:pPr marL="228600" indent="-227880">
              <a:lnSpc>
                <a:spcPct val="90000"/>
              </a:lnSpc>
              <a:spcBef>
                <a:spcPts val="1001"/>
              </a:spcBef>
              <a:buClr>
                <a:srgbClr val="000000"/>
              </a:buClr>
              <a:buFont typeface="Arial"/>
              <a:buChar char="•"/>
            </a:pPr>
            <a:r>
              <a:rPr b="1" lang="en-US" sz="6400" spc="-1" strike="noStrike">
                <a:solidFill>
                  <a:srgbClr val="000000"/>
                </a:solidFill>
                <a:latin typeface="Calibri"/>
              </a:rPr>
              <a:t>END findMax; </a:t>
            </a:r>
            <a:endParaRPr b="0" lang="en-IN" sz="6400" spc="-1" strike="noStrike">
              <a:latin typeface="Arial"/>
            </a:endParaRPr>
          </a:p>
          <a:p>
            <a:pPr>
              <a:lnSpc>
                <a:spcPct val="90000"/>
              </a:lnSpc>
              <a:spcBef>
                <a:spcPts val="1001"/>
              </a:spcBef>
            </a:pPr>
            <a:endParaRPr b="0" lang="en-IN" sz="6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Function Call</a:t>
            </a:r>
            <a:endParaRPr b="0" lang="en-IN" sz="4400" spc="-1" strike="noStrike">
              <a:latin typeface="Arial"/>
            </a:endParaRPr>
          </a:p>
        </p:txBody>
      </p:sp>
      <p:sp>
        <p:nvSpPr>
          <p:cNvPr id="11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77000"/>
          </a:bodyPr>
          <a:p>
            <a:pPr marL="228600" indent="-227880">
              <a:lnSpc>
                <a:spcPct val="90000"/>
              </a:lnSpc>
              <a:spcBef>
                <a:spcPts val="1001"/>
              </a:spcBef>
              <a:buClr>
                <a:srgbClr val="000000"/>
              </a:buClr>
              <a:buFont typeface="Arial"/>
              <a:buChar char="•"/>
            </a:pPr>
            <a:r>
              <a:rPr b="1" lang="en-US" sz="1600" spc="-1" strike="noStrike">
                <a:solidFill>
                  <a:srgbClr val="000000"/>
                </a:solidFill>
                <a:latin typeface="Calibri"/>
              </a:rPr>
              <a:t>DECLARE </a:t>
            </a:r>
            <a:endParaRPr b="0" lang="en-IN" sz="1600" spc="-1" strike="noStrike">
              <a:latin typeface="Arial"/>
            </a:endParaRPr>
          </a:p>
          <a:p>
            <a:pPr marL="228600" indent="-227880">
              <a:lnSpc>
                <a:spcPct val="90000"/>
              </a:lnSpc>
              <a:spcBef>
                <a:spcPts val="1001"/>
              </a:spcBef>
              <a:buClr>
                <a:srgbClr val="000000"/>
              </a:buClr>
              <a:buFont typeface="Arial"/>
              <a:buChar char="•"/>
            </a:pPr>
            <a:r>
              <a:rPr b="1" lang="en-US" sz="1600" spc="-1" strike="noStrike">
                <a:solidFill>
                  <a:srgbClr val="000000"/>
                </a:solidFill>
                <a:latin typeface="Calibri"/>
              </a:rPr>
              <a:t>   </a:t>
            </a:r>
            <a:r>
              <a:rPr b="1" lang="en-US" sz="1600" spc="-1" strike="noStrike">
                <a:solidFill>
                  <a:srgbClr val="000000"/>
                </a:solidFill>
                <a:latin typeface="Calibri"/>
              </a:rPr>
              <a:t>a number; </a:t>
            </a:r>
            <a:endParaRPr b="0" lang="en-IN" sz="1600" spc="-1" strike="noStrike">
              <a:latin typeface="Arial"/>
            </a:endParaRPr>
          </a:p>
          <a:p>
            <a:pPr marL="228600" indent="-227880">
              <a:lnSpc>
                <a:spcPct val="90000"/>
              </a:lnSpc>
              <a:spcBef>
                <a:spcPts val="1001"/>
              </a:spcBef>
              <a:buClr>
                <a:srgbClr val="000000"/>
              </a:buClr>
              <a:buFont typeface="Arial"/>
              <a:buChar char="•"/>
            </a:pPr>
            <a:r>
              <a:rPr b="1" lang="en-US" sz="1600" spc="-1" strike="noStrike">
                <a:solidFill>
                  <a:srgbClr val="000000"/>
                </a:solidFill>
                <a:latin typeface="Calibri"/>
              </a:rPr>
              <a:t>   </a:t>
            </a:r>
            <a:r>
              <a:rPr b="1" lang="en-US" sz="1600" spc="-1" strike="noStrike">
                <a:solidFill>
                  <a:srgbClr val="000000"/>
                </a:solidFill>
                <a:latin typeface="Calibri"/>
              </a:rPr>
              <a:t>b number; </a:t>
            </a:r>
            <a:endParaRPr b="0" lang="en-IN" sz="1600" spc="-1" strike="noStrike">
              <a:latin typeface="Arial"/>
            </a:endParaRPr>
          </a:p>
          <a:p>
            <a:pPr marL="228600" indent="-227880">
              <a:lnSpc>
                <a:spcPct val="90000"/>
              </a:lnSpc>
              <a:spcBef>
                <a:spcPts val="1001"/>
              </a:spcBef>
              <a:buClr>
                <a:srgbClr val="000000"/>
              </a:buClr>
              <a:buFont typeface="Arial"/>
              <a:buChar char="•"/>
            </a:pPr>
            <a:r>
              <a:rPr b="1" lang="en-US" sz="1600" spc="-1" strike="noStrike">
                <a:solidFill>
                  <a:srgbClr val="000000"/>
                </a:solidFill>
                <a:latin typeface="Calibri"/>
              </a:rPr>
              <a:t>   </a:t>
            </a:r>
            <a:r>
              <a:rPr b="1" lang="en-US" sz="1600" spc="-1" strike="noStrike">
                <a:solidFill>
                  <a:srgbClr val="000000"/>
                </a:solidFill>
                <a:latin typeface="Calibri"/>
              </a:rPr>
              <a:t>c number; </a:t>
            </a:r>
            <a:endParaRPr b="0" lang="en-IN" sz="1600" spc="-1" strike="noStrike">
              <a:latin typeface="Arial"/>
            </a:endParaRPr>
          </a:p>
          <a:p>
            <a:pPr marL="228600" indent="-227880">
              <a:lnSpc>
                <a:spcPct val="90000"/>
              </a:lnSpc>
              <a:spcBef>
                <a:spcPts val="1001"/>
              </a:spcBef>
              <a:buClr>
                <a:srgbClr val="000000"/>
              </a:buClr>
              <a:buFont typeface="Arial"/>
              <a:buChar char="•"/>
            </a:pPr>
            <a:r>
              <a:rPr b="1" lang="en-US" sz="1600" spc="-1" strike="noStrike">
                <a:solidFill>
                  <a:srgbClr val="000000"/>
                </a:solidFill>
                <a:latin typeface="Calibri"/>
              </a:rPr>
              <a:t>BEGIN </a:t>
            </a:r>
            <a:endParaRPr b="0" lang="en-IN" sz="1600" spc="-1" strike="noStrike">
              <a:latin typeface="Arial"/>
            </a:endParaRPr>
          </a:p>
          <a:p>
            <a:pPr marL="228600" indent="-227880">
              <a:lnSpc>
                <a:spcPct val="90000"/>
              </a:lnSpc>
              <a:spcBef>
                <a:spcPts val="1001"/>
              </a:spcBef>
              <a:buClr>
                <a:srgbClr val="000000"/>
              </a:buClr>
              <a:buFont typeface="Arial"/>
              <a:buChar char="•"/>
            </a:pPr>
            <a:r>
              <a:rPr b="1" lang="en-US" sz="1600" spc="-1" strike="noStrike">
                <a:solidFill>
                  <a:srgbClr val="000000"/>
                </a:solidFill>
                <a:latin typeface="Calibri"/>
              </a:rPr>
              <a:t>   </a:t>
            </a:r>
            <a:r>
              <a:rPr b="1" lang="en-US" sz="1600" spc="-1" strike="noStrike">
                <a:solidFill>
                  <a:srgbClr val="000000"/>
                </a:solidFill>
                <a:latin typeface="Calibri"/>
              </a:rPr>
              <a:t>a:= 23; </a:t>
            </a:r>
            <a:endParaRPr b="0" lang="en-IN" sz="1600" spc="-1" strike="noStrike">
              <a:latin typeface="Arial"/>
            </a:endParaRPr>
          </a:p>
          <a:p>
            <a:pPr marL="228600" indent="-227880">
              <a:lnSpc>
                <a:spcPct val="90000"/>
              </a:lnSpc>
              <a:spcBef>
                <a:spcPts val="1001"/>
              </a:spcBef>
              <a:buClr>
                <a:srgbClr val="000000"/>
              </a:buClr>
              <a:buFont typeface="Arial"/>
              <a:buChar char="•"/>
            </a:pPr>
            <a:r>
              <a:rPr b="1" lang="en-US" sz="1600" spc="-1" strike="noStrike">
                <a:solidFill>
                  <a:srgbClr val="000000"/>
                </a:solidFill>
                <a:latin typeface="Calibri"/>
              </a:rPr>
              <a:t>   </a:t>
            </a:r>
            <a:r>
              <a:rPr b="1" lang="en-US" sz="1600" spc="-1" strike="noStrike">
                <a:solidFill>
                  <a:srgbClr val="000000"/>
                </a:solidFill>
                <a:latin typeface="Calibri"/>
              </a:rPr>
              <a:t>b:= 45;  </a:t>
            </a:r>
            <a:endParaRPr b="0" lang="en-IN" sz="1600" spc="-1" strike="noStrike">
              <a:latin typeface="Arial"/>
            </a:endParaRPr>
          </a:p>
          <a:p>
            <a:pPr marL="228600" indent="-227880">
              <a:lnSpc>
                <a:spcPct val="90000"/>
              </a:lnSpc>
              <a:spcBef>
                <a:spcPts val="1001"/>
              </a:spcBef>
              <a:buClr>
                <a:srgbClr val="000000"/>
              </a:buClr>
              <a:buFont typeface="Arial"/>
              <a:buChar char="•"/>
            </a:pPr>
            <a:r>
              <a:rPr b="1" lang="en-US" sz="1600" spc="-1" strike="noStrike">
                <a:solidFill>
                  <a:srgbClr val="000000"/>
                </a:solidFill>
                <a:latin typeface="Calibri"/>
              </a:rPr>
              <a:t>   </a:t>
            </a:r>
            <a:r>
              <a:rPr b="1" lang="en-US" sz="1600" spc="-1" strike="noStrike">
                <a:solidFill>
                  <a:srgbClr val="000000"/>
                </a:solidFill>
                <a:latin typeface="Calibri"/>
              </a:rPr>
              <a:t>c := findMax(a, b); </a:t>
            </a:r>
            <a:endParaRPr b="0" lang="en-IN" sz="1600" spc="-1" strike="noStrike">
              <a:latin typeface="Arial"/>
            </a:endParaRPr>
          </a:p>
          <a:p>
            <a:pPr marL="228600" indent="-227880">
              <a:lnSpc>
                <a:spcPct val="90000"/>
              </a:lnSpc>
              <a:spcBef>
                <a:spcPts val="1001"/>
              </a:spcBef>
              <a:buClr>
                <a:srgbClr val="000000"/>
              </a:buClr>
              <a:buFont typeface="Arial"/>
              <a:buChar char="•"/>
            </a:pPr>
            <a:r>
              <a:rPr b="1" lang="en-US" sz="1600" spc="-1" strike="noStrike">
                <a:solidFill>
                  <a:srgbClr val="000000"/>
                </a:solidFill>
                <a:latin typeface="Calibri"/>
              </a:rPr>
              <a:t>   </a:t>
            </a:r>
            <a:r>
              <a:rPr b="1" lang="en-US" sz="1600" spc="-1" strike="noStrike">
                <a:solidFill>
                  <a:srgbClr val="000000"/>
                </a:solidFill>
                <a:latin typeface="Calibri"/>
              </a:rPr>
              <a:t>dbms_output.put_line(' Maximum of (23,45): ' || c); </a:t>
            </a:r>
            <a:endParaRPr b="0" lang="en-IN" sz="1600" spc="-1" strike="noStrike">
              <a:latin typeface="Arial"/>
            </a:endParaRPr>
          </a:p>
          <a:p>
            <a:pPr marL="228600" indent="-227880">
              <a:lnSpc>
                <a:spcPct val="90000"/>
              </a:lnSpc>
              <a:spcBef>
                <a:spcPts val="1001"/>
              </a:spcBef>
              <a:buClr>
                <a:srgbClr val="000000"/>
              </a:buClr>
              <a:buFont typeface="Arial"/>
              <a:buChar char="•"/>
            </a:pPr>
            <a:r>
              <a:rPr b="1" lang="en-US" sz="1600" spc="-1" strike="noStrike">
                <a:solidFill>
                  <a:srgbClr val="000000"/>
                </a:solidFill>
                <a:latin typeface="Calibri"/>
              </a:rPr>
              <a:t>END; </a:t>
            </a:r>
            <a:endParaRPr b="0" lang="en-IN" sz="1600" spc="-1" strike="noStrike">
              <a:latin typeface="Arial"/>
            </a:endParaRPr>
          </a:p>
          <a:p>
            <a:pPr marL="228600" indent="-227880">
              <a:lnSpc>
                <a:spcPct val="90000"/>
              </a:lnSpc>
              <a:spcBef>
                <a:spcPts val="1001"/>
              </a:spcBef>
              <a:buClr>
                <a:srgbClr val="000000"/>
              </a:buClr>
              <a:buFont typeface="Arial"/>
              <a:buChar char="•"/>
            </a:pPr>
            <a:r>
              <a:rPr b="1" lang="en-US" sz="1600" spc="-1" strike="noStrike">
                <a:solidFill>
                  <a:srgbClr val="000000"/>
                </a:solidFill>
                <a:latin typeface="Calibri"/>
              </a:rPr>
              <a:t>/ </a:t>
            </a:r>
            <a:endParaRPr b="0" lang="en-IN" sz="1600" spc="-1" strike="noStrike">
              <a:latin typeface="Arial"/>
            </a:endParaRPr>
          </a:p>
          <a:p>
            <a:pPr marL="228600" indent="-227880">
              <a:lnSpc>
                <a:spcPct val="90000"/>
              </a:lnSpc>
              <a:spcBef>
                <a:spcPts val="1001"/>
              </a:spcBef>
              <a:buClr>
                <a:srgbClr val="000000"/>
              </a:buClr>
              <a:buFont typeface="Arial"/>
              <a:buChar char="•"/>
            </a:pPr>
            <a:r>
              <a:rPr b="1" lang="en-US" sz="1700" spc="-1" strike="noStrike">
                <a:solidFill>
                  <a:srgbClr val="000000"/>
                </a:solidFill>
                <a:latin typeface="Calibri"/>
              </a:rPr>
              <a:t>When the above code is executed at the SQL prompt, it produces the following result −</a:t>
            </a:r>
            <a:endParaRPr b="0" lang="en-IN" sz="1700" spc="-1" strike="noStrike">
              <a:latin typeface="Arial"/>
            </a:endParaRPr>
          </a:p>
          <a:p>
            <a:pPr marL="228600" indent="-227880">
              <a:lnSpc>
                <a:spcPct val="90000"/>
              </a:lnSpc>
              <a:spcBef>
                <a:spcPts val="1001"/>
              </a:spcBef>
              <a:buClr>
                <a:srgbClr val="000000"/>
              </a:buClr>
              <a:buFont typeface="Arial"/>
              <a:buChar char="•"/>
            </a:pPr>
            <a:r>
              <a:rPr b="1" lang="en-US" sz="1700" spc="-1" strike="noStrike">
                <a:solidFill>
                  <a:srgbClr val="000000"/>
                </a:solidFill>
                <a:latin typeface="Calibri"/>
              </a:rPr>
              <a:t>Maximum of (23,45): 45   </a:t>
            </a:r>
            <a:endParaRPr b="0" lang="en-IN" sz="1700" spc="-1" strike="noStrike">
              <a:latin typeface="Arial"/>
            </a:endParaRPr>
          </a:p>
          <a:p>
            <a:pPr marL="228600" indent="-227880">
              <a:lnSpc>
                <a:spcPct val="90000"/>
              </a:lnSpc>
              <a:spcBef>
                <a:spcPts val="1001"/>
              </a:spcBef>
              <a:buClr>
                <a:srgbClr val="000000"/>
              </a:buClr>
              <a:buFont typeface="Arial"/>
              <a:buChar char="•"/>
            </a:pPr>
            <a:r>
              <a:rPr b="1" lang="en-US" sz="1700" spc="-1" strike="noStrike">
                <a:solidFill>
                  <a:srgbClr val="000000"/>
                </a:solidFill>
                <a:latin typeface="Calibri"/>
              </a:rPr>
              <a:t>PL/SQL procedure successfully completed</a:t>
            </a:r>
            <a:r>
              <a:rPr b="1" lang="en-US" sz="2800" spc="-1" strike="noStrike">
                <a:solidFill>
                  <a:srgbClr val="000000"/>
                </a:solidFill>
                <a:latin typeface="Calibri"/>
              </a:rPr>
              <a:t>. </a:t>
            </a:r>
            <a:endParaRPr b="0" lang="en-IN" sz="2800" spc="-1" strike="noStrike">
              <a:latin typeface="Arial"/>
            </a:endParaRPr>
          </a:p>
          <a:p>
            <a:pPr>
              <a:lnSpc>
                <a:spcPct val="90000"/>
              </a:lnSpc>
              <a:spcBef>
                <a:spcPts val="1001"/>
              </a:spcBef>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2400" spc="-1" strike="noStrike">
                <a:solidFill>
                  <a:srgbClr val="000000"/>
                </a:solidFill>
                <a:latin typeface="Calibri Light"/>
              </a:rPr>
              <a:t>Eg:2-Function </a:t>
            </a:r>
            <a:r>
              <a:rPr b="0" lang="en-US" sz="4400" spc="-1" strike="noStrike">
                <a:solidFill>
                  <a:srgbClr val="000000"/>
                </a:solidFill>
                <a:latin typeface="Calibri Light"/>
              </a:rPr>
              <a:t>: Add two numbers</a:t>
            </a:r>
            <a:endParaRPr b="0" lang="en-IN" sz="4400" spc="-1" strike="noStrike">
              <a:latin typeface="Arial"/>
            </a:endParaRPr>
          </a:p>
        </p:txBody>
      </p:sp>
      <p:sp>
        <p:nvSpPr>
          <p:cNvPr id="12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56000"/>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Set Serveroutput ON</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Create or replace function addnum (val1 in number,val2 in number)</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return number is</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Total number;</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Begin</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Total := val1+val2;</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Return(total);</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End addnum;</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After compiling this function we can use this in our SQL query</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Select addnum(3,4) from dual;</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O/P   7</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2400" spc="-1" strike="noStrike">
                <a:solidFill>
                  <a:srgbClr val="000000"/>
                </a:solidFill>
                <a:latin typeface="Calibri Light"/>
              </a:rPr>
              <a:t>Eg:3-Create a table squares to store a set of values and their corresponding square values</a:t>
            </a:r>
            <a:endParaRPr b="0" lang="en-IN" sz="2400" spc="-1" strike="noStrike">
              <a:latin typeface="Arial"/>
            </a:endParaRPr>
          </a:p>
        </p:txBody>
      </p:sp>
      <p:sp>
        <p:nvSpPr>
          <p:cNvPr id="12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94000"/>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Set Serveroutput ON</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Create or replace function findsquare (num in number)</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return number is</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sq number(10);</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Begin</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Sq:= num*num;</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Return sq;</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End findsquare;</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Function call</a:t>
            </a:r>
            <a:endParaRPr b="0" lang="en-IN" sz="4400" spc="-1" strike="noStrike">
              <a:latin typeface="Arial"/>
            </a:endParaRPr>
          </a:p>
        </p:txBody>
      </p:sp>
      <p:sp>
        <p:nvSpPr>
          <p:cNvPr id="12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61000"/>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Declare</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i number(3);</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sq number(10);</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Begin</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for i in 1..10</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loop</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sq := findsquare(i);</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Insert into squares values(i,sq);</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End loop</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End;</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Select * from squares;</a:t>
            </a:r>
            <a:endParaRPr b="0" lang="en-IN" sz="2800" spc="-1" strike="noStrike">
              <a:latin typeface="Arial"/>
            </a:endParaRPr>
          </a:p>
          <a:p>
            <a:pPr>
              <a:lnSpc>
                <a:spcPct val="90000"/>
              </a:lnSpc>
              <a:spcBef>
                <a:spcPts val="1001"/>
              </a:spcBef>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PL-SQL PROCEDURE</a:t>
            </a:r>
            <a:endParaRPr b="0" lang="en-IN" sz="4400" spc="-1" strike="noStrike">
              <a:latin typeface="Arial"/>
            </a:endParaRPr>
          </a:p>
        </p:txBody>
      </p:sp>
      <p:sp>
        <p:nvSpPr>
          <p:cNvPr id="12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Procedure can accept multiple input parameters and return multiple output parameters.</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In function can return a value but in procedures it is optional. It can return zero or n values.</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By defining multiple out parameters in procedures, multiple values can be passed to the caller.</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Syntax</a:t>
            </a:r>
            <a:endParaRPr b="0" lang="en-IN" sz="4400" spc="-1" strike="noStrike">
              <a:latin typeface="Arial"/>
            </a:endParaRPr>
          </a:p>
        </p:txBody>
      </p:sp>
      <p:sp>
        <p:nvSpPr>
          <p:cNvPr id="12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Create or Replace Procedure&lt;Procedure name&gt;</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(argument  {in, out, inout} , Data type, …….)</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 is ,as }</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&lt;variable&gt; declarations;</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Begin</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&lt;PL/SQL subprogram body&gt;</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End procedure name;</a:t>
            </a:r>
            <a:endParaRPr b="0" lang="en-IN" sz="2800" spc="-1" strike="noStrike">
              <a:latin typeface="Arial"/>
            </a:endParaRPr>
          </a:p>
          <a:p>
            <a:pPr>
              <a:lnSpc>
                <a:spcPct val="90000"/>
              </a:lnSpc>
              <a:spcBef>
                <a:spcPts val="1001"/>
              </a:spcBef>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IN" sz="4400" spc="-1" strike="noStrike">
                <a:solidFill>
                  <a:srgbClr val="000000"/>
                </a:solidFill>
                <a:latin typeface="Calibri Light"/>
              </a:rPr>
              <a:t>Parameter Mode &amp; Description</a:t>
            </a:r>
            <a:endParaRPr b="0" lang="en-IN" sz="4400" spc="-1" strike="noStrike">
              <a:latin typeface="Arial"/>
            </a:endParaRPr>
          </a:p>
        </p:txBody>
      </p:sp>
      <p:sp>
        <p:nvSpPr>
          <p:cNvPr id="13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IN – Indicating the parameter will accept a value from the user or subprogram or calling program.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It is a read only parameter, it is the default mode of parameter passing.</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OUT – Indicate the parameter will return a value to the user.</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IN OUT – Indicates the parameter will either accept a value from the user or return a value to the user.</a:t>
            </a:r>
            <a:endParaRPr b="0" lang="en-IN" sz="2800" spc="-1" strike="noStrike">
              <a:latin typeface="Arial"/>
            </a:endParaRPr>
          </a:p>
          <a:p>
            <a:pPr>
              <a:lnSpc>
                <a:spcPct val="90000"/>
              </a:lnSpc>
              <a:spcBef>
                <a:spcPts val="1001"/>
              </a:spcBef>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fontScale="45000"/>
          </a:bodyPr>
          <a:p>
            <a:pPr>
              <a:lnSpc>
                <a:spcPct val="90000"/>
              </a:lnSpc>
            </a:pPr>
            <a:r>
              <a:rPr b="1" lang="en-IN" sz="4400" spc="-1" strike="noStrike">
                <a:solidFill>
                  <a:srgbClr val="000000"/>
                </a:solidFill>
                <a:latin typeface="Calibri Light"/>
              </a:rPr>
              <a:t>IN &amp; OUT Mode Example 1</a:t>
            </a:r>
            <a:br/>
            <a:r>
              <a:rPr b="0" lang="en-IN" sz="2700" spc="-1" strike="noStrike">
                <a:solidFill>
                  <a:srgbClr val="000000"/>
                </a:solidFill>
                <a:latin typeface="Calibri Light"/>
              </a:rPr>
              <a:t>This program finds the minimum of two values. Here, the procedure takes two numbers using the IN mode and returns their minimum using the OUT parameters.</a:t>
            </a:r>
            <a:br/>
            <a:endParaRPr b="0" lang="en-IN" sz="2700" spc="-1" strike="noStrike">
              <a:latin typeface="Arial"/>
            </a:endParaRPr>
          </a:p>
        </p:txBody>
      </p:sp>
      <p:sp>
        <p:nvSpPr>
          <p:cNvPr id="13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84000"/>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Set Serveroutput ON;</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Create or Replace PROCEDURE findMin(x IN number, y IN number, z OUT number) IS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BEGIN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IF x &lt; y THEN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z:= x;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ELSE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z:= y;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END IF;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END;   </a:t>
            </a:r>
            <a:endParaRPr b="0" lang="en-IN" sz="2800" spc="-1" strike="noStrike">
              <a:latin typeface="Arial"/>
            </a:endParaRPr>
          </a:p>
          <a:p>
            <a:pPr>
              <a:lnSpc>
                <a:spcPct val="90000"/>
              </a:lnSpc>
              <a:spcBef>
                <a:spcPts val="1001"/>
              </a:spcBef>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IN" sz="4400" spc="-1" strike="noStrike">
                <a:solidFill>
                  <a:srgbClr val="000000"/>
                </a:solidFill>
                <a:latin typeface="Calibri Light"/>
              </a:rPr>
              <a:t>Sections &amp; Description</a:t>
            </a:r>
            <a:endParaRPr b="0" lang="en-IN" sz="4400" spc="-1" strike="noStrike">
              <a:latin typeface="Arial"/>
            </a:endParaRPr>
          </a:p>
        </p:txBody>
      </p:sp>
      <p:sp>
        <p:nvSpPr>
          <p:cNvPr id="8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1" lang="en-IN" sz="2800" spc="-1" strike="noStrike">
                <a:solidFill>
                  <a:srgbClr val="000000"/>
                </a:solidFill>
                <a:latin typeface="Calibri"/>
              </a:rPr>
              <a:t>Declarations</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This section starts with the keyword </a:t>
            </a:r>
            <a:r>
              <a:rPr b="1" lang="en-IN" sz="2800" spc="-1" strike="noStrike">
                <a:solidFill>
                  <a:srgbClr val="000000"/>
                </a:solidFill>
                <a:latin typeface="Calibri"/>
              </a:rPr>
              <a:t>DECLARE</a:t>
            </a:r>
            <a:endParaRPr b="0" lang="en-IN" sz="2800" spc="-1" strike="noStrike">
              <a:latin typeface="Arial"/>
            </a:endParaRPr>
          </a:p>
          <a:p>
            <a:pPr marL="228600" indent="-227880">
              <a:lnSpc>
                <a:spcPct val="90000"/>
              </a:lnSpc>
              <a:spcBef>
                <a:spcPts val="1001"/>
              </a:spcBef>
              <a:buClr>
                <a:srgbClr val="000000"/>
              </a:buClr>
              <a:buFont typeface="Arial"/>
              <a:buChar char="•"/>
            </a:pPr>
            <a:r>
              <a:rPr b="1" lang="en-IN" sz="2800" spc="-1" strike="noStrike">
                <a:solidFill>
                  <a:srgbClr val="000000"/>
                </a:solidFill>
                <a:latin typeface="Calibri"/>
              </a:rPr>
              <a:t>Executable Commands</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This section is enclosed between the keywords </a:t>
            </a:r>
            <a:r>
              <a:rPr b="1" lang="en-IN" sz="2800" spc="-1" strike="noStrike">
                <a:solidFill>
                  <a:srgbClr val="000000"/>
                </a:solidFill>
                <a:latin typeface="Calibri"/>
              </a:rPr>
              <a:t>BEGIN</a:t>
            </a:r>
            <a:r>
              <a:rPr b="0" lang="en-IN" sz="2800" spc="-1" strike="noStrike">
                <a:solidFill>
                  <a:srgbClr val="000000"/>
                </a:solidFill>
                <a:latin typeface="Calibri"/>
              </a:rPr>
              <a:t> and </a:t>
            </a:r>
            <a:r>
              <a:rPr b="1" lang="en-IN" sz="2800" spc="-1" strike="noStrike">
                <a:solidFill>
                  <a:srgbClr val="000000"/>
                </a:solidFill>
                <a:latin typeface="Calibri"/>
              </a:rPr>
              <a:t>END</a:t>
            </a:r>
            <a:r>
              <a:rPr b="0" lang="en-IN" sz="2800" spc="-1" strike="noStrike">
                <a:solidFill>
                  <a:srgbClr val="000000"/>
                </a:solidFill>
                <a:latin typeface="Calibri"/>
              </a:rPr>
              <a:t> and it is a mandatory section. </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It consists of the executable PL/SQL statements of the program.</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 </a:t>
            </a:r>
            <a:r>
              <a:rPr b="0" lang="en-IN" sz="2800" spc="-1" strike="noStrike">
                <a:solidFill>
                  <a:srgbClr val="000000"/>
                </a:solidFill>
                <a:latin typeface="Calibri"/>
              </a:rPr>
              <a:t>It should have at least one executable line of code, which may be just a </a:t>
            </a:r>
            <a:r>
              <a:rPr b="1" lang="en-IN" sz="2800" spc="-1" strike="noStrike">
                <a:solidFill>
                  <a:srgbClr val="000000"/>
                </a:solidFill>
                <a:latin typeface="Calibri"/>
              </a:rPr>
              <a:t>NULL command</a:t>
            </a:r>
            <a:r>
              <a:rPr b="0" lang="en-IN" sz="2800" spc="-1" strike="noStrike">
                <a:solidFill>
                  <a:srgbClr val="000000"/>
                </a:solidFill>
                <a:latin typeface="Calibri"/>
              </a:rPr>
              <a:t> to indicate that nothing should be executed.</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Every PL/SQL statement ends with a semicolon (;). </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2400" spc="-1" strike="noStrike">
                <a:solidFill>
                  <a:srgbClr val="000000"/>
                </a:solidFill>
                <a:latin typeface="Calibri Light"/>
              </a:rPr>
              <a:t>Calling Program</a:t>
            </a:r>
            <a:endParaRPr b="0" lang="en-IN" sz="2400" spc="-1" strike="noStrike">
              <a:latin typeface="Arial"/>
            </a:endParaRPr>
          </a:p>
        </p:txBody>
      </p:sp>
      <p:sp>
        <p:nvSpPr>
          <p:cNvPr id="13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70000"/>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DECLARE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a number;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b number;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c number;</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BEGIN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a:= &amp;a;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b:= &amp;b;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findMin(a, b, c);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dbms_output.put_line(' Minimum value is: ' || c);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END;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t>
            </a:r>
            <a:endParaRPr b="0" lang="en-IN" sz="2800" spc="-1" strike="noStrike">
              <a:latin typeface="Arial"/>
            </a:endParaRPr>
          </a:p>
          <a:p>
            <a:pPr>
              <a:lnSpc>
                <a:spcPct val="90000"/>
              </a:lnSpc>
              <a:spcBef>
                <a:spcPts val="1001"/>
              </a:spcBef>
            </a:pPr>
            <a:endParaRPr b="0" lang="en-IN" sz="2800" spc="-1" strike="noStrike">
              <a:latin typeface="Arial"/>
            </a:endParaRPr>
          </a:p>
          <a:p>
            <a:pPr>
              <a:lnSpc>
                <a:spcPct val="90000"/>
              </a:lnSpc>
              <a:spcBef>
                <a:spcPts val="1001"/>
              </a:spcBef>
            </a:pPr>
            <a:endParaRPr b="0" lang="en-IN" sz="2800" spc="-1" strike="noStrike">
              <a:latin typeface="Arial"/>
            </a:endParaRPr>
          </a:p>
          <a:p>
            <a:pPr>
              <a:lnSpc>
                <a:spcPct val="90000"/>
              </a:lnSpc>
              <a:spcBef>
                <a:spcPts val="1001"/>
              </a:spcBef>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fontScale="56000"/>
          </a:bodyPr>
          <a:p>
            <a:pPr>
              <a:lnSpc>
                <a:spcPct val="90000"/>
              </a:lnSpc>
            </a:pPr>
            <a:r>
              <a:rPr b="1" lang="en-IN" sz="4400" spc="-1" strike="noStrike">
                <a:solidFill>
                  <a:srgbClr val="000000"/>
                </a:solidFill>
                <a:latin typeface="Calibri Light"/>
              </a:rPr>
              <a:t>IN &amp; OUT Mode Example 2</a:t>
            </a:r>
            <a:br/>
            <a:r>
              <a:rPr b="0" lang="en-IN" sz="2200" spc="-1" strike="noStrike">
                <a:solidFill>
                  <a:srgbClr val="000000"/>
                </a:solidFill>
                <a:latin typeface="Calibri Light"/>
              </a:rPr>
              <a:t>This procedure computes the square of value of a passed value. This example shows how we can use the same parameter to accept a value and then return the result.</a:t>
            </a:r>
            <a:br/>
            <a:endParaRPr b="0" lang="en-IN" sz="2200" spc="-1" strike="noStrike">
              <a:latin typeface="Arial"/>
            </a:endParaRPr>
          </a:p>
        </p:txBody>
      </p:sp>
      <p:sp>
        <p:nvSpPr>
          <p:cNvPr id="13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Set Serveroutput ON;</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Create or Replace PROCEDURE squareNum(x IN OUT number) IS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BEGIN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x := x * x;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END;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t>
            </a:r>
            <a:endParaRPr b="0" lang="en-IN" sz="2800" spc="-1" strike="noStrike">
              <a:latin typeface="Arial"/>
            </a:endParaRPr>
          </a:p>
          <a:p>
            <a:pPr>
              <a:lnSpc>
                <a:spcPct val="90000"/>
              </a:lnSpc>
              <a:spcBef>
                <a:spcPts val="1001"/>
              </a:spcBef>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Calling Program</a:t>
            </a:r>
            <a:endParaRPr b="0" lang="en-IN" sz="4400" spc="-1" strike="noStrike">
              <a:latin typeface="Arial"/>
            </a:endParaRPr>
          </a:p>
        </p:txBody>
      </p:sp>
      <p:sp>
        <p:nvSpPr>
          <p:cNvPr id="13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DECLARE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a number;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BEGIN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a:= &amp;a;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squareNum(a);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dbms_output.put_line(' Square is): ' || a);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END;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t>
            </a:r>
            <a:endParaRPr b="0" lang="en-IN" sz="2800" spc="-1" strike="noStrike">
              <a:latin typeface="Arial"/>
            </a:endParaRPr>
          </a:p>
          <a:p>
            <a:pPr>
              <a:lnSpc>
                <a:spcPct val="90000"/>
              </a:lnSpc>
              <a:spcBef>
                <a:spcPts val="1001"/>
              </a:spcBef>
            </a:pPr>
            <a:endParaRPr b="0" lang="en-IN" sz="2800" spc="-1" strike="noStrike">
              <a:latin typeface="Arial"/>
            </a:endParaRPr>
          </a:p>
          <a:p>
            <a:pPr>
              <a:lnSpc>
                <a:spcPct val="90000"/>
              </a:lnSpc>
              <a:spcBef>
                <a:spcPts val="1001"/>
              </a:spcBef>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2400" spc="-1" strike="noStrike">
                <a:solidFill>
                  <a:srgbClr val="000000"/>
                </a:solidFill>
                <a:latin typeface="Calibri Light"/>
              </a:rPr>
              <a:t>Eg.3 A Procedure called Deposit is created and stored in database. Create the table customer(A/c no, balance) and update the balance using the procedure Deposit.</a:t>
            </a:r>
            <a:endParaRPr b="0" lang="en-IN" sz="2400" spc="-1" strike="noStrike">
              <a:latin typeface="Arial"/>
            </a:endParaRPr>
          </a:p>
        </p:txBody>
      </p:sp>
      <p:sp>
        <p:nvSpPr>
          <p:cNvPr id="14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88000"/>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Create table customer(A/c no,balance)</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Insert some values</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Select * from customer</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Set serveroutput ON</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Create or replace procedure deposit(id in number, amt in number)is</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Begin</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Update customer set balance=balance + amt where A/c no=id;</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End;</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2400" spc="-1" strike="noStrike">
                <a:solidFill>
                  <a:srgbClr val="000000"/>
                </a:solidFill>
                <a:latin typeface="Calibri Light"/>
              </a:rPr>
              <a:t>Program to deposit an amount in customer account</a:t>
            </a:r>
            <a:endParaRPr b="0" lang="en-IN" sz="2400" spc="-1" strike="noStrike">
              <a:latin typeface="Arial"/>
            </a:endParaRPr>
          </a:p>
        </p:txBody>
      </p:sp>
      <p:sp>
        <p:nvSpPr>
          <p:cNvPr id="14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94000"/>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Declare</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Accno number(2);</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Amount number(10,2);</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Begin</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Accno:= &amp;Accno;</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Amount:=&amp;amount;</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Deposit(Acc no, amount);</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Commit;</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End;</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IN" sz="4400" spc="-1" strike="noStrike">
                <a:solidFill>
                  <a:srgbClr val="000000"/>
                </a:solidFill>
                <a:latin typeface="Calibri Light"/>
              </a:rPr>
              <a:t>PL/SQL - Triggers</a:t>
            </a:r>
            <a:br/>
            <a:endParaRPr b="0" lang="en-IN" sz="4400" spc="-1" strike="noStrike">
              <a:latin typeface="Arial"/>
            </a:endParaRPr>
          </a:p>
        </p:txBody>
      </p:sp>
      <p:sp>
        <p:nvSpPr>
          <p:cNvPr id="14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75000"/>
          </a:bodyPr>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Triggers are stored programs, which are automatically executed or fired when some events occur.</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Triggers can be defined on the table, schema, or database with which the event is associated.</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Triggers are, in fact, written to be executed in response to any of the following events −</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A </a:t>
            </a:r>
            <a:r>
              <a:rPr b="1" lang="en-IN" sz="2800" spc="-1" strike="noStrike">
                <a:solidFill>
                  <a:srgbClr val="000000"/>
                </a:solidFill>
                <a:latin typeface="Calibri"/>
              </a:rPr>
              <a:t>database manipulation (DML)</a:t>
            </a:r>
            <a:r>
              <a:rPr b="0" lang="en-IN" sz="2800" spc="-1" strike="noStrike">
                <a:solidFill>
                  <a:srgbClr val="000000"/>
                </a:solidFill>
                <a:latin typeface="Calibri"/>
              </a:rPr>
              <a:t> statement (DELETE, INSERT, or UPDATE)</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A </a:t>
            </a:r>
            <a:r>
              <a:rPr b="1" lang="en-IN" sz="2800" spc="-1" strike="noStrike">
                <a:solidFill>
                  <a:srgbClr val="000000"/>
                </a:solidFill>
                <a:latin typeface="Calibri"/>
              </a:rPr>
              <a:t>database definition (DDL)</a:t>
            </a:r>
            <a:r>
              <a:rPr b="0" lang="en-IN" sz="2800" spc="-1" strike="noStrike">
                <a:solidFill>
                  <a:srgbClr val="000000"/>
                </a:solidFill>
                <a:latin typeface="Calibri"/>
              </a:rPr>
              <a:t> statement (CREATE, ALTER, or DROP).</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A </a:t>
            </a:r>
            <a:r>
              <a:rPr b="1" lang="en-IN" sz="2800" spc="-1" strike="noStrike">
                <a:solidFill>
                  <a:srgbClr val="000000"/>
                </a:solidFill>
                <a:latin typeface="Calibri"/>
              </a:rPr>
              <a:t>database operation</a:t>
            </a:r>
            <a:r>
              <a:rPr b="0" lang="en-IN" sz="2800" spc="-1" strike="noStrike">
                <a:solidFill>
                  <a:srgbClr val="000000"/>
                </a:solidFill>
                <a:latin typeface="Calibri"/>
              </a:rPr>
              <a:t> (SERVERERROR, LOGON, LOGOFF, STARTUP, or SHUTDOWN).</a:t>
            </a:r>
            <a:endParaRPr b="0" lang="en-IN" sz="2800" spc="-1" strike="noStrike">
              <a:latin typeface="Arial"/>
            </a:endParaRPr>
          </a:p>
          <a:p>
            <a:pPr>
              <a:lnSpc>
                <a:spcPct val="90000"/>
              </a:lnSpc>
              <a:spcBef>
                <a:spcPts val="1001"/>
              </a:spcBef>
            </a:pPr>
            <a:endParaRPr b="0" lang="en-IN" sz="2800" spc="-1" strike="noStrike">
              <a:latin typeface="Arial"/>
            </a:endParaRPr>
          </a:p>
          <a:p>
            <a:pPr>
              <a:lnSpc>
                <a:spcPct val="90000"/>
              </a:lnSpc>
              <a:spcBef>
                <a:spcPts val="1001"/>
              </a:spcBef>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IN" sz="4400" spc="-1" strike="noStrike">
                <a:solidFill>
                  <a:srgbClr val="000000"/>
                </a:solidFill>
                <a:latin typeface="Calibri Light"/>
              </a:rPr>
              <a:t>Benefits of Triggers</a:t>
            </a:r>
            <a:br/>
            <a:endParaRPr b="0" lang="en-IN" sz="4400" spc="-1" strike="noStrike">
              <a:latin typeface="Arial"/>
            </a:endParaRPr>
          </a:p>
        </p:txBody>
      </p:sp>
      <p:sp>
        <p:nvSpPr>
          <p:cNvPr id="14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Enforcing complex integrity constraints.</a:t>
            </a:r>
            <a:endParaRPr b="0" lang="en-IN" sz="2800" spc="-1" strike="noStrike">
              <a:latin typeface="Arial"/>
            </a:endParaRPr>
          </a:p>
          <a:p>
            <a:pPr>
              <a:lnSpc>
                <a:spcPct val="90000"/>
              </a:lnSpc>
              <a:spcBef>
                <a:spcPts val="1001"/>
              </a:spcBef>
            </a:pP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validating input data.</a:t>
            </a:r>
            <a:endParaRPr b="0" lang="en-IN" sz="2800" spc="-1" strike="noStrike">
              <a:latin typeface="Arial"/>
            </a:endParaRPr>
          </a:p>
          <a:p>
            <a:pPr>
              <a:lnSpc>
                <a:spcPct val="90000"/>
              </a:lnSpc>
              <a:spcBef>
                <a:spcPts val="1001"/>
              </a:spcBef>
              <a:tabLst>
                <a:tab algn="l" pos="0"/>
              </a:tabLst>
            </a:pPr>
            <a:endParaRPr b="0" lang="en-IN" sz="2800" spc="-1" strike="noStrike">
              <a:latin typeface="Arial"/>
            </a:endParaRPr>
          </a:p>
          <a:p>
            <a:pPr marL="228600" indent="-22788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Imposing security authorizations.</a:t>
            </a:r>
            <a:endParaRPr b="0" lang="en-IN" sz="2800" spc="-1" strike="noStrike">
              <a:latin typeface="Arial"/>
            </a:endParaRPr>
          </a:p>
          <a:p>
            <a:pPr>
              <a:lnSpc>
                <a:spcPct val="90000"/>
              </a:lnSpc>
              <a:spcBef>
                <a:spcPts val="1001"/>
              </a:spcBef>
              <a:tabLst>
                <a:tab algn="l" pos="0"/>
              </a:tabLst>
            </a:pPr>
            <a:endParaRPr b="0" lang="en-IN" sz="2800" spc="-1" strike="noStrike">
              <a:latin typeface="Arial"/>
            </a:endParaRPr>
          </a:p>
          <a:p>
            <a:pPr marL="228600" indent="-22788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Preventing invalid transactions.</a:t>
            </a:r>
            <a:endParaRPr b="0" lang="en-IN" sz="2800" spc="-1" strike="noStrike">
              <a:latin typeface="Arial"/>
            </a:endParaRPr>
          </a:p>
          <a:p>
            <a:pPr>
              <a:lnSpc>
                <a:spcPct val="90000"/>
              </a:lnSpc>
              <a:spcBef>
                <a:spcPts val="1001"/>
              </a:spcBef>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Parts of trigger</a:t>
            </a:r>
            <a:endParaRPr b="0" lang="en-IN" sz="4400" spc="-1" strike="noStrike">
              <a:latin typeface="Arial"/>
            </a:endParaRPr>
          </a:p>
        </p:txBody>
      </p:sp>
      <p:sp>
        <p:nvSpPr>
          <p:cNvPr id="14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Event : That activates the trigger.</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Condition : Test whether the trigger should run.(optional)</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Action : What happens if the trigger runs.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838080" y="365040"/>
            <a:ext cx="10514880" cy="1324800"/>
          </a:xfrm>
          <a:prstGeom prst="rect">
            <a:avLst/>
          </a:prstGeom>
          <a:noFill/>
          <a:ln>
            <a:noFill/>
          </a:ln>
        </p:spPr>
        <p:style>
          <a:lnRef idx="0"/>
          <a:fillRef idx="0"/>
          <a:effectRef idx="0"/>
          <a:fontRef idx="minor"/>
        </p:style>
      </p:sp>
      <p:sp>
        <p:nvSpPr>
          <p:cNvPr id="15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43000"/>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CREATE [OR REPLACE ] TRIGGER trigger_name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{BEFORE | AFTER  }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{INSERT [OR] | UPDATE [OR] | DELETE}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[OF col_name]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ON table_name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[REFERENCING OLD AS o NEW AS n]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[FOR EACH ROW]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WHEN (condition)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DECLARE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Declaration-statements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BEGIN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Executable-statements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EXCEPTION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Exception-handling-statements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END; </a:t>
            </a:r>
            <a:endParaRPr b="0" lang="en-IN" sz="2800" spc="-1" strike="noStrike">
              <a:latin typeface="Arial"/>
            </a:endParaRPr>
          </a:p>
          <a:p>
            <a:pPr>
              <a:lnSpc>
                <a:spcPct val="90000"/>
              </a:lnSpc>
              <a:spcBef>
                <a:spcPts val="1001"/>
              </a:spcBef>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838080" y="365040"/>
            <a:ext cx="10514880" cy="1324800"/>
          </a:xfrm>
          <a:prstGeom prst="rect">
            <a:avLst/>
          </a:prstGeom>
          <a:noFill/>
          <a:ln>
            <a:noFill/>
          </a:ln>
        </p:spPr>
        <p:style>
          <a:lnRef idx="0"/>
          <a:fillRef idx="0"/>
          <a:effectRef idx="0"/>
          <a:fontRef idx="minor"/>
        </p:style>
      </p:sp>
      <p:sp>
        <p:nvSpPr>
          <p:cNvPr id="15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34000"/>
          </a:bodyPr>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CREATE [OR REPLACE] TRIGGER trigger_name − Creates or replaces an existing trigger with the </a:t>
            </a:r>
            <a:r>
              <a:rPr b="0" i="1" lang="en-IN" sz="2800" spc="-1" strike="noStrike">
                <a:solidFill>
                  <a:srgbClr val="000000"/>
                </a:solidFill>
                <a:latin typeface="Calibri"/>
              </a:rPr>
              <a:t>trigger_name</a:t>
            </a:r>
            <a:r>
              <a:rPr b="0" lang="en-IN" sz="2800" spc="-1" strike="noStrike">
                <a:solidFill>
                  <a:srgbClr val="000000"/>
                </a:solidFill>
                <a:latin typeface="Calibri"/>
              </a:rPr>
              <a:t>.</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{BEFORE | AFTER } − This specifies when the trigger will be executed. </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{INSERT [OR] | UPDATE [OR] | DELETE} − This specifies the DML operation.</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[OF col_name] − This specifies the column name that will be updated.</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[ON table_name] − This specifies the name of the table associated with the trigger.</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[REFERENCING OLD AS o NEW AS n] − This allows you to refer new and old values for various DML statements, such as INSERT, UPDATE, and DELETE.</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[FOR EACH ROW] − This specifies a row-level trigger, i.e., the trigger will be executed for each row being affected. Otherwise the trigger will execute just once when the SQL statement is executed, which is called a table level trigger.</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WHEN (condition) − This provides a condition for rows for which the trigger would fire. This clause is valid only for row-level triggers.</a:t>
            </a:r>
            <a:endParaRPr b="0" lang="en-IN" sz="2800" spc="-1" strike="noStrike">
              <a:latin typeface="Arial"/>
            </a:endParaRPr>
          </a:p>
          <a:p>
            <a:pPr>
              <a:lnSpc>
                <a:spcPct val="90000"/>
              </a:lnSpc>
              <a:spcBef>
                <a:spcPts val="1001"/>
              </a:spcBef>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IN" sz="4400" spc="-1" strike="noStrike">
                <a:solidFill>
                  <a:srgbClr val="000000"/>
                </a:solidFill>
                <a:latin typeface="Calibri Light"/>
              </a:rPr>
              <a:t>Basic structure of a PL/SQL block </a:t>
            </a:r>
            <a:br/>
            <a:endParaRPr b="0" lang="en-IN" sz="4400" spc="-1" strike="noStrike">
              <a:latin typeface="Arial"/>
            </a:endParaRPr>
          </a:p>
        </p:txBody>
      </p:sp>
      <p:sp>
        <p:nvSpPr>
          <p:cNvPr id="8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DECLARE </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   </a:t>
            </a:r>
            <a:r>
              <a:rPr b="0" lang="en-IN" sz="2800" spc="-1" strike="noStrike">
                <a:solidFill>
                  <a:srgbClr val="000000"/>
                </a:solidFill>
                <a:latin typeface="Calibri"/>
              </a:rPr>
              <a:t>&lt;declarations section&gt; </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BEGIN </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   </a:t>
            </a:r>
            <a:r>
              <a:rPr b="0" lang="en-IN" sz="2800" spc="-1" strike="noStrike">
                <a:solidFill>
                  <a:srgbClr val="000000"/>
                </a:solidFill>
                <a:latin typeface="Calibri"/>
              </a:rPr>
              <a:t>&lt;executable command(s)&gt;</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EXCEPTION </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   </a:t>
            </a:r>
            <a:r>
              <a:rPr b="0" lang="en-IN" sz="2800" spc="-1" strike="noStrike">
                <a:solidFill>
                  <a:srgbClr val="000000"/>
                </a:solidFill>
                <a:latin typeface="Calibri"/>
              </a:rPr>
              <a:t>&lt;exception handling&gt; </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END;</a:t>
            </a:r>
            <a:endParaRPr b="0" lang="en-IN" sz="2800" spc="-1" strike="noStrike">
              <a:latin typeface="Arial"/>
            </a:endParaRPr>
          </a:p>
          <a:p>
            <a:pPr>
              <a:lnSpc>
                <a:spcPct val="90000"/>
              </a:lnSpc>
              <a:spcBef>
                <a:spcPts val="1001"/>
              </a:spcBef>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Eg: statement level trigger:</a:t>
            </a:r>
            <a:endParaRPr b="0" lang="en-IN" sz="4400" spc="-1" strike="noStrike">
              <a:latin typeface="Arial"/>
            </a:endParaRPr>
          </a:p>
        </p:txBody>
      </p:sp>
      <p:sp>
        <p:nvSpPr>
          <p:cNvPr id="15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Statement level triggers executes only once for each single transaction.</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Create  table xy(id, name, age);</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Insert three values;</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Display table xy;</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Create table testtable(action, date);((data type varchar(50) give large value))</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Execute statement level trigger with name t2;</a:t>
            </a:r>
            <a:endParaRPr b="0" lang="en-IN" sz="2800" spc="-1" strike="noStrike">
              <a:latin typeface="Arial"/>
            </a:endParaRPr>
          </a:p>
          <a:p>
            <a:pPr>
              <a:lnSpc>
                <a:spcPct val="90000"/>
              </a:lnSpc>
              <a:spcBef>
                <a:spcPts val="1001"/>
              </a:spcBef>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838080" y="365040"/>
            <a:ext cx="10514880" cy="1324800"/>
          </a:xfrm>
          <a:prstGeom prst="rect">
            <a:avLst/>
          </a:prstGeom>
          <a:noFill/>
          <a:ln>
            <a:noFill/>
          </a:ln>
        </p:spPr>
        <p:style>
          <a:lnRef idx="0"/>
          <a:fillRef idx="0"/>
          <a:effectRef idx="0"/>
          <a:fontRef idx="minor"/>
        </p:style>
      </p:sp>
      <p:sp>
        <p:nvSpPr>
          <p:cNvPr id="15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73000"/>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Create trigger t2 after insert or update on xy</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Begin</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If inserting</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then insert into testtable values(‘insert done’, SYSDATE);</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Else</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insert into testtable values(‘update done’, SYSDATE);</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End if;</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End;</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&gt;trigger created.</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838080" y="365040"/>
            <a:ext cx="10514880" cy="1324800"/>
          </a:xfrm>
          <a:prstGeom prst="rect">
            <a:avLst/>
          </a:prstGeom>
          <a:noFill/>
          <a:ln>
            <a:noFill/>
          </a:ln>
        </p:spPr>
        <p:style>
          <a:lnRef idx="0"/>
          <a:fillRef idx="0"/>
          <a:effectRef idx="0"/>
          <a:fontRef idx="minor"/>
        </p:style>
      </p:sp>
      <p:sp>
        <p:nvSpPr>
          <p:cNvPr id="15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This is statement level trigger. That is if we update all rows in xy, trigger fire only one time.</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Select * from testtable;</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No rows selected.</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Insert two more values into xy table;</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Select * from testtable;</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Update name on xy table belongs to either id;</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Select * from testtable;</a:t>
            </a:r>
            <a:endParaRPr b="0" lang="en-IN" sz="2800" spc="-1" strike="noStrike">
              <a:latin typeface="Arial"/>
            </a:endParaRPr>
          </a:p>
          <a:p>
            <a:pPr>
              <a:lnSpc>
                <a:spcPct val="90000"/>
              </a:lnSpc>
              <a:spcBef>
                <a:spcPts val="1001"/>
              </a:spcBef>
            </a:pPr>
            <a:endParaRPr b="0" lang="en-IN" sz="2800" spc="-1" strike="noStrike">
              <a:latin typeface="Arial"/>
            </a:endParaRPr>
          </a:p>
          <a:p>
            <a:pPr>
              <a:lnSpc>
                <a:spcPct val="90000"/>
              </a:lnSpc>
              <a:spcBef>
                <a:spcPts val="1001"/>
              </a:spcBef>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IN" sz="4400" spc="-1" strike="noStrike">
                <a:solidFill>
                  <a:srgbClr val="000000"/>
                </a:solidFill>
                <a:latin typeface="Calibri Light"/>
              </a:rPr>
              <a:t> </a:t>
            </a:r>
            <a:r>
              <a:rPr b="0" lang="en-IN" sz="4400" spc="-1" strike="noStrike">
                <a:solidFill>
                  <a:srgbClr val="000000"/>
                </a:solidFill>
                <a:latin typeface="Calibri Light"/>
              </a:rPr>
              <a:t>ROW level trigger</a:t>
            </a:r>
            <a:endParaRPr b="0" lang="en-IN" sz="4400" spc="-1" strike="noStrike">
              <a:latin typeface="Arial"/>
            </a:endParaRPr>
          </a:p>
        </p:txBody>
      </p:sp>
      <p:sp>
        <p:nvSpPr>
          <p:cNvPr id="16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Row level triggers executes once for each and every row in the transaction.</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The following program creates a </a:t>
            </a:r>
            <a:r>
              <a:rPr b="1" lang="en-IN" sz="2800" spc="-1" strike="noStrike">
                <a:solidFill>
                  <a:srgbClr val="000000"/>
                </a:solidFill>
                <a:latin typeface="Calibri"/>
              </a:rPr>
              <a:t>row-level</a:t>
            </a:r>
            <a:r>
              <a:rPr b="0" lang="en-IN" sz="2800" spc="-1" strike="noStrike">
                <a:solidFill>
                  <a:srgbClr val="000000"/>
                </a:solidFill>
                <a:latin typeface="Calibri"/>
              </a:rPr>
              <a:t> trigger for the customers table that would fire for INSERT or UPDATE or DELETE operations performed on the CUSTOMERS table.</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 </a:t>
            </a:r>
            <a:r>
              <a:rPr b="0" lang="en-IN" sz="2800" spc="-1" strike="noStrike">
                <a:solidFill>
                  <a:srgbClr val="000000"/>
                </a:solidFill>
                <a:latin typeface="Calibri"/>
              </a:rPr>
              <a:t>This trigger will display the salary difference between the old values and new values −</a:t>
            </a:r>
            <a:endParaRPr b="0" lang="en-IN" sz="2800" spc="-1" strike="noStrike">
              <a:latin typeface="Arial"/>
            </a:endParaRPr>
          </a:p>
          <a:p>
            <a:pPr>
              <a:lnSpc>
                <a:spcPct val="90000"/>
              </a:lnSpc>
              <a:spcBef>
                <a:spcPts val="1001"/>
              </a:spcBef>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1800" spc="-1" strike="noStrike">
                <a:solidFill>
                  <a:srgbClr val="000000"/>
                </a:solidFill>
                <a:latin typeface="Calibri Light"/>
              </a:rPr>
              <a:t>Eg:2</a:t>
            </a:r>
            <a:r>
              <a:rPr b="0" lang="en-IN" sz="1800" spc="-1" strike="noStrike">
                <a:solidFill>
                  <a:srgbClr val="000000"/>
                </a:solidFill>
                <a:latin typeface="Calibri Light"/>
              </a:rPr>
              <a:t>, ROW level trigger:  CUSTOMERS table</a:t>
            </a:r>
            <a:endParaRPr b="0" lang="en-IN" sz="1800" spc="-1" strike="noStrike">
              <a:latin typeface="Arial"/>
            </a:endParaRPr>
          </a:p>
        </p:txBody>
      </p:sp>
      <p:pic>
        <p:nvPicPr>
          <p:cNvPr id="163" name="Content Placeholder 4" descr=""/>
          <p:cNvPicPr/>
          <p:nvPr/>
        </p:nvPicPr>
        <p:blipFill>
          <a:blip r:embed="rId1"/>
          <a:stretch/>
        </p:blipFill>
        <p:spPr>
          <a:xfrm>
            <a:off x="1550520" y="2305800"/>
            <a:ext cx="8666280" cy="3378600"/>
          </a:xfrm>
          <a:prstGeom prst="rect">
            <a:avLst/>
          </a:prstGeom>
          <a:ln>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838080" y="365040"/>
            <a:ext cx="10514880" cy="734040"/>
          </a:xfrm>
          <a:prstGeom prst="rect">
            <a:avLst/>
          </a:prstGeom>
          <a:noFill/>
          <a:ln>
            <a:noFill/>
          </a:ln>
        </p:spPr>
        <p:style>
          <a:lnRef idx="0"/>
          <a:fillRef idx="0"/>
          <a:effectRef idx="0"/>
          <a:fontRef idx="minor"/>
        </p:style>
      </p:sp>
      <p:sp>
        <p:nvSpPr>
          <p:cNvPr id="165" name="CustomShape 2"/>
          <p:cNvSpPr/>
          <p:nvPr/>
        </p:nvSpPr>
        <p:spPr>
          <a:xfrm>
            <a:off x="838080" y="1378080"/>
            <a:ext cx="10514880" cy="4982040"/>
          </a:xfrm>
          <a:prstGeom prst="rect">
            <a:avLst/>
          </a:prstGeom>
          <a:noFill/>
          <a:ln>
            <a:noFill/>
          </a:ln>
        </p:spPr>
        <p:style>
          <a:lnRef idx="0"/>
          <a:fillRef idx="0"/>
          <a:effectRef idx="0"/>
          <a:fontRef idx="minor"/>
        </p:style>
        <p:txBody>
          <a:bodyPr lIns="90000" rIns="90000" tIns="45000" bIns="45000">
            <a:normAutofit fontScale="66000"/>
          </a:bodyPr>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CREATE OR REPLACE TRIGGER display_salary_changes </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BEFORE DELETE OR INSERT OR UPDATE ON customers </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FOR EACH ROW </a:t>
            </a:r>
            <a:endParaRPr b="0" lang="en-IN" sz="2800" spc="-1" strike="noStrike">
              <a:latin typeface="Arial"/>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WHEN (NEW.ID &gt; 0) </a:t>
            </a:r>
            <a:endParaRPr b="0" lang="en-IN" sz="2800" spc="-1" strike="noStrike">
              <a:latin typeface="Arial"/>
            </a:endParaRPr>
          </a:p>
          <a:p>
            <a:pPr marL="228600" indent="-22788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DECLARE </a:t>
            </a:r>
            <a:endParaRPr b="0" lang="en-IN" sz="2800" spc="-1" strike="noStrike">
              <a:latin typeface="Arial"/>
            </a:endParaRPr>
          </a:p>
          <a:p>
            <a:pPr marL="228600" indent="-22788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sal_diff number; </a:t>
            </a:r>
            <a:endParaRPr b="0" lang="en-IN" sz="2800" spc="-1" strike="noStrike">
              <a:latin typeface="Arial"/>
            </a:endParaRPr>
          </a:p>
          <a:p>
            <a:pPr marL="228600" indent="-22788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BEGIN </a:t>
            </a:r>
            <a:endParaRPr b="0" lang="en-IN" sz="2800" spc="-1" strike="noStrike">
              <a:latin typeface="Arial"/>
            </a:endParaRPr>
          </a:p>
          <a:p>
            <a:pPr marL="228600" indent="-22788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sal_diff := :NEW.salary  - :OLD.salary; </a:t>
            </a:r>
            <a:endParaRPr b="0" lang="en-IN" sz="2800" spc="-1" strike="noStrike">
              <a:latin typeface="Arial"/>
            </a:endParaRPr>
          </a:p>
          <a:p>
            <a:pPr marL="228600" indent="-22788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dbms_output.put_line('Old salary: ' || :OLD.salary); </a:t>
            </a:r>
            <a:endParaRPr b="0" lang="en-IN" sz="2800" spc="-1" strike="noStrike">
              <a:latin typeface="Arial"/>
            </a:endParaRPr>
          </a:p>
          <a:p>
            <a:pPr marL="228600" indent="-22788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dbms_output.put_line('New salary: ' || :NEW.salary); </a:t>
            </a:r>
            <a:endParaRPr b="0" lang="en-IN" sz="2800" spc="-1" strike="noStrike">
              <a:latin typeface="Arial"/>
            </a:endParaRPr>
          </a:p>
          <a:p>
            <a:pPr marL="228600" indent="-22788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dbms_output.put_line('Salary difference: ' || sal_diff); </a:t>
            </a:r>
            <a:endParaRPr b="0" lang="en-IN" sz="2800" spc="-1" strike="noStrike">
              <a:latin typeface="Arial"/>
            </a:endParaRPr>
          </a:p>
          <a:p>
            <a:pPr marL="228600" indent="-22788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END; </a:t>
            </a:r>
            <a:endParaRPr b="0" lang="en-IN" sz="2800" spc="-1" strike="noStrike">
              <a:latin typeface="Arial"/>
            </a:endParaRPr>
          </a:p>
          <a:p>
            <a:pPr marL="228600" indent="-22788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 </a:t>
            </a:r>
            <a:endParaRPr b="0" lang="en-IN" sz="2800" spc="-1" strike="noStrike">
              <a:latin typeface="Arial"/>
            </a:endParaRPr>
          </a:p>
          <a:p>
            <a:pPr>
              <a:lnSpc>
                <a:spcPct val="90000"/>
              </a:lnSpc>
              <a:spcBef>
                <a:spcPts val="1001"/>
              </a:spcBef>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838080" y="365040"/>
            <a:ext cx="10514880" cy="1324800"/>
          </a:xfrm>
          <a:prstGeom prst="rect">
            <a:avLst/>
          </a:prstGeom>
          <a:noFill/>
          <a:ln>
            <a:noFill/>
          </a:ln>
        </p:spPr>
        <p:style>
          <a:lnRef idx="0"/>
          <a:fillRef idx="0"/>
          <a:effectRef idx="0"/>
          <a:fontRef idx="minor"/>
        </p:style>
      </p:sp>
      <p:pic>
        <p:nvPicPr>
          <p:cNvPr id="167" name="Content Placeholder 4" descr=""/>
          <p:cNvPicPr/>
          <p:nvPr/>
        </p:nvPicPr>
        <p:blipFill>
          <a:blip r:embed="rId1"/>
          <a:stretch/>
        </p:blipFill>
        <p:spPr>
          <a:xfrm>
            <a:off x="1245600" y="1690560"/>
            <a:ext cx="10614240" cy="5332320"/>
          </a:xfrm>
          <a:prstGeom prst="rect">
            <a:avLst/>
          </a:prstGeom>
          <a:ln>
            <a:noFill/>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IN" sz="4400" spc="-1" strike="noStrike">
                <a:solidFill>
                  <a:srgbClr val="000000"/>
                </a:solidFill>
                <a:latin typeface="Calibri Light"/>
              </a:rPr>
              <a:t>Triggering a Trigger</a:t>
            </a:r>
            <a:br/>
            <a:endParaRPr b="0" lang="en-IN" sz="4400" spc="-1" strike="noStrike">
              <a:latin typeface="Arial"/>
            </a:endParaRPr>
          </a:p>
        </p:txBody>
      </p:sp>
      <p:pic>
        <p:nvPicPr>
          <p:cNvPr id="169" name="Content Placeholder 4" descr=""/>
          <p:cNvPicPr/>
          <p:nvPr/>
        </p:nvPicPr>
        <p:blipFill>
          <a:blip r:embed="rId1"/>
          <a:stretch/>
        </p:blipFill>
        <p:spPr>
          <a:xfrm>
            <a:off x="838080" y="1523880"/>
            <a:ext cx="9948240" cy="4677120"/>
          </a:xfrm>
          <a:prstGeom prst="rect">
            <a:avLst/>
          </a:prstGeom>
          <a:ln>
            <a:noFill/>
          </a:ln>
        </p:spPr>
      </p:pic>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838080" y="365040"/>
            <a:ext cx="10514880" cy="1324800"/>
          </a:xfrm>
          <a:prstGeom prst="rect">
            <a:avLst/>
          </a:prstGeom>
          <a:noFill/>
          <a:ln>
            <a:noFill/>
          </a:ln>
        </p:spPr>
        <p:style>
          <a:lnRef idx="0"/>
          <a:fillRef idx="0"/>
          <a:effectRef idx="0"/>
          <a:fontRef idx="minor"/>
        </p:style>
      </p:sp>
      <p:pic>
        <p:nvPicPr>
          <p:cNvPr id="171" name="Content Placeholder 3" descr=""/>
          <p:cNvPicPr/>
          <p:nvPr/>
        </p:nvPicPr>
        <p:blipFill>
          <a:blip r:embed="rId1"/>
          <a:stretch/>
        </p:blipFill>
        <p:spPr>
          <a:xfrm>
            <a:off x="1073520" y="1690560"/>
            <a:ext cx="9713160" cy="480132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IN" sz="4400" spc="-1" strike="noStrike">
                <a:solidFill>
                  <a:srgbClr val="000000"/>
                </a:solidFill>
                <a:latin typeface="Calibri Light"/>
              </a:rPr>
              <a:t>The 'Hello World' Example</a:t>
            </a:r>
            <a:br/>
            <a:endParaRPr b="0" lang="en-IN" sz="4400" spc="-1" strike="noStrike">
              <a:latin typeface="Arial"/>
            </a:endParaRPr>
          </a:p>
        </p:txBody>
      </p:sp>
      <p:sp>
        <p:nvSpPr>
          <p:cNvPr id="8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DECLARE </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   </a:t>
            </a:r>
            <a:r>
              <a:rPr b="0" lang="en-IN" sz="2800" spc="-1" strike="noStrike">
                <a:solidFill>
                  <a:srgbClr val="000000"/>
                </a:solidFill>
                <a:latin typeface="Calibri"/>
              </a:rPr>
              <a:t>message varchar2(20): = 'Hello, World!'; </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BEGIN </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   </a:t>
            </a:r>
            <a:r>
              <a:rPr b="0" lang="en-IN" sz="2800" spc="-1" strike="noStrike">
                <a:solidFill>
                  <a:srgbClr val="000000"/>
                </a:solidFill>
                <a:latin typeface="Calibri"/>
              </a:rPr>
              <a:t>dbms_output.put_line(message);   </a:t>
            </a:r>
            <a:r>
              <a:rPr b="0" lang="en-IN" sz="2800" spc="-1" strike="noStrike">
                <a:solidFill>
                  <a:srgbClr val="ff0000"/>
                </a:solidFill>
                <a:latin typeface="Calibri"/>
              </a:rPr>
              <a:t>//display message</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END; </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Set Serveroutput ON       </a:t>
            </a:r>
            <a:r>
              <a:rPr b="0" lang="en-IN" sz="2800" spc="-1" strike="noStrike">
                <a:solidFill>
                  <a:srgbClr val="ff0000"/>
                </a:solidFill>
                <a:latin typeface="Calibri"/>
              </a:rPr>
              <a:t>//</a:t>
            </a:r>
            <a:r>
              <a:rPr b="0" lang="en-US" sz="2800" spc="-1" strike="noStrike">
                <a:solidFill>
                  <a:srgbClr val="ff0000"/>
                </a:solidFill>
                <a:latin typeface="Calibri"/>
              </a:rPr>
              <a:t> To display messages to the user </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 </a:t>
            </a:r>
            <a:endParaRPr b="0" lang="en-IN" sz="2800" spc="-1" strike="noStrike">
              <a:latin typeface="Arial"/>
            </a:endParaRPr>
          </a:p>
          <a:p>
            <a:pPr>
              <a:lnSpc>
                <a:spcPct val="90000"/>
              </a:lnSpc>
              <a:spcBef>
                <a:spcPts val="1001"/>
              </a:spcBef>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IN" sz="4400" spc="-1" strike="noStrike">
                <a:solidFill>
                  <a:srgbClr val="000000"/>
                </a:solidFill>
                <a:latin typeface="Calibri Light"/>
              </a:rPr>
              <a:t>PL/SQL Input Output Statements</a:t>
            </a:r>
            <a:br/>
            <a:endParaRPr b="0" lang="en-IN" sz="4400" spc="-1" strike="noStrike">
              <a:latin typeface="Arial"/>
            </a:endParaRPr>
          </a:p>
        </p:txBody>
      </p:sp>
      <p:sp>
        <p:nvSpPr>
          <p:cNvPr id="8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81000"/>
          </a:bodyPr>
          <a:p>
            <a:pPr marL="228600" indent="-227880">
              <a:lnSpc>
                <a:spcPct val="90000"/>
              </a:lnSpc>
              <a:spcBef>
                <a:spcPts val="1001"/>
              </a:spcBef>
              <a:buClr>
                <a:srgbClr val="000000"/>
              </a:buClr>
              <a:buFont typeface="Arial"/>
              <a:buChar char="•"/>
            </a:pPr>
            <a:r>
              <a:rPr b="1" lang="en-IN" sz="2800" spc="-1" strike="noStrike">
                <a:solidFill>
                  <a:srgbClr val="000000"/>
                </a:solidFill>
                <a:latin typeface="Calibri"/>
              </a:rPr>
              <a:t>Input Statement</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There is no input statement or input function to print the values at run time but if you want to input the value at run time then you use insertion operator </a:t>
            </a:r>
            <a:r>
              <a:rPr b="1" lang="en-IN" sz="2800" spc="-1" strike="noStrike">
                <a:solidFill>
                  <a:srgbClr val="000000"/>
                </a:solidFill>
                <a:latin typeface="Calibri"/>
              </a:rPr>
              <a:t>(&amp;)</a:t>
            </a:r>
            <a:r>
              <a:rPr b="0" lang="en-IN" sz="2800" spc="-1" strike="noStrike">
                <a:solidFill>
                  <a:srgbClr val="000000"/>
                </a:solidFill>
                <a:latin typeface="Calibri"/>
              </a:rPr>
              <a:t>.</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message : = &amp;message;</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radius := &amp;radius;</a:t>
            </a:r>
            <a:endParaRPr b="0" lang="en-IN" sz="2800" spc="-1" strike="noStrike">
              <a:latin typeface="Arial"/>
            </a:endParaRPr>
          </a:p>
          <a:p>
            <a:pPr>
              <a:lnSpc>
                <a:spcPct val="90000"/>
              </a:lnSpc>
              <a:spcBef>
                <a:spcPts val="1001"/>
              </a:spcBef>
            </a:pPr>
            <a:endParaRPr b="0" lang="en-IN" sz="2800" spc="-1" strike="noStrike">
              <a:latin typeface="Arial"/>
            </a:endParaRPr>
          </a:p>
          <a:p>
            <a:pPr marL="228600" indent="-227880">
              <a:lnSpc>
                <a:spcPct val="90000"/>
              </a:lnSpc>
              <a:spcBef>
                <a:spcPts val="1001"/>
              </a:spcBef>
              <a:buClr>
                <a:srgbClr val="000000"/>
              </a:buClr>
              <a:buFont typeface="Arial"/>
              <a:buChar char="•"/>
            </a:pPr>
            <a:r>
              <a:rPr b="1" lang="en-IN" sz="2800" spc="-1" strike="noStrike">
                <a:solidFill>
                  <a:srgbClr val="000000"/>
                </a:solidFill>
                <a:latin typeface="Calibri"/>
              </a:rPr>
              <a:t>Output Statement</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Output statements are used for print output on console, pl/sql have own output statements to print value on screen which is;</a:t>
            </a:r>
            <a:endParaRPr b="0" lang="en-IN" sz="2800" spc="-1" strike="noStrike">
              <a:latin typeface="Arial"/>
            </a:endParaRPr>
          </a:p>
          <a:p>
            <a:pPr>
              <a:lnSpc>
                <a:spcPct val="90000"/>
              </a:lnSpc>
              <a:spcBef>
                <a:spcPts val="1001"/>
              </a:spcBef>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IN" sz="4400" spc="-1" strike="noStrike">
                <a:solidFill>
                  <a:srgbClr val="000000"/>
                </a:solidFill>
                <a:latin typeface="Calibri Light"/>
              </a:rPr>
              <a:t>Output Statement</a:t>
            </a:r>
            <a:br/>
            <a:endParaRPr b="0" lang="en-IN" sz="4400" spc="-1" strike="noStrike">
              <a:latin typeface="Arial"/>
            </a:endParaRPr>
          </a:p>
        </p:txBody>
      </p:sp>
      <p:sp>
        <p:nvSpPr>
          <p:cNvPr id="8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DBMS_OUTPUT</a:t>
            </a:r>
            <a:r>
              <a:rPr b="0" lang="en-US" sz="2800" spc="-1" strike="noStrike">
                <a:solidFill>
                  <a:srgbClr val="000000"/>
                </a:solidFill>
                <a:latin typeface="Wingdings"/>
              </a:rPr>
              <a:t></a:t>
            </a:r>
            <a:r>
              <a:rPr b="0" lang="en-US" sz="2800" spc="-1" strike="noStrike">
                <a:solidFill>
                  <a:srgbClr val="000000"/>
                </a:solidFill>
                <a:latin typeface="Calibri"/>
              </a:rPr>
              <a:t>This package enables display messages on the screen.</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PUT_LINE</a:t>
            </a:r>
            <a:r>
              <a:rPr b="0" lang="en-US" sz="2800" spc="-1" strike="noStrike">
                <a:solidFill>
                  <a:srgbClr val="000000"/>
                </a:solidFill>
                <a:latin typeface="Wingdings"/>
              </a:rPr>
              <a:t></a:t>
            </a:r>
            <a:r>
              <a:rPr b="0" lang="en-US" sz="2800" spc="-1" strike="noStrike">
                <a:solidFill>
                  <a:srgbClr val="000000"/>
                </a:solidFill>
                <a:latin typeface="Calibri"/>
              </a:rPr>
              <a:t> We can place an entire line of information into buffer by calling put_line.</a:t>
            </a:r>
            <a:endParaRPr b="0" lang="en-IN" sz="2800" spc="-1" strike="noStrike">
              <a:latin typeface="Arial"/>
            </a:endParaRPr>
          </a:p>
          <a:p>
            <a:pPr marL="228600" indent="-227880">
              <a:lnSpc>
                <a:spcPct val="90000"/>
              </a:lnSpc>
              <a:spcBef>
                <a:spcPts val="1001"/>
              </a:spcBef>
              <a:buClr>
                <a:srgbClr val="000000"/>
              </a:buClr>
              <a:buFont typeface="Arial"/>
              <a:buChar char="•"/>
            </a:pPr>
            <a:r>
              <a:rPr b="1" lang="en-IN" sz="2800" spc="-1" strike="noStrike">
                <a:solidFill>
                  <a:srgbClr val="000000"/>
                </a:solidFill>
                <a:latin typeface="Calibri"/>
              </a:rPr>
              <a:t>Example</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dbms_output.put_line('Hello word');</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dbms_output.put_line(‘sum’IIsum);</a:t>
            </a:r>
            <a:endParaRPr b="0" lang="en-IN" sz="2800" spc="-1" strike="noStrike">
              <a:latin typeface="Arial"/>
            </a:endParaRPr>
          </a:p>
          <a:p>
            <a:pPr>
              <a:lnSpc>
                <a:spcPct val="90000"/>
              </a:lnSpc>
              <a:spcBef>
                <a:spcPts val="1001"/>
              </a:spcBef>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IN" sz="4400" spc="-1" strike="noStrike">
                <a:solidFill>
                  <a:srgbClr val="000000"/>
                </a:solidFill>
                <a:latin typeface="Calibri Light"/>
              </a:rPr>
              <a:t>Example</a:t>
            </a:r>
            <a:br/>
            <a:endParaRPr b="0" lang="en-IN" sz="4400" spc="-1" strike="noStrike">
              <a:latin typeface="Arial"/>
            </a:endParaRPr>
          </a:p>
        </p:txBody>
      </p:sp>
      <p:sp>
        <p:nvSpPr>
          <p:cNvPr id="9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31000"/>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SET SERVEROUTPUT ON</a:t>
            </a:r>
            <a:r>
              <a:rPr b="0" lang="en-US" sz="2800" spc="-1" strike="noStrike">
                <a:solidFill>
                  <a:srgbClr val="000000"/>
                </a:solidFill>
                <a:latin typeface="Wingdings"/>
              </a:rPr>
              <a:t></a:t>
            </a:r>
            <a:r>
              <a:rPr b="0" lang="en-US" sz="2800" spc="-1" strike="noStrike">
                <a:solidFill>
                  <a:srgbClr val="000000"/>
                </a:solidFill>
                <a:latin typeface="Calibri"/>
              </a:rPr>
              <a:t>To display messages to the user the server output should be ON.</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Two ways:(</a:t>
            </a:r>
            <a:r>
              <a:rPr b="0" lang="en-US" sz="2800" spc="-1" strike="noStrike">
                <a:solidFill>
                  <a:srgbClr val="ff0000"/>
                </a:solidFill>
                <a:latin typeface="Calibri"/>
              </a:rPr>
              <a:t>Window</a:t>
            </a:r>
            <a:r>
              <a:rPr b="0" lang="en-US" sz="2800" spc="-1" strike="noStrike">
                <a:solidFill>
                  <a:srgbClr val="000000"/>
                </a:solidFill>
                <a:latin typeface="Calibri"/>
              </a:rPr>
              <a:t>s) either open a notepad using the command </a:t>
            </a:r>
            <a:endParaRPr b="0" lang="en-IN" sz="2800" spc="-1" strike="noStrike">
              <a:latin typeface="Arial"/>
            </a:endParaRPr>
          </a:p>
          <a:p>
            <a:pPr marL="228600" indent="-227880">
              <a:lnSpc>
                <a:spcPct val="90000"/>
              </a:lnSpc>
              <a:spcBef>
                <a:spcPts val="1001"/>
              </a:spcBef>
              <a:buClr>
                <a:srgbClr val="ff0000"/>
              </a:buClr>
              <a:buFont typeface="Arial"/>
              <a:buChar char="•"/>
            </a:pPr>
            <a:r>
              <a:rPr b="0" lang="en-US" sz="2800" spc="-1" strike="noStrike">
                <a:solidFill>
                  <a:srgbClr val="ff0000"/>
                </a:solidFill>
                <a:latin typeface="Calibri"/>
              </a:rPr>
              <a:t>ed filename </a:t>
            </a:r>
            <a:r>
              <a:rPr b="0" lang="en-US" sz="2800" spc="-1" strike="noStrike">
                <a:solidFill>
                  <a:srgbClr val="000000"/>
                </a:solidFill>
                <a:latin typeface="Calibri"/>
              </a:rPr>
              <a:t>type the code and save it either filename like “pgm1” and copy the contens minimize the notepad screen </a:t>
            </a:r>
            <a:r>
              <a:rPr b="0" lang="en-US" sz="2800" spc="-1" strike="noStrike">
                <a:solidFill>
                  <a:srgbClr val="ff0000"/>
                </a:solidFill>
                <a:latin typeface="Calibri"/>
              </a:rPr>
              <a:t>not closed </a:t>
            </a:r>
            <a:r>
              <a:rPr b="0" lang="en-US" sz="2800" spc="-1" strike="noStrike">
                <a:solidFill>
                  <a:srgbClr val="000000"/>
                </a:solidFill>
                <a:latin typeface="Calibri"/>
              </a:rPr>
              <a:t>and then paste the contents into prompt. Then it will run (/ and ‘set serverputput on’ command is necessary).Otherwise </a:t>
            </a:r>
            <a:r>
              <a:rPr b="0" lang="en-US" sz="2800" spc="-1" strike="noStrike">
                <a:solidFill>
                  <a:srgbClr val="ff0000"/>
                </a:solidFill>
                <a:latin typeface="Calibri"/>
              </a:rPr>
              <a:t>write the code in command prompt directly.</a:t>
            </a:r>
            <a:endParaRPr b="0" lang="en-IN" sz="2800" spc="-1" strike="noStrike">
              <a:latin typeface="Arial"/>
            </a:endParaRPr>
          </a:p>
          <a:p>
            <a:pPr>
              <a:lnSpc>
                <a:spcPct val="90000"/>
              </a:lnSpc>
              <a:spcBef>
                <a:spcPts val="1001"/>
              </a:spcBef>
            </a:pPr>
            <a:endParaRPr b="0" lang="en-IN" sz="2800" spc="-1" strike="noStrike">
              <a:latin typeface="Arial"/>
            </a:endParaRPr>
          </a:p>
          <a:p>
            <a:pPr marL="228600" indent="-227880">
              <a:lnSpc>
                <a:spcPct val="90000"/>
              </a:lnSpc>
              <a:spcBef>
                <a:spcPts val="1001"/>
              </a:spcBef>
              <a:buClr>
                <a:srgbClr val="ff0000"/>
              </a:buClr>
              <a:buFont typeface="Arial"/>
              <a:buChar char="•"/>
            </a:pPr>
            <a:r>
              <a:rPr b="0" lang="en-US" sz="2800" spc="-1" strike="noStrike">
                <a:solidFill>
                  <a:srgbClr val="ff0000"/>
                </a:solidFill>
                <a:latin typeface="Calibri"/>
              </a:rPr>
              <a:t>Linux: write the code in command prompt directly.</a:t>
            </a:r>
            <a:endParaRPr b="0" lang="en-IN" sz="2800" spc="-1" strike="noStrike">
              <a:latin typeface="Arial"/>
            </a:endParaRPr>
          </a:p>
          <a:p>
            <a:pPr>
              <a:lnSpc>
                <a:spcPct val="90000"/>
              </a:lnSpc>
              <a:spcBef>
                <a:spcPts val="1001"/>
              </a:spcBef>
            </a:pP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For run the command two ways:</a:t>
            </a:r>
            <a:endParaRPr b="0" lang="en-IN" sz="2800" spc="-1" strike="noStrike">
              <a:latin typeface="Arial"/>
            </a:endParaRPr>
          </a:p>
          <a:p>
            <a:pPr>
              <a:lnSpc>
                <a:spcPct val="90000"/>
              </a:lnSpc>
              <a:spcBef>
                <a:spcPts val="1001"/>
              </a:spcBef>
            </a:pPr>
            <a:endParaRPr b="0" lang="en-IN"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1,  use / symbol in the code …………..(first method)</a:t>
            </a:r>
            <a:endParaRPr b="0" lang="en-IN"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2, Save file-&gt; save file name.sql   …………….(second method)</a:t>
            </a:r>
            <a:endParaRPr b="0" lang="en-IN"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    </a:t>
            </a:r>
            <a:r>
              <a:rPr b="1" lang="en-US" sz="2800" spc="-1" strike="noStrike">
                <a:solidFill>
                  <a:srgbClr val="000000"/>
                </a:solidFill>
                <a:latin typeface="Calibri"/>
              </a:rPr>
              <a:t>Execution -&gt;@filename.</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IN" sz="2800" spc="-1" strike="noStrike">
              <a:latin typeface="Arial"/>
            </a:endParaRPr>
          </a:p>
          <a:p>
            <a:pPr>
              <a:lnSpc>
                <a:spcPct val="90000"/>
              </a:lnSpc>
              <a:spcBef>
                <a:spcPts val="1001"/>
              </a:spcBef>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IN" sz="4400" spc="-1" strike="noStrike">
                <a:solidFill>
                  <a:srgbClr val="000000"/>
                </a:solidFill>
                <a:latin typeface="Calibri Light"/>
              </a:rPr>
              <a:t> </a:t>
            </a:r>
            <a:r>
              <a:rPr b="0" lang="en-IN" sz="4400" spc="-1" strike="noStrike">
                <a:solidFill>
                  <a:srgbClr val="000000"/>
                </a:solidFill>
                <a:latin typeface="Calibri Light"/>
              </a:rPr>
              <a:t>PL/SQL Loop</a:t>
            </a:r>
            <a:br/>
            <a:endParaRPr b="0" lang="en-IN" sz="4400" spc="-1" strike="noStrike">
              <a:latin typeface="Arial"/>
            </a:endParaRPr>
          </a:p>
        </p:txBody>
      </p:sp>
      <p:sp>
        <p:nvSpPr>
          <p:cNvPr id="9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3600" spc="-1" strike="noStrike">
                <a:solidFill>
                  <a:srgbClr val="000000"/>
                </a:solidFill>
                <a:latin typeface="Calibri"/>
              </a:rPr>
              <a:t>for variable in initial value..final value</a:t>
            </a:r>
            <a:endParaRPr b="0" lang="en-IN" sz="3600" spc="-1" strike="noStrike">
              <a:latin typeface="Arial"/>
            </a:endParaRPr>
          </a:p>
          <a:p>
            <a:pPr marL="228600" indent="-227880">
              <a:lnSpc>
                <a:spcPct val="90000"/>
              </a:lnSpc>
              <a:spcBef>
                <a:spcPts val="1001"/>
              </a:spcBef>
              <a:buClr>
                <a:srgbClr val="000000"/>
              </a:buClr>
              <a:buFont typeface="Arial"/>
              <a:buChar char="•"/>
            </a:pPr>
            <a:r>
              <a:rPr b="0" lang="en-US" sz="3600" spc="-1" strike="noStrike">
                <a:solidFill>
                  <a:srgbClr val="000000"/>
                </a:solidFill>
                <a:latin typeface="Calibri"/>
              </a:rPr>
              <a:t>Loop</a:t>
            </a:r>
            <a:endParaRPr b="0" lang="en-IN" sz="3600" spc="-1" strike="noStrike">
              <a:latin typeface="Arial"/>
            </a:endParaRPr>
          </a:p>
          <a:p>
            <a:pPr marL="228600" indent="-227880">
              <a:lnSpc>
                <a:spcPct val="90000"/>
              </a:lnSpc>
              <a:spcBef>
                <a:spcPts val="1001"/>
              </a:spcBef>
              <a:buClr>
                <a:srgbClr val="000000"/>
              </a:buClr>
              <a:buFont typeface="Arial"/>
              <a:buChar char="•"/>
            </a:pPr>
            <a:r>
              <a:rPr b="0" lang="en-US" sz="3600" spc="-1" strike="noStrike">
                <a:solidFill>
                  <a:srgbClr val="000000"/>
                </a:solidFill>
                <a:latin typeface="Calibri"/>
              </a:rPr>
              <a:t>Statements</a:t>
            </a:r>
            <a:endParaRPr b="0" lang="en-IN" sz="3600" spc="-1" strike="noStrike">
              <a:latin typeface="Arial"/>
            </a:endParaRPr>
          </a:p>
          <a:p>
            <a:pPr marL="228600" indent="-227880">
              <a:lnSpc>
                <a:spcPct val="90000"/>
              </a:lnSpc>
              <a:spcBef>
                <a:spcPts val="1001"/>
              </a:spcBef>
              <a:buClr>
                <a:srgbClr val="000000"/>
              </a:buClr>
              <a:buFont typeface="Arial"/>
              <a:buChar char="•"/>
            </a:pPr>
            <a:r>
              <a:rPr b="0" lang="en-US" sz="3600" spc="-1" strike="noStrike">
                <a:solidFill>
                  <a:srgbClr val="000000"/>
                </a:solidFill>
                <a:latin typeface="Calibri"/>
              </a:rPr>
              <a:t>End loop;</a:t>
            </a:r>
            <a:endParaRPr b="0" lang="en-IN" sz="3600" spc="-1" strike="noStrike">
              <a:latin typeface="Arial"/>
            </a:endParaRPr>
          </a:p>
          <a:p>
            <a:pPr>
              <a:lnSpc>
                <a:spcPct val="90000"/>
              </a:lnSpc>
              <a:spcBef>
                <a:spcPts val="1001"/>
              </a:spcBef>
              <a:tabLst>
                <a:tab algn="l" pos="0"/>
              </a:tabLst>
            </a:pPr>
            <a:endParaRPr b="0" lang="en-IN" sz="3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6225</TotalTime>
  <Application>LibreOffice/6.4.7.2$Linux_X86_64 LibreOffice_project/40$Build-2</Application>
  <Words>2022</Words>
  <Paragraphs>379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2023-06-13T16:09:48Z</dcterms:created>
  <dc:creator>HP</dc:creator>
  <dc:description/>
  <dc:language>en-IN</dc:language>
  <cp:lastModifiedBy/>
  <dcterms:modified xsi:type="dcterms:W3CDTF">2024-04-30T11:09:36Z</dcterms:modified>
  <cp:revision>110</cp:revision>
  <dc:subject/>
  <dc:title>PL SQL</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48</vt:i4>
  </property>
</Properties>
</file>