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31"/>
  </p:notesMasterIdLst>
  <p:sldIdLst>
    <p:sldId id="272" r:id="rId3"/>
    <p:sldId id="302" r:id="rId4"/>
    <p:sldId id="303" r:id="rId5"/>
    <p:sldId id="305" r:id="rId6"/>
    <p:sldId id="306" r:id="rId7"/>
    <p:sldId id="307" r:id="rId8"/>
    <p:sldId id="308" r:id="rId9"/>
    <p:sldId id="300" r:id="rId10"/>
    <p:sldId id="295" r:id="rId11"/>
    <p:sldId id="296" r:id="rId12"/>
    <p:sldId id="297" r:id="rId13"/>
    <p:sldId id="325" r:id="rId14"/>
    <p:sldId id="299" r:id="rId15"/>
    <p:sldId id="301" r:id="rId16"/>
    <p:sldId id="309" r:id="rId17"/>
    <p:sldId id="310" r:id="rId18"/>
    <p:sldId id="311" r:id="rId19"/>
    <p:sldId id="313" r:id="rId20"/>
    <p:sldId id="312" r:id="rId21"/>
    <p:sldId id="327" r:id="rId22"/>
    <p:sldId id="314" r:id="rId23"/>
    <p:sldId id="315" r:id="rId24"/>
    <p:sldId id="316" r:id="rId25"/>
    <p:sldId id="326" r:id="rId26"/>
    <p:sldId id="319" r:id="rId27"/>
    <p:sldId id="320" r:id="rId28"/>
    <p:sldId id="321" r:id="rId29"/>
    <p:sldId id="29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2" autoAdjust="0"/>
    <p:restoredTop sz="75698" autoAdjust="0"/>
  </p:normalViewPr>
  <p:slideViewPr>
    <p:cSldViewPr snapToGrid="0">
      <p:cViewPr varScale="1">
        <p:scale>
          <a:sx n="68" d="100"/>
          <a:sy n="68" d="100"/>
        </p:scale>
        <p:origin x="702"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4/16/2020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dirty="0"/>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dirty="0"/>
          </a:p>
        </p:txBody>
      </p:sp>
    </p:spTree>
    <p:extLst>
      <p:ext uri="{BB962C8B-B14F-4D97-AF65-F5344CB8AC3E}">
        <p14:creationId xmlns:p14="http://schemas.microsoft.com/office/powerpoint/2010/main" val="1495133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endParaRPr lang="en-NZ" dirty="0"/>
          </a:p>
        </p:txBody>
      </p:sp>
      <p:sp>
        <p:nvSpPr>
          <p:cNvPr id="4" name="投影片編號版面配置區 3"/>
          <p:cNvSpPr>
            <a:spLocks noGrp="1"/>
          </p:cNvSpPr>
          <p:nvPr>
            <p:ph type="sldNum" sz="quarter" idx="10"/>
          </p:nvPr>
        </p:nvSpPr>
        <p:spPr/>
        <p:txBody>
          <a:bodyPr/>
          <a:lstStyle/>
          <a:p>
            <a:fld id="{893B0CF2-7F87-4E02-A248-870047730F99}" type="slidenum">
              <a:rPr lang="en-US" smtClean="0"/>
              <a:t>22</a:t>
            </a:fld>
            <a:endParaRPr lang="en-US" dirty="0"/>
          </a:p>
        </p:txBody>
      </p:sp>
    </p:spTree>
    <p:extLst>
      <p:ext uri="{BB962C8B-B14F-4D97-AF65-F5344CB8AC3E}">
        <p14:creationId xmlns:p14="http://schemas.microsoft.com/office/powerpoint/2010/main" val="368916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dirty="0"/>
              <a:t>Only use the repaint() statement inside an event handling method, such as actionPerformed(), to indicate you have updated the properties of the objects or shapes which are to appear on the screen, and you want them to be redrawn</a:t>
            </a:r>
          </a:p>
          <a:p>
            <a:pPr marL="171450" indent="-171450">
              <a:buFont typeface="Arial" panose="020B0604020202020204" pitchFamily="34" charset="0"/>
              <a:buChar char="•"/>
            </a:pPr>
            <a:r>
              <a:rPr lang="en-US" dirty="0"/>
              <a:t>Do not put the repaint() statement inside the paintComponent() method</a:t>
            </a:r>
          </a:p>
          <a:p>
            <a:pPr marL="171450" indent="-171450">
              <a:buFont typeface="Arial" panose="020B0604020202020204" pitchFamily="34" charset="0"/>
              <a:buChar char="•"/>
            </a:pPr>
            <a:endParaRPr lang="en-NZ" dirty="0"/>
          </a:p>
        </p:txBody>
      </p:sp>
      <p:sp>
        <p:nvSpPr>
          <p:cNvPr id="4" name="投影片編號版面配置區 3"/>
          <p:cNvSpPr>
            <a:spLocks noGrp="1"/>
          </p:cNvSpPr>
          <p:nvPr>
            <p:ph type="sldNum" sz="quarter" idx="10"/>
          </p:nvPr>
        </p:nvSpPr>
        <p:spPr/>
        <p:txBody>
          <a:bodyPr/>
          <a:lstStyle/>
          <a:p>
            <a:fld id="{893B0CF2-7F87-4E02-A248-870047730F99}" type="slidenum">
              <a:rPr lang="en-US" smtClean="0"/>
              <a:t>26</a:t>
            </a:fld>
            <a:endParaRPr lang="en-US" dirty="0"/>
          </a:p>
        </p:txBody>
      </p:sp>
    </p:spTree>
    <p:extLst>
      <p:ext uri="{BB962C8B-B14F-4D97-AF65-F5344CB8AC3E}">
        <p14:creationId xmlns:p14="http://schemas.microsoft.com/office/powerpoint/2010/main" val="485453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893B0CF2-7F87-4E02-A248-870047730F99}" type="slidenum">
              <a:rPr lang="en-US" smtClean="0"/>
              <a:t>27</a:t>
            </a:fld>
            <a:endParaRPr lang="en-US" dirty="0"/>
          </a:p>
        </p:txBody>
      </p:sp>
    </p:spTree>
    <p:extLst>
      <p:ext uri="{BB962C8B-B14F-4D97-AF65-F5344CB8AC3E}">
        <p14:creationId xmlns:p14="http://schemas.microsoft.com/office/powerpoint/2010/main" val="352047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893B0CF2-7F87-4E02-A248-870047730F99}" type="slidenum">
              <a:rPr lang="en-US" smtClean="0"/>
              <a:t>28</a:t>
            </a:fld>
            <a:endParaRPr lang="en-US" dirty="0"/>
          </a:p>
        </p:txBody>
      </p:sp>
    </p:spTree>
    <p:extLst>
      <p:ext uri="{BB962C8B-B14F-4D97-AF65-F5344CB8AC3E}">
        <p14:creationId xmlns:p14="http://schemas.microsoft.com/office/powerpoint/2010/main" val="1069570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dirty="0"/>
              <a:t>javax.swing package</a:t>
            </a:r>
            <a:r>
              <a:rPr lang="en-US" baseline="0" dirty="0"/>
              <a:t> contains the definition of a JFrame class. This package needs to be imported</a:t>
            </a:r>
          </a:p>
          <a:p>
            <a:pPr marL="171450" indent="-171450">
              <a:buFont typeface="Arial" panose="020B0604020202020204" pitchFamily="34" charset="0"/>
              <a:buChar char="•"/>
            </a:pPr>
            <a:r>
              <a:rPr lang="en-US" baseline="0" dirty="0"/>
              <a:t>extends JFrame: the class has all the functionality of a JFrame object, e.g. a title bar and a border and many instance methods which we can use.</a:t>
            </a:r>
          </a:p>
          <a:p>
            <a:pPr marL="171450" indent="-171450">
              <a:buFont typeface="Arial" panose="020B0604020202020204" pitchFamily="34" charset="0"/>
              <a:buChar char="•"/>
            </a:pPr>
            <a:r>
              <a:rPr lang="en-US" baseline="0" dirty="0"/>
              <a:t>setVisible(true): this ensures that the JFrame object is visible on the screen and is in front of any other open windows</a:t>
            </a:r>
            <a:endParaRPr lang="en-NZ" dirty="0"/>
          </a:p>
        </p:txBody>
      </p:sp>
      <p:sp>
        <p:nvSpPr>
          <p:cNvPr id="4" name="投影片編號版面配置區 3"/>
          <p:cNvSpPr>
            <a:spLocks noGrp="1"/>
          </p:cNvSpPr>
          <p:nvPr>
            <p:ph type="sldNum" sz="quarter" idx="10"/>
          </p:nvPr>
        </p:nvSpPr>
        <p:spPr/>
        <p:txBody>
          <a:bodyPr/>
          <a:lstStyle/>
          <a:p>
            <a:fld id="{893B0CF2-7F87-4E02-A248-870047730F99}" type="slidenum">
              <a:rPr lang="en-US" smtClean="0"/>
              <a:t>3</a:t>
            </a:fld>
            <a:endParaRPr lang="en-US" dirty="0"/>
          </a:p>
        </p:txBody>
      </p:sp>
    </p:spTree>
    <p:extLst>
      <p:ext uri="{BB962C8B-B14F-4D97-AF65-F5344CB8AC3E}">
        <p14:creationId xmlns:p14="http://schemas.microsoft.com/office/powerpoint/2010/main" val="1456911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dirty="0"/>
              <a:t>The header for the paintComponent()</a:t>
            </a:r>
            <a:r>
              <a:rPr lang="en-US" baseline="0" dirty="0"/>
              <a:t> method must be exactly as shown in the example</a:t>
            </a:r>
          </a:p>
          <a:p>
            <a:pPr marL="171450" indent="-171450">
              <a:buFont typeface="Arial" panose="020B0604020202020204" pitchFamily="34" charset="0"/>
              <a:buChar char="•"/>
            </a:pPr>
            <a:r>
              <a:rPr lang="en-US" baseline="0" dirty="0"/>
              <a:t>We don’t make a direct call to the paintComponent() method in our code. The method is called automatically by the Java runtime whenever the JPanel area needs to be refreshed, e.g. when the JFrame is first created and displayed, when the user makes a change to the JFrame size</a:t>
            </a:r>
            <a:endParaRPr lang="en-NZ" dirty="0"/>
          </a:p>
        </p:txBody>
      </p:sp>
      <p:sp>
        <p:nvSpPr>
          <p:cNvPr id="4" name="投影片編號版面配置區 3"/>
          <p:cNvSpPr>
            <a:spLocks noGrp="1"/>
          </p:cNvSpPr>
          <p:nvPr>
            <p:ph type="sldNum" sz="quarter" idx="10"/>
          </p:nvPr>
        </p:nvSpPr>
        <p:spPr/>
        <p:txBody>
          <a:bodyPr/>
          <a:lstStyle/>
          <a:p>
            <a:fld id="{893B0CF2-7F87-4E02-A248-870047730F99}" type="slidenum">
              <a:rPr lang="en-US" smtClean="0"/>
              <a:t>6</a:t>
            </a:fld>
            <a:endParaRPr lang="en-US" dirty="0"/>
          </a:p>
        </p:txBody>
      </p:sp>
    </p:spTree>
    <p:extLst>
      <p:ext uri="{BB962C8B-B14F-4D97-AF65-F5344CB8AC3E}">
        <p14:creationId xmlns:p14="http://schemas.microsoft.com/office/powerpoint/2010/main" val="282072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dirty="0"/>
              <a:t>CS101 Coursebook Chapter 15</a:t>
            </a:r>
          </a:p>
          <a:p>
            <a:endParaRPr lang="en-NZ" dirty="0"/>
          </a:p>
          <a:p>
            <a:pPr marL="171450" indent="-171450">
              <a:buFont typeface="Arial" panose="020B0604020202020204" pitchFamily="34" charset="0"/>
              <a:buChar char="•"/>
            </a:pPr>
            <a:r>
              <a:rPr lang="en-NZ" dirty="0"/>
              <a:t>A JFrame object is a window with a border and a title bar. The visible</a:t>
            </a:r>
            <a:r>
              <a:rPr lang="en-NZ" baseline="0" dirty="0"/>
              <a:t> area of a JFrame object is a Container which means that we will be able to add components to the JFrame object</a:t>
            </a:r>
          </a:p>
          <a:p>
            <a:pPr marL="171450" indent="-171450">
              <a:buFont typeface="Arial" panose="020B0604020202020204" pitchFamily="34" charset="0"/>
              <a:buChar char="•"/>
            </a:pPr>
            <a:r>
              <a:rPr lang="en-NZ" baseline="0" dirty="0"/>
              <a:t>JPanel is a component in which we can draw shapes. A JPanel is also a Container to which other components can be added</a:t>
            </a:r>
            <a:endParaRPr lang="en-NZ" dirty="0"/>
          </a:p>
          <a:p>
            <a:endParaRPr lang="en-NZ" dirty="0"/>
          </a:p>
        </p:txBody>
      </p:sp>
      <p:sp>
        <p:nvSpPr>
          <p:cNvPr id="4" name="Slide Number Placeholder 3"/>
          <p:cNvSpPr>
            <a:spLocks noGrp="1"/>
          </p:cNvSpPr>
          <p:nvPr>
            <p:ph type="sldNum" sz="quarter" idx="10"/>
          </p:nvPr>
        </p:nvSpPr>
        <p:spPr/>
        <p:txBody>
          <a:bodyPr/>
          <a:lstStyle/>
          <a:p>
            <a:fld id="{893B0CF2-7F87-4E02-A248-870047730F99}" type="slidenum">
              <a:rPr lang="en-US" smtClean="0"/>
              <a:t>9</a:t>
            </a:fld>
            <a:endParaRPr lang="en-US" dirty="0"/>
          </a:p>
        </p:txBody>
      </p:sp>
    </p:spTree>
    <p:extLst>
      <p:ext uri="{BB962C8B-B14F-4D97-AF65-F5344CB8AC3E}">
        <p14:creationId xmlns:p14="http://schemas.microsoft.com/office/powerpoint/2010/main" val="705174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This class only creates an instance of the MyJFrame</a:t>
            </a:r>
            <a:r>
              <a:rPr lang="en-NZ" baseline="0" dirty="0"/>
              <a:t> class</a:t>
            </a:r>
          </a:p>
          <a:p>
            <a:r>
              <a:rPr lang="en-NZ" baseline="0" dirty="0"/>
              <a:t>The five parameters for MyJFrame constructor are:</a:t>
            </a:r>
          </a:p>
          <a:p>
            <a:pPr marL="171450" indent="-171450">
              <a:buFont typeface="Arial" panose="020B0604020202020204" pitchFamily="34" charset="0"/>
              <a:buChar char="•"/>
            </a:pPr>
            <a:r>
              <a:rPr lang="en-NZ" dirty="0"/>
              <a:t>String title – name of the window, which will appear in the title bar</a:t>
            </a:r>
          </a:p>
          <a:p>
            <a:pPr marL="171450" indent="-171450">
              <a:buFont typeface="Arial" panose="020B0604020202020204" pitchFamily="34" charset="0"/>
              <a:buChar char="•"/>
            </a:pPr>
            <a:r>
              <a:rPr lang="en-NZ" dirty="0"/>
              <a:t>int x – the x position of the top left hand corner of the window. The x position is the distance (in pixels) from the left hand edge of the screen</a:t>
            </a:r>
          </a:p>
          <a:p>
            <a:pPr marL="171450" indent="-171450">
              <a:buFont typeface="Arial" panose="020B0604020202020204" pitchFamily="34" charset="0"/>
              <a:buChar char="•"/>
            </a:pPr>
            <a:r>
              <a:rPr lang="en-NZ" dirty="0"/>
              <a:t>int y – the y position of the top left hand corner of the window. The y position is the distance (in pixels) from the top of the screen</a:t>
            </a:r>
          </a:p>
          <a:p>
            <a:pPr marL="171450" indent="-171450">
              <a:buFont typeface="Arial" panose="020B0604020202020204" pitchFamily="34" charset="0"/>
              <a:buChar char="•"/>
            </a:pPr>
            <a:r>
              <a:rPr lang="en-NZ" dirty="0"/>
              <a:t>int width – width of the window in pixels</a:t>
            </a:r>
          </a:p>
          <a:p>
            <a:pPr marL="171450" indent="-171450">
              <a:buFont typeface="Arial" panose="020B0604020202020204" pitchFamily="34" charset="0"/>
              <a:buChar char="•"/>
            </a:pPr>
            <a:r>
              <a:rPr lang="en-NZ" dirty="0"/>
              <a:t>int height – height</a:t>
            </a:r>
            <a:r>
              <a:rPr lang="en-NZ" baseline="0" dirty="0"/>
              <a:t> of the window in pixels</a:t>
            </a:r>
            <a:endParaRPr lang="en-NZ" dirty="0"/>
          </a:p>
          <a:p>
            <a:endParaRPr lang="en-NZ" dirty="0"/>
          </a:p>
        </p:txBody>
      </p:sp>
      <p:sp>
        <p:nvSpPr>
          <p:cNvPr id="4" name="Slide Number Placeholder 3"/>
          <p:cNvSpPr>
            <a:spLocks noGrp="1"/>
          </p:cNvSpPr>
          <p:nvPr>
            <p:ph type="sldNum" sz="quarter" idx="10"/>
          </p:nvPr>
        </p:nvSpPr>
        <p:spPr/>
        <p:txBody>
          <a:bodyPr/>
          <a:lstStyle/>
          <a:p>
            <a:fld id="{893B0CF2-7F87-4E02-A248-870047730F99}" type="slidenum">
              <a:rPr lang="en-US" smtClean="0"/>
              <a:t>10</a:t>
            </a:fld>
            <a:endParaRPr lang="en-US" dirty="0"/>
          </a:p>
        </p:txBody>
      </p:sp>
    </p:spTree>
    <p:extLst>
      <p:ext uri="{BB962C8B-B14F-4D97-AF65-F5344CB8AC3E}">
        <p14:creationId xmlns:p14="http://schemas.microsoft.com/office/powerpoint/2010/main" val="1207515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We</a:t>
            </a:r>
            <a:r>
              <a:rPr lang="en-NZ" baseline="0" dirty="0"/>
              <a:t> use the JFrame class (from javax.swing package)</a:t>
            </a:r>
          </a:p>
          <a:p>
            <a:endParaRPr lang="en-NZ" baseline="0" dirty="0"/>
          </a:p>
          <a:p>
            <a:r>
              <a:rPr lang="en-NZ" baseline="0" dirty="0"/>
              <a:t>The class does the following:</a:t>
            </a:r>
          </a:p>
          <a:p>
            <a:pPr marL="171450" indent="-171450">
              <a:buFont typeface="Arial" panose="020B0604020202020204" pitchFamily="34" charset="0"/>
              <a:buChar char="•"/>
            </a:pPr>
            <a:r>
              <a:rPr lang="en-NZ" baseline="0" dirty="0"/>
              <a:t>Sets the title of the window using the first parameter</a:t>
            </a:r>
          </a:p>
          <a:p>
            <a:pPr marL="171450" indent="-171450">
              <a:buFont typeface="Arial" panose="020B0604020202020204" pitchFamily="34" charset="0"/>
              <a:buChar char="•"/>
            </a:pPr>
            <a:r>
              <a:rPr lang="en-NZ" baseline="0" dirty="0"/>
              <a:t>Sets the position and the window size using the parameters</a:t>
            </a:r>
          </a:p>
          <a:p>
            <a:pPr marL="171450" indent="-171450">
              <a:buFont typeface="Arial" panose="020B0604020202020204" pitchFamily="34" charset="0"/>
              <a:buChar char="•"/>
            </a:pPr>
            <a:r>
              <a:rPr lang="en-NZ" baseline="0" dirty="0"/>
              <a:t>Sets the action for the “close window” icon</a:t>
            </a:r>
          </a:p>
          <a:p>
            <a:pPr marL="171450" indent="-171450">
              <a:buFont typeface="Arial" panose="020B0604020202020204" pitchFamily="34" charset="0"/>
              <a:buChar char="•"/>
            </a:pPr>
            <a:r>
              <a:rPr lang="en-NZ" baseline="0" dirty="0"/>
              <a:t>Creates an instance of the MyJPanel class, which is used to define exactly what should be displayed in the contents of </a:t>
            </a:r>
            <a:r>
              <a:rPr lang="en-NZ" baseline="0"/>
              <a:t>the window</a:t>
            </a:r>
            <a:endParaRPr lang="en-NZ" baseline="0" dirty="0"/>
          </a:p>
        </p:txBody>
      </p:sp>
      <p:sp>
        <p:nvSpPr>
          <p:cNvPr id="4" name="Slide Number Placeholder 3"/>
          <p:cNvSpPr>
            <a:spLocks noGrp="1"/>
          </p:cNvSpPr>
          <p:nvPr>
            <p:ph type="sldNum" sz="quarter" idx="10"/>
          </p:nvPr>
        </p:nvSpPr>
        <p:spPr/>
        <p:txBody>
          <a:bodyPr/>
          <a:lstStyle/>
          <a:p>
            <a:fld id="{893B0CF2-7F87-4E02-A248-870047730F99}" type="slidenum">
              <a:rPr lang="en-US" smtClean="0"/>
              <a:t>11</a:t>
            </a:fld>
            <a:endParaRPr lang="en-US" dirty="0"/>
          </a:p>
        </p:txBody>
      </p:sp>
    </p:spTree>
    <p:extLst>
      <p:ext uri="{BB962C8B-B14F-4D97-AF65-F5344CB8AC3E}">
        <p14:creationId xmlns:p14="http://schemas.microsoft.com/office/powerpoint/2010/main" val="681608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a:t>Order is important</a:t>
            </a:r>
          </a:p>
          <a:p>
            <a:pPr marL="171450" indent="-171450">
              <a:buFont typeface="Arial" panose="020B0604020202020204" pitchFamily="34" charset="0"/>
              <a:buChar char="•"/>
            </a:pPr>
            <a:r>
              <a:rPr lang="en-NZ" dirty="0"/>
              <a:t>The Java runtime</a:t>
            </a:r>
            <a:r>
              <a:rPr lang="en-NZ" baseline="0" dirty="0"/>
              <a:t> system calls the paintComponent() method automatically, whenever the window needs to be refreshed. This happens:</a:t>
            </a:r>
          </a:p>
          <a:p>
            <a:pPr marL="628650" lvl="1" indent="-171450">
              <a:buFont typeface="Arial" panose="020B0604020202020204" pitchFamily="34" charset="0"/>
              <a:buChar char="•"/>
            </a:pPr>
            <a:r>
              <a:rPr lang="en-NZ" baseline="0" dirty="0"/>
              <a:t>When the window is first created and displayed</a:t>
            </a:r>
          </a:p>
          <a:p>
            <a:pPr marL="628650" lvl="1" indent="-171450">
              <a:buFont typeface="Arial" panose="020B0604020202020204" pitchFamily="34" charset="0"/>
              <a:buChar char="•"/>
            </a:pPr>
            <a:r>
              <a:rPr lang="en-NZ" baseline="0" dirty="0"/>
              <a:t>When the window is covered and obscured by some other window, and then returns to the foreground</a:t>
            </a:r>
          </a:p>
          <a:p>
            <a:pPr marL="628650" lvl="1" indent="-171450">
              <a:buFont typeface="Arial" panose="020B0604020202020204" pitchFamily="34" charset="0"/>
              <a:buChar char="•"/>
            </a:pPr>
            <a:r>
              <a:rPr lang="en-NZ" baseline="0" dirty="0"/>
              <a:t>When the window is resized by the user</a:t>
            </a:r>
          </a:p>
          <a:p>
            <a:pPr marL="628650" lvl="1" indent="-171450">
              <a:buFont typeface="Arial" panose="020B0604020202020204" pitchFamily="34" charset="0"/>
              <a:buChar char="•"/>
            </a:pPr>
            <a:endParaRPr lang="en-NZ" baseline="0" dirty="0"/>
          </a:p>
          <a:p>
            <a:pPr marL="171450" lvl="0" indent="-171450">
              <a:buFont typeface="Arial" panose="020B0604020202020204" pitchFamily="34" charset="0"/>
              <a:buChar char="•"/>
            </a:pPr>
            <a:r>
              <a:rPr lang="en-NZ" baseline="0" dirty="0"/>
              <a:t>The Graphics object is supplied by the Java runtime to the paintComponent() method whenever the JPanel object needs to be displayed.</a:t>
            </a:r>
          </a:p>
          <a:p>
            <a:pPr marL="628650" lvl="1" indent="-171450">
              <a:buFont typeface="Arial" panose="020B0604020202020204" pitchFamily="34" charset="0"/>
              <a:buChar char="•"/>
            </a:pPr>
            <a:r>
              <a:rPr lang="en-NZ" baseline="0" dirty="0"/>
              <a:t>The Graphics class is defined in the java.awt package and therefore we need to import this package whenever we want to use the Graphics object</a:t>
            </a:r>
            <a:endParaRPr lang="en-NZ" dirty="0"/>
          </a:p>
        </p:txBody>
      </p:sp>
      <p:sp>
        <p:nvSpPr>
          <p:cNvPr id="4" name="Slide Number Placeholder 3"/>
          <p:cNvSpPr>
            <a:spLocks noGrp="1"/>
          </p:cNvSpPr>
          <p:nvPr>
            <p:ph type="sldNum" sz="quarter" idx="10"/>
          </p:nvPr>
        </p:nvSpPr>
        <p:spPr/>
        <p:txBody>
          <a:bodyPr/>
          <a:lstStyle/>
          <a:p>
            <a:fld id="{893B0CF2-7F87-4E02-A248-870047730F99}" type="slidenum">
              <a:rPr lang="en-US" smtClean="0"/>
              <a:t>13</a:t>
            </a:fld>
            <a:endParaRPr lang="en-US" dirty="0"/>
          </a:p>
        </p:txBody>
      </p:sp>
    </p:spTree>
    <p:extLst>
      <p:ext uri="{BB962C8B-B14F-4D97-AF65-F5344CB8AC3E}">
        <p14:creationId xmlns:p14="http://schemas.microsoft.com/office/powerpoint/2010/main" val="488368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dirty="0"/>
              <a:t>Drawing can be done in different</a:t>
            </a:r>
            <a:r>
              <a:rPr lang="en-US" baseline="0" dirty="0"/>
              <a:t> colours. You can use the public Color constants defined in the Color class. E.g. Color.BLACK, </a:t>
            </a:r>
            <a:r>
              <a:rPr lang="en-US" baseline="0" dirty="0" err="1"/>
              <a:t>Color.PINK</a:t>
            </a:r>
            <a:endParaRPr lang="en-NZ" dirty="0"/>
          </a:p>
        </p:txBody>
      </p:sp>
      <p:sp>
        <p:nvSpPr>
          <p:cNvPr id="4" name="投影片編號版面配置區 3"/>
          <p:cNvSpPr>
            <a:spLocks noGrp="1"/>
          </p:cNvSpPr>
          <p:nvPr>
            <p:ph type="sldNum" sz="quarter" idx="10"/>
          </p:nvPr>
        </p:nvSpPr>
        <p:spPr/>
        <p:txBody>
          <a:bodyPr/>
          <a:lstStyle/>
          <a:p>
            <a:fld id="{893B0CF2-7F87-4E02-A248-870047730F99}" type="slidenum">
              <a:rPr lang="en-US" smtClean="0"/>
              <a:t>14</a:t>
            </a:fld>
            <a:endParaRPr lang="en-US" dirty="0"/>
          </a:p>
        </p:txBody>
      </p:sp>
    </p:spTree>
    <p:extLst>
      <p:ext uri="{BB962C8B-B14F-4D97-AF65-F5344CB8AC3E}">
        <p14:creationId xmlns:p14="http://schemas.microsoft.com/office/powerpoint/2010/main" val="2371439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 typeface="Arial" panose="020B0604020202020204" pitchFamily="34" charset="0"/>
              <a:buNone/>
            </a:pPr>
            <a:endParaRPr lang="en-NZ" dirty="0"/>
          </a:p>
        </p:txBody>
      </p:sp>
      <p:sp>
        <p:nvSpPr>
          <p:cNvPr id="4" name="投影片編號版面配置區 3"/>
          <p:cNvSpPr>
            <a:spLocks noGrp="1"/>
          </p:cNvSpPr>
          <p:nvPr>
            <p:ph type="sldNum" sz="quarter" idx="10"/>
          </p:nvPr>
        </p:nvSpPr>
        <p:spPr/>
        <p:txBody>
          <a:bodyPr/>
          <a:lstStyle/>
          <a:p>
            <a:fld id="{893B0CF2-7F87-4E02-A248-870047730F99}" type="slidenum">
              <a:rPr lang="en-US" smtClean="0"/>
              <a:t>18</a:t>
            </a:fld>
            <a:endParaRPr lang="en-US" dirty="0"/>
          </a:p>
        </p:txBody>
      </p:sp>
    </p:spTree>
    <p:extLst>
      <p:ext uri="{BB962C8B-B14F-4D97-AF65-F5344CB8AC3E}">
        <p14:creationId xmlns:p14="http://schemas.microsoft.com/office/powerpoint/2010/main" val="3677390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30" name="Date Placeholder 29"/>
          <p:cNvSpPr>
            <a:spLocks noGrp="1"/>
          </p:cNvSpPr>
          <p:nvPr>
            <p:ph type="dt" sz="half" idx="10"/>
          </p:nvPr>
        </p:nvSpPr>
        <p:spPr/>
        <p:txBody>
          <a:bodyPr/>
          <a:lstStyle/>
          <a:p>
            <a:fld id="{021A1D30-C0A0-4124-A783-34D9F15FA0FE}" type="datetime1">
              <a:rPr lang="en-US" smtClean="0"/>
              <a:t>4/16/2020</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cxnSp>
        <p:nvCxnSpPr>
          <p:cNvPr id="5" name="Straight Connector 4"/>
          <p:cNvCxnSpPr/>
          <p:nvPr/>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2D5871-AB0F-4B3D-8861-97E78CB7B47E}" type="datetime1">
              <a:rPr lang="en-US" smtClean="0"/>
              <a:t>4/16/2020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418406-4C3F-4F3E-80BD-A22568EA37EB}" type="datetime1">
              <a:rPr lang="en-US" smtClean="0"/>
              <a:t>4/16/2020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F28077-7188-48C5-8679-2287FAC952E9}" type="datetime1">
              <a:rPr lang="en-US" smtClean="0"/>
              <a:t>4/16/2020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DCB740-6776-4EE9-99FD-96D592FA5A23}" type="datetime1">
              <a:rPr lang="en-US" smtClean="0"/>
              <a:t>4/16/2020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5F6BD99-6FFD-46C5-B5E2-43A34BDA2566}" type="datetime1">
              <a:rPr lang="en-US" smtClean="0"/>
              <a:t>4/16/2020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E022678E-214C-4CF8-97C7-95015FB02960}" type="datetime1">
              <a:rPr lang="en-US" smtClean="0"/>
              <a:t>4/16/2020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55660E0-FA77-4473-A859-74127B089143}" type="datetime1">
              <a:rPr lang="en-US" smtClean="0"/>
              <a:t>4/16/2020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4/16/2020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5197C5C-1CD1-417D-A89C-14747F5222C7}" type="datetime1">
              <a:rPr lang="en-US" smtClean="0"/>
              <a:t>4/16/2020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5" name="Date Placeholder 4"/>
          <p:cNvSpPr>
            <a:spLocks noGrp="1"/>
          </p:cNvSpPr>
          <p:nvPr>
            <p:ph type="dt" sz="half" idx="10"/>
          </p:nvPr>
        </p:nvSpPr>
        <p:spPr/>
        <p:txBody>
          <a:bodyPr/>
          <a:lstStyle/>
          <a:p>
            <a:fld id="{1359EFBB-CFA1-4AA8-9123-F0B52DBD84FE}" type="datetime1">
              <a:rPr lang="en-US" smtClean="0"/>
              <a:t>4/16/2020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mn-lt"/>
              <a:ea typeface="+mn-ea"/>
              <a:cs typeface="+mn-cs"/>
            </a:endParaRP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grpSp>
        </p:grpSp>
      </p:gr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1"/>
                </a:solidFill>
              </a:defRPr>
            </a:lvl1pPr>
          </a:lstStyle>
          <a:p>
            <a:fld id="{61146459-E3C3-4969-9224-5ED50B492D17}" type="datetime1">
              <a:rPr lang="en-US" smtClean="0"/>
              <a:t>4/16/2020</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1"/>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1"/>
                </a:solidFill>
              </a:defRPr>
            </a:lvl1pPr>
          </a:lstStyle>
          <a:p>
            <a:fld id="{401CF334-2D5C-4859-84A6-CA7E6E43FAEB}" type="slidenum">
              <a:rPr lang="en-US" smtClean="0"/>
              <a:pPr/>
              <a:t>‹#›</a:t>
            </a:fld>
            <a:endParaRPr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oracle.com/javase/8/docs/api/java/awt/Graphics.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jetbrains.com/help/idea/designing-gui-major-steps.html" TargetMode="External"/><Relationship Id="rId2" Type="http://schemas.openxmlformats.org/officeDocument/2006/relationships/hyperlink" Target="https://docs.oracle.com/javase/tutorial/uiswing/layout/visual.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a:t>Programming for Industry</a:t>
            </a:r>
          </a:p>
          <a:p>
            <a:r>
              <a:rPr lang="en-US" dirty="0"/>
              <a:t>Lecture 11 – Introduction to the Swing Framework</a:t>
            </a:r>
          </a:p>
        </p:txBody>
      </p:sp>
      <p:sp>
        <p:nvSpPr>
          <p:cNvPr id="4" name="Title 3"/>
          <p:cNvSpPr>
            <a:spLocks noGrp="1"/>
          </p:cNvSpPr>
          <p:nvPr>
            <p:ph type="ctrTitle"/>
          </p:nvPr>
        </p:nvSpPr>
        <p:spPr/>
        <p:txBody>
          <a:bodyPr/>
          <a:lstStyle/>
          <a:p>
            <a:r>
              <a:rPr lang="en-US" dirty="0"/>
              <a:t>COMPSCI 718</a:t>
            </a:r>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NZ" dirty="0" err="1">
                <a:latin typeface="Consolas" panose="020B0609020204030204" pitchFamily="49" charset="0"/>
              </a:rPr>
              <a:t>ExampleOneFrame</a:t>
            </a:r>
            <a:r>
              <a:rPr lang="en-NZ" dirty="0"/>
              <a:t> – </a:t>
            </a:r>
            <a:r>
              <a:rPr lang="en-NZ" dirty="0">
                <a:latin typeface="Consolas" panose="020B0609020204030204" pitchFamily="49" charset="0"/>
              </a:rPr>
              <a:t>main</a:t>
            </a:r>
            <a:r>
              <a:rPr lang="en-NZ" dirty="0"/>
              <a:t> method</a:t>
            </a:r>
          </a:p>
        </p:txBody>
      </p:sp>
      <p:sp>
        <p:nvSpPr>
          <p:cNvPr id="4" name="Rectangle 1"/>
          <p:cNvSpPr>
            <a:spLocks noChangeArrowheads="1"/>
          </p:cNvSpPr>
          <p:nvPr/>
        </p:nvSpPr>
        <p:spPr bwMode="auto">
          <a:xfrm>
            <a:off x="609600" y="2141019"/>
            <a:ext cx="10944411" cy="2794051"/>
          </a:xfrm>
          <a:prstGeom prst="rect">
            <a:avLst/>
          </a:prstGeom>
          <a:noFill/>
          <a:ln>
            <a:noFill/>
          </a:ln>
          <a:effectLst/>
        </p:spPr>
        <p:txBody>
          <a:bodyPr vert="horz" wrap="squar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static void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main(String[]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SwingUtilities.</a:t>
            </a:r>
            <a:r>
              <a:rPr kumimoji="0" lang="en-US" altLang="en-US"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invokeLater</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Runnable()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run()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ExampleOneFrame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frame =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ExampleOneFrame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"My Window"</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400</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400</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frame.setVisible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true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grpSp>
        <p:nvGrpSpPr>
          <p:cNvPr id="5" name="Group 4"/>
          <p:cNvGrpSpPr/>
          <p:nvPr/>
        </p:nvGrpSpPr>
        <p:grpSpPr>
          <a:xfrm>
            <a:off x="2455612" y="4786874"/>
            <a:ext cx="8779654" cy="1199441"/>
            <a:chOff x="172027" y="2102428"/>
            <a:chExt cx="5577609" cy="1104900"/>
          </a:xfrm>
        </p:grpSpPr>
        <p:sp>
          <p:nvSpPr>
            <p:cNvPr id="6" name="Rectangle: Rounded Corners 5"/>
            <p:cNvSpPr/>
            <p:nvPr/>
          </p:nvSpPr>
          <p:spPr>
            <a:xfrm>
              <a:off x="172027" y="2102428"/>
              <a:ext cx="5577609" cy="1104900"/>
            </a:xfrm>
            <a:prstGeom prst="roundRect">
              <a:avLst>
                <a:gd name="adj" fmla="val 11188"/>
              </a:avLst>
            </a:prstGeom>
            <a:solidFill>
              <a:schemeClr val="accent3">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lang="en-NZ" sz="4400" b="1" dirty="0" err="1">
                  <a:ln w="22225">
                    <a:solidFill>
                      <a:schemeClr val="accent2"/>
                    </a:solidFill>
                    <a:prstDash val="solid"/>
                  </a:ln>
                  <a:solidFill>
                    <a:schemeClr val="accent2">
                      <a:lumMod val="40000"/>
                      <a:lumOff val="60000"/>
                    </a:schemeClr>
                  </a:solidFill>
                  <a:effectLst>
                    <a:outerShdw blurRad="50800" dist="38100" dir="2700000" algn="tl" rotWithShape="0">
                      <a:prstClr val="black">
                        <a:alpha val="40000"/>
                      </a:prstClr>
                    </a:outerShdw>
                  </a:effectLst>
                </a:rPr>
                <a:t>i</a:t>
              </a:r>
              <a:endParaRPr lang="en-NZ" sz="4400" dirty="0">
                <a:ln>
                  <a:solidFill>
                    <a:srgbClr val="C00000"/>
                  </a:solidFill>
                </a:ln>
                <a:solidFill>
                  <a:srgbClr val="FF0000"/>
                </a:solidFill>
                <a:effectLst>
                  <a:outerShdw blurRad="50800" dist="38100" dir="2700000" algn="tl" rotWithShape="0">
                    <a:prstClr val="black">
                      <a:alpha val="40000"/>
                    </a:prstClr>
                  </a:outerShdw>
                </a:effectLst>
              </a:endParaRPr>
            </a:p>
          </p:txBody>
        </p:sp>
        <p:sp>
          <p:nvSpPr>
            <p:cNvPr id="7" name="Rectangle 6"/>
            <p:cNvSpPr/>
            <p:nvPr/>
          </p:nvSpPr>
          <p:spPr>
            <a:xfrm>
              <a:off x="580637" y="2140527"/>
              <a:ext cx="5168999" cy="1014846"/>
            </a:xfrm>
            <a:prstGeom prst="rect">
              <a:avLst/>
            </a:prstGeom>
          </p:spPr>
          <p:txBody>
            <a:bodyPr wrap="square" anchor="ctr">
              <a:noAutofit/>
            </a:bodyPr>
            <a:lstStyle/>
            <a:p>
              <a:r>
                <a:rPr lang="en-NZ" dirty="0"/>
                <a:t>This code creates a new </a:t>
              </a:r>
              <a:r>
                <a:rPr lang="en-NZ" dirty="0" err="1">
                  <a:latin typeface="Consolas" panose="020B0609020204030204" pitchFamily="49" charset="0"/>
                </a:rPr>
                <a:t>ExampleOneFrame</a:t>
              </a:r>
              <a:r>
                <a:rPr lang="en-NZ" dirty="0"/>
                <a:t> </a:t>
              </a:r>
              <a:r>
                <a:rPr lang="en-NZ" b="1" dirty="0"/>
                <a:t>on the </a:t>
              </a:r>
              <a:r>
                <a:rPr lang="en-NZ" b="1" i="1" dirty="0"/>
                <a:t>Event Dispatch Thread</a:t>
              </a:r>
              <a:r>
                <a:rPr lang="en-NZ" dirty="0"/>
                <a:t>.</a:t>
              </a:r>
            </a:p>
            <a:p>
              <a:pPr marL="285750" indent="-285750">
                <a:buFont typeface="Arial" panose="020B0604020202020204" pitchFamily="34" charset="0"/>
                <a:buChar char="•"/>
              </a:pPr>
              <a:r>
                <a:rPr lang="en-NZ" dirty="0"/>
                <a:t>You don’t need to worry much about that until </a:t>
              </a:r>
              <a:r>
                <a:rPr lang="en-NZ" dirty="0" err="1"/>
                <a:t>SwingWorker</a:t>
              </a:r>
              <a:r>
                <a:rPr lang="en-NZ"/>
                <a:t> lecture </a:t>
              </a:r>
              <a:r>
                <a:rPr lang="en-NZ" dirty="0">
                  <a:sym typeface="Wingdings" panose="05000000000000000000" pitchFamily="2" charset="2"/>
                </a:rPr>
                <a:t></a:t>
              </a:r>
              <a:endParaRPr lang="en-NZ" dirty="0"/>
            </a:p>
          </p:txBody>
        </p:sp>
      </p:grpSp>
    </p:spTree>
    <p:extLst>
      <p:ext uri="{BB962C8B-B14F-4D97-AF65-F5344CB8AC3E}">
        <p14:creationId xmlns:p14="http://schemas.microsoft.com/office/powerpoint/2010/main" val="1057833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p:cNvSpPr/>
          <p:nvPr/>
        </p:nvSpPr>
        <p:spPr>
          <a:xfrm>
            <a:off x="1490133" y="3235620"/>
            <a:ext cx="2514600" cy="692913"/>
          </a:xfrm>
          <a:prstGeom prst="roundRect">
            <a:avLst/>
          </a:prstGeom>
          <a:solidFill>
            <a:schemeClr val="accent5">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6" name="Rectangle: Rounded Corners 5"/>
          <p:cNvSpPr/>
          <p:nvPr/>
        </p:nvSpPr>
        <p:spPr>
          <a:xfrm>
            <a:off x="1490133" y="3759200"/>
            <a:ext cx="6070600" cy="414867"/>
          </a:xfrm>
          <a:prstGeom prst="roundRect">
            <a:avLst/>
          </a:prstGeom>
          <a:solidFill>
            <a:schemeClr val="accent5">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7" name="Rectangle: Rounded Corners 6"/>
          <p:cNvSpPr/>
          <p:nvPr/>
        </p:nvSpPr>
        <p:spPr>
          <a:xfrm>
            <a:off x="1490133" y="4037246"/>
            <a:ext cx="6680200" cy="814154"/>
          </a:xfrm>
          <a:prstGeom prst="roundRect">
            <a:avLst/>
          </a:prstGeom>
          <a:solidFill>
            <a:schemeClr val="accent5">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8" name="Rectangle: Rounded Corners 7"/>
          <p:cNvSpPr/>
          <p:nvPr/>
        </p:nvSpPr>
        <p:spPr>
          <a:xfrm>
            <a:off x="1490132" y="4766733"/>
            <a:ext cx="7560733" cy="898821"/>
          </a:xfrm>
          <a:prstGeom prst="roundRect">
            <a:avLst/>
          </a:prstGeom>
          <a:solidFill>
            <a:schemeClr val="accent5">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4" name="Rectangle 1"/>
          <p:cNvSpPr>
            <a:spLocks noChangeArrowheads="1"/>
          </p:cNvSpPr>
          <p:nvPr/>
        </p:nvSpPr>
        <p:spPr bwMode="auto">
          <a:xfrm>
            <a:off x="609600" y="1847088"/>
            <a:ext cx="9906000" cy="5010912"/>
          </a:xfrm>
          <a:prstGeom prst="rect">
            <a:avLst/>
          </a:prstGeom>
          <a:noFill/>
          <a:ln>
            <a:noFill/>
          </a:ln>
          <a:effec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javax.swing</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java.awt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ExampleOneFrame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extends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JFrame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ExampleOneFrame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title, </a:t>
            </a:r>
            <a:r>
              <a:rPr kumimoji="0" lang="en-US" altLang="en-US"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a:t>
            </a:r>
            <a:r>
              <a:rPr kumimoji="0" lang="en-US" altLang="en-US"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y, </a:t>
            </a:r>
            <a:r>
              <a:rPr kumimoji="0" lang="en-US" altLang="en-US"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width, </a:t>
            </a:r>
            <a:r>
              <a:rPr kumimoji="0" lang="en-US" altLang="en-US"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height)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setTitle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(title);</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setLocation</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y);</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setDefaultCloseOperation</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JFrame.</a:t>
            </a:r>
            <a:r>
              <a:rPr kumimoji="0" lang="en-US" altLang="en-US" sz="16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EXIT_ON_CLOSE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ExampleOnePanel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frameContent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ExampleOnePanel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Container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visibleArea</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getContentPane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visibleArea.add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frameContent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frameContent.setPreferredSize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Dimension(width, height));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pack();</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frameContent.requestFocusInWindow</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main method here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3" name="Title 2"/>
          <p:cNvSpPr>
            <a:spLocks noGrp="1"/>
          </p:cNvSpPr>
          <p:nvPr>
            <p:ph type="title"/>
          </p:nvPr>
        </p:nvSpPr>
        <p:spPr/>
        <p:txBody>
          <a:bodyPr/>
          <a:lstStyle/>
          <a:p>
            <a:r>
              <a:rPr lang="en-NZ" dirty="0" err="1">
                <a:latin typeface="Consolas" panose="020B0609020204030204" pitchFamily="49" charset="0"/>
              </a:rPr>
              <a:t>ExampleOneFrame</a:t>
            </a:r>
            <a:r>
              <a:rPr lang="en-NZ" dirty="0">
                <a:latin typeface="Consolas" panose="020B0609020204030204" pitchFamily="49" charset="0"/>
              </a:rPr>
              <a:t> </a:t>
            </a:r>
            <a:r>
              <a:rPr lang="en-NZ" dirty="0"/>
              <a:t>class</a:t>
            </a:r>
          </a:p>
        </p:txBody>
      </p:sp>
      <p:sp>
        <p:nvSpPr>
          <p:cNvPr id="9" name="Rectangle: Rounded Corners 8"/>
          <p:cNvSpPr/>
          <p:nvPr/>
        </p:nvSpPr>
        <p:spPr>
          <a:xfrm>
            <a:off x="7560733" y="2300055"/>
            <a:ext cx="4495800" cy="644992"/>
          </a:xfrm>
          <a:prstGeom prst="roundRect">
            <a:avLst/>
          </a:prstGeom>
          <a:solidFill>
            <a:schemeClr val="accent3">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NZ" dirty="0"/>
              <a:t>Calling built-in methods to set the location and title of the window.</a:t>
            </a:r>
          </a:p>
        </p:txBody>
      </p:sp>
      <p:sp>
        <p:nvSpPr>
          <p:cNvPr id="10" name="Rectangle: Rounded Corners 9"/>
          <p:cNvSpPr/>
          <p:nvPr/>
        </p:nvSpPr>
        <p:spPr>
          <a:xfrm>
            <a:off x="8394698" y="3109002"/>
            <a:ext cx="3674534" cy="930569"/>
          </a:xfrm>
          <a:prstGeom prst="roundRect">
            <a:avLst>
              <a:gd name="adj" fmla="val 13028"/>
            </a:avLst>
          </a:prstGeom>
          <a:solidFill>
            <a:schemeClr val="accent3">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NZ" dirty="0"/>
              <a:t>This line tells Swing to quit your Java program when the user closes the window.</a:t>
            </a:r>
          </a:p>
        </p:txBody>
      </p:sp>
      <p:sp>
        <p:nvSpPr>
          <p:cNvPr id="11" name="Rectangle: Rounded Corners 10"/>
          <p:cNvSpPr/>
          <p:nvPr/>
        </p:nvSpPr>
        <p:spPr>
          <a:xfrm>
            <a:off x="8394698" y="4110392"/>
            <a:ext cx="3674534" cy="647874"/>
          </a:xfrm>
          <a:prstGeom prst="roundRect">
            <a:avLst>
              <a:gd name="adj" fmla="val 13028"/>
            </a:avLst>
          </a:prstGeom>
          <a:solidFill>
            <a:schemeClr val="accent3">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NZ" dirty="0"/>
              <a:t>Creating the </a:t>
            </a:r>
            <a:r>
              <a:rPr lang="en-NZ" dirty="0" err="1"/>
              <a:t>JPanel</a:t>
            </a:r>
            <a:r>
              <a:rPr lang="en-NZ" dirty="0"/>
              <a:t> and adding it to the </a:t>
            </a:r>
            <a:r>
              <a:rPr lang="en-NZ" dirty="0" err="1"/>
              <a:t>JFrame</a:t>
            </a:r>
            <a:endParaRPr lang="en-NZ" dirty="0"/>
          </a:p>
        </p:txBody>
      </p:sp>
      <p:sp>
        <p:nvSpPr>
          <p:cNvPr id="12" name="Rectangle: Rounded Corners 11"/>
          <p:cNvSpPr/>
          <p:nvPr/>
        </p:nvSpPr>
        <p:spPr>
          <a:xfrm>
            <a:off x="8381999" y="5906680"/>
            <a:ext cx="3674534" cy="901874"/>
          </a:xfrm>
          <a:prstGeom prst="roundRect">
            <a:avLst>
              <a:gd name="adj" fmla="val 13028"/>
            </a:avLst>
          </a:prstGeom>
          <a:solidFill>
            <a:schemeClr val="accent3">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NZ" dirty="0"/>
              <a:t>Setting the preferred size of the </a:t>
            </a:r>
            <a:r>
              <a:rPr lang="en-NZ" dirty="0" err="1"/>
              <a:t>JPanel</a:t>
            </a:r>
            <a:r>
              <a:rPr lang="en-NZ" dirty="0"/>
              <a:t>, and making the </a:t>
            </a:r>
            <a:r>
              <a:rPr lang="en-NZ" dirty="0" err="1"/>
              <a:t>JFrame</a:t>
            </a:r>
            <a:r>
              <a:rPr lang="en-NZ" dirty="0"/>
              <a:t> resize itself to match.</a:t>
            </a:r>
          </a:p>
        </p:txBody>
      </p:sp>
      <p:cxnSp>
        <p:nvCxnSpPr>
          <p:cNvPr id="14" name="Straight Arrow Connector 13"/>
          <p:cNvCxnSpPr>
            <a:stCxn id="9" idx="1"/>
            <a:endCxn id="5" idx="3"/>
          </p:cNvCxnSpPr>
          <p:nvPr/>
        </p:nvCxnSpPr>
        <p:spPr>
          <a:xfrm flipH="1">
            <a:off x="4004733" y="2622551"/>
            <a:ext cx="3556000" cy="959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1"/>
            <a:endCxn id="6" idx="3"/>
          </p:cNvCxnSpPr>
          <p:nvPr/>
        </p:nvCxnSpPr>
        <p:spPr>
          <a:xfrm flipH="1">
            <a:off x="7560733" y="3574287"/>
            <a:ext cx="833965" cy="392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1"/>
            <a:endCxn id="7" idx="3"/>
          </p:cNvCxnSpPr>
          <p:nvPr/>
        </p:nvCxnSpPr>
        <p:spPr>
          <a:xfrm flipH="1">
            <a:off x="8170333" y="4434329"/>
            <a:ext cx="224365" cy="9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8754533" y="5665554"/>
            <a:ext cx="177800" cy="241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3871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4"/>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0"/>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6"/>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6"/>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1"/>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18"/>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7"/>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9" grpId="0" animBg="1"/>
      <p:bldP spid="9" grpId="1" animBg="1"/>
      <p:bldP spid="10" grpId="0" animBg="1"/>
      <p:bldP spid="10" grpId="1" animBg="1"/>
      <p:bldP spid="11" grpId="0" animBg="1"/>
      <p:bldP spid="11" grpId="1"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1634067" y="4842934"/>
            <a:ext cx="1388533" cy="457199"/>
          </a:xfrm>
          <a:prstGeom prst="roundRect">
            <a:avLst/>
          </a:prstGeom>
          <a:solidFill>
            <a:schemeClr val="accent5">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6" name="Rectangle: Rounded Corners 5"/>
          <p:cNvSpPr/>
          <p:nvPr/>
        </p:nvSpPr>
        <p:spPr>
          <a:xfrm>
            <a:off x="1634067" y="5334002"/>
            <a:ext cx="3149600" cy="499532"/>
          </a:xfrm>
          <a:prstGeom prst="roundRect">
            <a:avLst/>
          </a:prstGeom>
          <a:solidFill>
            <a:schemeClr val="accent5">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8" name="Rectangle: Rounded Corners 7"/>
          <p:cNvSpPr/>
          <p:nvPr/>
        </p:nvSpPr>
        <p:spPr>
          <a:xfrm>
            <a:off x="1634067" y="5994400"/>
            <a:ext cx="3996266" cy="372533"/>
          </a:xfrm>
          <a:prstGeom prst="roundRect">
            <a:avLst/>
          </a:prstGeom>
          <a:solidFill>
            <a:schemeClr val="accent5">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17" name="Rectangle: Rounded Corners 16"/>
          <p:cNvSpPr/>
          <p:nvPr/>
        </p:nvSpPr>
        <p:spPr>
          <a:xfrm>
            <a:off x="4851400" y="4021666"/>
            <a:ext cx="1227667" cy="372533"/>
          </a:xfrm>
          <a:prstGeom prst="roundRect">
            <a:avLst/>
          </a:prstGeom>
          <a:solidFill>
            <a:schemeClr val="accent5">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2" name="Title 1"/>
          <p:cNvSpPr>
            <a:spLocks noGrp="1"/>
          </p:cNvSpPr>
          <p:nvPr>
            <p:ph type="title"/>
          </p:nvPr>
        </p:nvSpPr>
        <p:spPr/>
        <p:txBody>
          <a:bodyPr/>
          <a:lstStyle/>
          <a:p>
            <a:r>
              <a:rPr lang="en-NZ" dirty="0" err="1">
                <a:latin typeface="Consolas" panose="020B0609020204030204" pitchFamily="49" charset="0"/>
              </a:rPr>
              <a:t>ExampleOnePanel</a:t>
            </a:r>
            <a:r>
              <a:rPr lang="en-NZ" dirty="0"/>
              <a:t> class</a:t>
            </a:r>
          </a:p>
        </p:txBody>
      </p:sp>
      <p:sp>
        <p:nvSpPr>
          <p:cNvPr id="3" name="Rectangle 1"/>
          <p:cNvSpPr>
            <a:spLocks noChangeArrowheads="1"/>
          </p:cNvSpPr>
          <p:nvPr/>
        </p:nvSpPr>
        <p:spPr bwMode="auto">
          <a:xfrm>
            <a:off x="609600" y="1847088"/>
            <a:ext cx="9076267" cy="5010912"/>
          </a:xfrm>
          <a:prstGeom prst="rect">
            <a:avLst/>
          </a:prstGeom>
          <a:noFill/>
          <a:ln>
            <a:noFill/>
          </a:ln>
          <a:effec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javax.swing</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java.awt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 simple </a:t>
            </a:r>
            <a:r>
              <a:rPr kumimoji="0" lang="en-US" altLang="en-US"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JPanel</a:t>
            </a:r>
            <a: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that just draws an ellipse taking up its entire area.</a:t>
            </a:r>
            <a:b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ExampleOnePanel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extends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JPanel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protected void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paintComponent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(Graphics g)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super</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.paintComponent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y = </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width =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getWidth</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height =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getHeight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g.drawOval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y, width, height);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5" name="Rectangle: Rounded Corners 4"/>
          <p:cNvSpPr/>
          <p:nvPr/>
        </p:nvSpPr>
        <p:spPr>
          <a:xfrm>
            <a:off x="5384800" y="4453464"/>
            <a:ext cx="4495800" cy="541867"/>
          </a:xfrm>
          <a:prstGeom prst="roundRect">
            <a:avLst/>
          </a:prstGeom>
          <a:solidFill>
            <a:schemeClr val="accent3">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NZ" dirty="0"/>
              <a:t>Top-left-hand coordinates of the ellipse</a:t>
            </a:r>
          </a:p>
        </p:txBody>
      </p:sp>
      <p:sp>
        <p:nvSpPr>
          <p:cNvPr id="7" name="Rectangle: Rounded Corners 6"/>
          <p:cNvSpPr/>
          <p:nvPr/>
        </p:nvSpPr>
        <p:spPr>
          <a:xfrm>
            <a:off x="5384800" y="5029199"/>
            <a:ext cx="5748866" cy="660400"/>
          </a:xfrm>
          <a:prstGeom prst="roundRect">
            <a:avLst/>
          </a:prstGeom>
          <a:solidFill>
            <a:schemeClr val="accent3">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NZ" dirty="0"/>
              <a:t>Width and height of the ellipse (</a:t>
            </a:r>
            <a:r>
              <a:rPr lang="en-NZ" dirty="0" err="1">
                <a:latin typeface="Consolas" panose="020B0609020204030204" pitchFamily="49" charset="0"/>
              </a:rPr>
              <a:t>getWidth</a:t>
            </a:r>
            <a:r>
              <a:rPr lang="en-NZ" dirty="0">
                <a:latin typeface="Consolas" panose="020B0609020204030204" pitchFamily="49" charset="0"/>
              </a:rPr>
              <a:t>()</a:t>
            </a:r>
            <a:r>
              <a:rPr lang="en-NZ" dirty="0"/>
              <a:t> and </a:t>
            </a:r>
            <a:r>
              <a:rPr lang="en-NZ" dirty="0" err="1">
                <a:latin typeface="Consolas" panose="020B0609020204030204" pitchFamily="49" charset="0"/>
              </a:rPr>
              <a:t>getHeight</a:t>
            </a:r>
            <a:r>
              <a:rPr lang="en-NZ" dirty="0">
                <a:latin typeface="Consolas" panose="020B0609020204030204" pitchFamily="49" charset="0"/>
              </a:rPr>
              <a:t>()</a:t>
            </a:r>
            <a:r>
              <a:rPr lang="en-NZ" dirty="0"/>
              <a:t> returns the </a:t>
            </a:r>
            <a:r>
              <a:rPr lang="en-NZ" dirty="0" err="1">
                <a:latin typeface="Consolas" panose="020B0609020204030204" pitchFamily="49" charset="0"/>
              </a:rPr>
              <a:t>JPanel</a:t>
            </a:r>
            <a:r>
              <a:rPr lang="en-NZ" dirty="0" err="1"/>
              <a:t>’s</a:t>
            </a:r>
            <a:r>
              <a:rPr lang="en-NZ" dirty="0"/>
              <a:t> width and height)</a:t>
            </a:r>
          </a:p>
        </p:txBody>
      </p:sp>
      <p:sp>
        <p:nvSpPr>
          <p:cNvPr id="9" name="Rectangle: Rounded Corners 8"/>
          <p:cNvSpPr/>
          <p:nvPr/>
        </p:nvSpPr>
        <p:spPr>
          <a:xfrm>
            <a:off x="5850467" y="5909732"/>
            <a:ext cx="5638800" cy="541867"/>
          </a:xfrm>
          <a:prstGeom prst="roundRect">
            <a:avLst/>
          </a:prstGeom>
          <a:solidFill>
            <a:schemeClr val="accent3">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NZ" dirty="0"/>
              <a:t>Draw the ellipse using the provided </a:t>
            </a:r>
            <a:r>
              <a:rPr lang="en-NZ" dirty="0">
                <a:latin typeface="Consolas" panose="020B0609020204030204" pitchFamily="49" charset="0"/>
              </a:rPr>
              <a:t>Graphics</a:t>
            </a:r>
            <a:r>
              <a:rPr lang="en-NZ" dirty="0"/>
              <a:t> object</a:t>
            </a:r>
          </a:p>
        </p:txBody>
      </p:sp>
      <p:cxnSp>
        <p:nvCxnSpPr>
          <p:cNvPr id="11" name="Straight Arrow Connector 10"/>
          <p:cNvCxnSpPr>
            <a:cxnSpLocks/>
            <a:stCxn id="5" idx="1"/>
            <a:endCxn id="4" idx="3"/>
          </p:cNvCxnSpPr>
          <p:nvPr/>
        </p:nvCxnSpPr>
        <p:spPr>
          <a:xfrm flipH="1">
            <a:off x="3022600" y="4724398"/>
            <a:ext cx="2362200" cy="347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a:stCxn id="7" idx="1"/>
            <a:endCxn id="6" idx="3"/>
          </p:cNvCxnSpPr>
          <p:nvPr/>
        </p:nvCxnSpPr>
        <p:spPr>
          <a:xfrm flipH="1">
            <a:off x="4783667" y="5359399"/>
            <a:ext cx="601133" cy="224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1"/>
            <a:endCxn id="8" idx="3"/>
          </p:cNvCxnSpPr>
          <p:nvPr/>
        </p:nvCxnSpPr>
        <p:spPr>
          <a:xfrm flipH="1">
            <a:off x="5630333" y="6180666"/>
            <a:ext cx="2201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5453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7" grpId="0" animBg="1"/>
      <p:bldP spid="5" grpId="0" animBg="1"/>
      <p:bldP spid="7"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a:t>The following method is used to produce graphical output inside the window</a:t>
            </a:r>
          </a:p>
          <a:p>
            <a:pPr marL="0" indent="0">
              <a:buNone/>
            </a:pPr>
            <a:r>
              <a:rPr lang="en-NZ" b="1" dirty="0">
                <a:solidFill>
                  <a:srgbClr val="7F0055"/>
                </a:solidFill>
                <a:latin typeface="Consolas" panose="020B0609020204030204" pitchFamily="49" charset="0"/>
              </a:rPr>
              <a:t>	public</a:t>
            </a:r>
            <a:r>
              <a:rPr lang="en-NZ" b="1" dirty="0">
                <a:solidFill>
                  <a:srgbClr val="000000"/>
                </a:solidFill>
                <a:latin typeface="Consolas" panose="020B0609020204030204" pitchFamily="49" charset="0"/>
              </a:rPr>
              <a:t> </a:t>
            </a:r>
            <a:r>
              <a:rPr lang="en-NZ" b="1" dirty="0">
                <a:solidFill>
                  <a:srgbClr val="7F0055"/>
                </a:solidFill>
                <a:latin typeface="Consolas" panose="020B0609020204030204" pitchFamily="49" charset="0"/>
              </a:rPr>
              <a:t>void</a:t>
            </a:r>
            <a:r>
              <a:rPr lang="en-NZ" b="1" dirty="0">
                <a:solidFill>
                  <a:srgbClr val="000000"/>
                </a:solidFill>
                <a:latin typeface="Consolas" panose="020B0609020204030204" pitchFamily="49" charset="0"/>
              </a:rPr>
              <a:t> paintComponent(Graphics </a:t>
            </a:r>
            <a:r>
              <a:rPr lang="en-NZ" b="1" dirty="0">
                <a:solidFill>
                  <a:srgbClr val="6A3E3E"/>
                </a:solidFill>
                <a:latin typeface="Consolas" panose="020B0609020204030204" pitchFamily="49" charset="0"/>
              </a:rPr>
              <a:t>g</a:t>
            </a:r>
            <a:r>
              <a:rPr lang="en-NZ" b="1" dirty="0">
                <a:solidFill>
                  <a:srgbClr val="000000"/>
                </a:solidFill>
                <a:latin typeface="Consolas" panose="020B0609020204030204" pitchFamily="49" charset="0"/>
              </a:rPr>
              <a:t>) {</a:t>
            </a:r>
          </a:p>
          <a:p>
            <a:pPr marL="0" indent="0">
              <a:buNone/>
            </a:pPr>
            <a:r>
              <a:rPr lang="en-NZ" b="1" dirty="0">
                <a:solidFill>
                  <a:srgbClr val="7F0055"/>
                </a:solidFill>
                <a:latin typeface="Consolas" panose="020B0609020204030204" pitchFamily="49" charset="0"/>
              </a:rPr>
              <a:t>		super</a:t>
            </a:r>
            <a:r>
              <a:rPr lang="en-NZ" b="1" dirty="0">
                <a:solidFill>
                  <a:srgbClr val="000000"/>
                </a:solidFill>
                <a:latin typeface="Consolas" panose="020B0609020204030204" pitchFamily="49" charset="0"/>
              </a:rPr>
              <a:t>.paintComponent(</a:t>
            </a:r>
            <a:r>
              <a:rPr lang="en-NZ" b="1" dirty="0">
                <a:solidFill>
                  <a:srgbClr val="6A3E3E"/>
                </a:solidFill>
                <a:latin typeface="Consolas" panose="020B0609020204030204" pitchFamily="49" charset="0"/>
              </a:rPr>
              <a:t>g</a:t>
            </a:r>
            <a:r>
              <a:rPr lang="en-NZ" b="1" dirty="0">
                <a:solidFill>
                  <a:srgbClr val="000000"/>
                </a:solidFill>
                <a:latin typeface="Consolas" panose="020B0609020204030204" pitchFamily="49" charset="0"/>
              </a:rPr>
              <a:t>);</a:t>
            </a:r>
          </a:p>
          <a:p>
            <a:pPr marL="0" indent="0">
              <a:buNone/>
            </a:pPr>
            <a:r>
              <a:rPr lang="en-NZ" dirty="0">
                <a:solidFill>
                  <a:srgbClr val="000000"/>
                </a:solidFill>
                <a:latin typeface="Consolas" panose="020B0609020204030204" pitchFamily="49" charset="0"/>
              </a:rPr>
              <a:t>	}</a:t>
            </a:r>
            <a:endParaRPr lang="en-NZ" dirty="0"/>
          </a:p>
          <a:p>
            <a:r>
              <a:rPr lang="en-NZ" dirty="0"/>
              <a:t>To draw shapes in the window, we can call methods on the </a:t>
            </a:r>
            <a:r>
              <a:rPr lang="en-NZ" dirty="0">
                <a:latin typeface="Consolas" panose="020B0609020204030204" pitchFamily="49" charset="0"/>
              </a:rPr>
              <a:t>Graphics</a:t>
            </a:r>
            <a:r>
              <a:rPr lang="en-NZ" dirty="0"/>
              <a:t> object – e.g. </a:t>
            </a:r>
            <a:r>
              <a:rPr lang="en-NZ" dirty="0">
                <a:latin typeface="Consolas" panose="020B0609020204030204" pitchFamily="49" charset="0"/>
              </a:rPr>
              <a:t>g.drawOval(50, 50, 100, 100)</a:t>
            </a:r>
          </a:p>
          <a:p>
            <a:endParaRPr lang="en-NZ" dirty="0"/>
          </a:p>
        </p:txBody>
      </p:sp>
      <p:sp>
        <p:nvSpPr>
          <p:cNvPr id="3" name="Title 2"/>
          <p:cNvSpPr>
            <a:spLocks noGrp="1"/>
          </p:cNvSpPr>
          <p:nvPr>
            <p:ph type="title"/>
          </p:nvPr>
        </p:nvSpPr>
        <p:spPr/>
        <p:txBody>
          <a:bodyPr/>
          <a:lstStyle/>
          <a:p>
            <a:r>
              <a:rPr lang="en-NZ" dirty="0"/>
              <a:t>Drawing</a:t>
            </a:r>
          </a:p>
        </p:txBody>
      </p:sp>
      <p:pic>
        <p:nvPicPr>
          <p:cNvPr id="4" name="Picture 3"/>
          <p:cNvPicPr>
            <a:picLocks noChangeAspect="1"/>
          </p:cNvPicPr>
          <p:nvPr/>
        </p:nvPicPr>
        <p:blipFill>
          <a:blip r:embed="rId3"/>
          <a:stretch>
            <a:fillRect/>
          </a:stretch>
        </p:blipFill>
        <p:spPr>
          <a:xfrm>
            <a:off x="8491494" y="4956006"/>
            <a:ext cx="1405355" cy="1542160"/>
          </a:xfrm>
          <a:prstGeom prst="rect">
            <a:avLst/>
          </a:prstGeom>
        </p:spPr>
      </p:pic>
    </p:spTree>
    <p:extLst>
      <p:ext uri="{BB962C8B-B14F-4D97-AF65-F5344CB8AC3E}">
        <p14:creationId xmlns:p14="http://schemas.microsoft.com/office/powerpoint/2010/main" val="3140894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dirty="0">
                <a:latin typeface="Consolas" panose="020B0609020204030204" pitchFamily="49" charset="0"/>
              </a:rPr>
              <a:t>Graphics</a:t>
            </a:r>
            <a:r>
              <a:rPr lang="en-US" dirty="0"/>
              <a:t> class contains </a:t>
            </a:r>
            <a:r>
              <a:rPr lang="en-US" dirty="0">
                <a:hlinkClick r:id="rId3"/>
              </a:rPr>
              <a:t>many instance methods</a:t>
            </a:r>
            <a:r>
              <a:rPr lang="en-US" dirty="0"/>
              <a:t>:</a:t>
            </a:r>
          </a:p>
          <a:p>
            <a:pPr marL="850392" lvl="1" indent="-457200">
              <a:buFont typeface="+mj-lt"/>
              <a:buAutoNum type="arabicPeriod"/>
            </a:pPr>
            <a:r>
              <a:rPr lang="en-US" dirty="0">
                <a:latin typeface="Consolas" panose="020B0609020204030204" pitchFamily="49" charset="0"/>
              </a:rPr>
              <a:t>drawLine(int x1, int y1, int x2, int y2)</a:t>
            </a:r>
          </a:p>
          <a:p>
            <a:pPr marL="850392" lvl="1" indent="-457200">
              <a:buFont typeface="+mj-lt"/>
              <a:buAutoNum type="arabicPeriod"/>
            </a:pPr>
            <a:r>
              <a:rPr lang="en-US" dirty="0">
                <a:latin typeface="Consolas" panose="020B0609020204030204" pitchFamily="49" charset="0"/>
              </a:rPr>
              <a:t>drawRect(int x, int y, int width, int height)</a:t>
            </a:r>
          </a:p>
          <a:p>
            <a:pPr marL="850392" lvl="1" indent="-457200">
              <a:buFont typeface="+mj-lt"/>
              <a:buAutoNum type="arabicPeriod"/>
            </a:pPr>
            <a:r>
              <a:rPr lang="en-US" dirty="0">
                <a:latin typeface="Consolas" panose="020B0609020204030204" pitchFamily="49" charset="0"/>
              </a:rPr>
              <a:t>drawOval(int x, int y, int width, int height)</a:t>
            </a:r>
          </a:p>
          <a:p>
            <a:pPr marL="850392" lvl="1" indent="-457200">
              <a:buFont typeface="+mj-lt"/>
              <a:buAutoNum type="arabicPeriod"/>
            </a:pPr>
            <a:r>
              <a:rPr lang="en-US" dirty="0">
                <a:latin typeface="Consolas" panose="020B0609020204030204" pitchFamily="49" charset="0"/>
              </a:rPr>
              <a:t>fillRect(int x, int y, int width, int height)</a:t>
            </a:r>
          </a:p>
          <a:p>
            <a:pPr marL="850392" lvl="1" indent="-457200">
              <a:buFont typeface="+mj-lt"/>
              <a:buAutoNum type="arabicPeriod"/>
            </a:pPr>
            <a:r>
              <a:rPr lang="en-US" dirty="0">
                <a:latin typeface="Consolas" panose="020B0609020204030204" pitchFamily="49" charset="0"/>
              </a:rPr>
              <a:t>fillOval(int x, int y, int width, int height)</a:t>
            </a:r>
          </a:p>
          <a:p>
            <a:pPr marL="850392" lvl="1" indent="-457200">
              <a:buFont typeface="+mj-lt"/>
              <a:buAutoNum type="arabicPeriod"/>
            </a:pPr>
            <a:r>
              <a:rPr lang="en-US" dirty="0">
                <a:latin typeface="Consolas" panose="020B0609020204030204" pitchFamily="49" charset="0"/>
              </a:rPr>
              <a:t>drawString(String text, int x, int y)</a:t>
            </a:r>
          </a:p>
          <a:p>
            <a:pPr marL="850392" lvl="1" indent="-457200">
              <a:buFont typeface="+mj-lt"/>
              <a:buAutoNum type="arabicPeriod"/>
            </a:pPr>
            <a:r>
              <a:rPr lang="en-US" dirty="0">
                <a:latin typeface="Consolas" panose="020B0609020204030204" pitchFamily="49" charset="0"/>
              </a:rPr>
              <a:t>setColor(Color color)</a:t>
            </a:r>
          </a:p>
        </p:txBody>
      </p:sp>
      <p:sp>
        <p:nvSpPr>
          <p:cNvPr id="3" name="Title 2"/>
          <p:cNvSpPr>
            <a:spLocks noGrp="1"/>
          </p:cNvSpPr>
          <p:nvPr>
            <p:ph type="title"/>
          </p:nvPr>
        </p:nvSpPr>
        <p:spPr/>
        <p:txBody>
          <a:bodyPr>
            <a:normAutofit/>
          </a:bodyPr>
          <a:lstStyle/>
          <a:p>
            <a:r>
              <a:rPr lang="en-US" dirty="0"/>
              <a:t>Drawing</a:t>
            </a:r>
            <a:endParaRPr lang="en-NZ" dirty="0"/>
          </a:p>
        </p:txBody>
      </p:sp>
    </p:spTree>
    <p:extLst>
      <p:ext uri="{BB962C8B-B14F-4D97-AF65-F5344CB8AC3E}">
        <p14:creationId xmlns:p14="http://schemas.microsoft.com/office/powerpoint/2010/main" val="562628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92500" lnSpcReduction="10000"/>
          </a:bodyPr>
          <a:lstStyle/>
          <a:p>
            <a:r>
              <a:rPr lang="en-US" dirty="0"/>
              <a:t>Which output was produced by the following JPanel?</a:t>
            </a:r>
          </a:p>
          <a:p>
            <a:pPr marL="365760" lvl="1" indent="0">
              <a:buNone/>
            </a:pPr>
            <a:r>
              <a:rPr lang="en-NZ" b="1" dirty="0">
                <a:solidFill>
                  <a:srgbClr val="7F0055"/>
                </a:solidFill>
                <a:latin typeface="Consolas" panose="020B0609020204030204" pitchFamily="49" charset="0"/>
              </a:rPr>
              <a:t>public</a:t>
            </a:r>
            <a:r>
              <a:rPr lang="en-NZ" b="1" dirty="0">
                <a:solidFill>
                  <a:srgbClr val="000000"/>
                </a:solidFill>
                <a:latin typeface="Consolas" panose="020B0609020204030204" pitchFamily="49" charset="0"/>
              </a:rPr>
              <a:t> </a:t>
            </a:r>
            <a:r>
              <a:rPr lang="en-NZ" b="1" dirty="0">
                <a:solidFill>
                  <a:srgbClr val="7F0055"/>
                </a:solidFill>
                <a:latin typeface="Consolas" panose="020B0609020204030204" pitchFamily="49" charset="0"/>
              </a:rPr>
              <a:t>class</a:t>
            </a:r>
            <a:r>
              <a:rPr lang="en-NZ" b="1" dirty="0">
                <a:solidFill>
                  <a:srgbClr val="000000"/>
                </a:solidFill>
                <a:latin typeface="Consolas" panose="020B0609020204030204" pitchFamily="49" charset="0"/>
              </a:rPr>
              <a:t> MyPanel </a:t>
            </a:r>
            <a:r>
              <a:rPr lang="en-NZ" b="1" dirty="0">
                <a:solidFill>
                  <a:srgbClr val="7F0055"/>
                </a:solidFill>
                <a:latin typeface="Consolas" panose="020B0609020204030204" pitchFamily="49" charset="0"/>
              </a:rPr>
              <a:t>extends</a:t>
            </a:r>
            <a:r>
              <a:rPr lang="en-NZ" b="1" dirty="0">
                <a:solidFill>
                  <a:srgbClr val="000000"/>
                </a:solidFill>
                <a:latin typeface="Consolas" panose="020B0609020204030204" pitchFamily="49" charset="0"/>
              </a:rPr>
              <a:t> JPanel {</a:t>
            </a:r>
          </a:p>
          <a:p>
            <a:pPr marL="365760" lvl="1" indent="0">
              <a:buNone/>
            </a:pPr>
            <a:endParaRPr lang="en-NZ" dirty="0">
              <a:latin typeface="Consolas" panose="020B0609020204030204" pitchFamily="49" charset="0"/>
            </a:endParaRPr>
          </a:p>
          <a:p>
            <a:pPr marL="640080" lvl="2" indent="0">
              <a:buNone/>
            </a:pPr>
            <a:r>
              <a:rPr lang="en-NZ" b="1" dirty="0">
                <a:solidFill>
                  <a:srgbClr val="7F0055"/>
                </a:solidFill>
                <a:latin typeface="Consolas" panose="020B0609020204030204" pitchFamily="49" charset="0"/>
              </a:rPr>
              <a:t>public</a:t>
            </a:r>
            <a:r>
              <a:rPr lang="en-NZ" b="1" dirty="0">
                <a:solidFill>
                  <a:srgbClr val="000000"/>
                </a:solidFill>
                <a:latin typeface="Consolas" panose="020B0609020204030204" pitchFamily="49" charset="0"/>
              </a:rPr>
              <a:t> </a:t>
            </a:r>
            <a:r>
              <a:rPr lang="en-NZ" b="1" dirty="0">
                <a:solidFill>
                  <a:srgbClr val="7F0055"/>
                </a:solidFill>
                <a:latin typeface="Consolas" panose="020B0609020204030204" pitchFamily="49" charset="0"/>
              </a:rPr>
              <a:t>void</a:t>
            </a:r>
            <a:r>
              <a:rPr lang="en-NZ" b="1" dirty="0">
                <a:solidFill>
                  <a:srgbClr val="000000"/>
                </a:solidFill>
                <a:latin typeface="Consolas" panose="020B0609020204030204" pitchFamily="49" charset="0"/>
              </a:rPr>
              <a:t> paintComponent(Graphics </a:t>
            </a:r>
            <a:r>
              <a:rPr lang="en-NZ" b="1" dirty="0">
                <a:solidFill>
                  <a:srgbClr val="6A3E3E"/>
                </a:solidFill>
                <a:latin typeface="Consolas" panose="020B0609020204030204" pitchFamily="49" charset="0"/>
              </a:rPr>
              <a:t>g</a:t>
            </a:r>
            <a:r>
              <a:rPr lang="en-NZ" b="1" dirty="0">
                <a:solidFill>
                  <a:srgbClr val="000000"/>
                </a:solidFill>
                <a:latin typeface="Consolas" panose="020B0609020204030204" pitchFamily="49" charset="0"/>
              </a:rPr>
              <a:t>) {</a:t>
            </a:r>
          </a:p>
          <a:p>
            <a:pPr marL="914400" lvl="3" indent="0">
              <a:buNone/>
            </a:pPr>
            <a:r>
              <a:rPr lang="en-NZ" b="1" dirty="0">
                <a:solidFill>
                  <a:srgbClr val="7F0055"/>
                </a:solidFill>
                <a:latin typeface="Consolas" panose="020B0609020204030204" pitchFamily="49" charset="0"/>
              </a:rPr>
              <a:t>super</a:t>
            </a:r>
            <a:r>
              <a:rPr lang="en-NZ" b="1" dirty="0">
                <a:solidFill>
                  <a:srgbClr val="000000"/>
                </a:solidFill>
                <a:latin typeface="Consolas" panose="020B0609020204030204" pitchFamily="49" charset="0"/>
              </a:rPr>
              <a:t>.paintComponent(</a:t>
            </a:r>
            <a:r>
              <a:rPr lang="en-NZ" b="1" dirty="0">
                <a:solidFill>
                  <a:srgbClr val="6A3E3E"/>
                </a:solidFill>
                <a:latin typeface="Consolas" panose="020B0609020204030204" pitchFamily="49" charset="0"/>
              </a:rPr>
              <a:t>g</a:t>
            </a:r>
            <a:r>
              <a:rPr lang="en-NZ" b="1" dirty="0">
                <a:solidFill>
                  <a:srgbClr val="000000"/>
                </a:solidFill>
                <a:latin typeface="Consolas" panose="020B0609020204030204" pitchFamily="49" charset="0"/>
              </a:rPr>
              <a:t>);</a:t>
            </a:r>
          </a:p>
          <a:p>
            <a:pPr marL="914400" lvl="3" indent="0">
              <a:buNone/>
            </a:pPr>
            <a:endParaRPr lang="en-NZ" dirty="0">
              <a:latin typeface="Consolas" panose="020B0609020204030204" pitchFamily="49" charset="0"/>
            </a:endParaRPr>
          </a:p>
          <a:p>
            <a:pPr marL="914400" lvl="3" indent="0">
              <a:buNone/>
            </a:pPr>
            <a:r>
              <a:rPr lang="en-NZ" dirty="0">
                <a:solidFill>
                  <a:srgbClr val="6A3E3E"/>
                </a:solidFill>
                <a:latin typeface="Consolas" panose="020B0609020204030204" pitchFamily="49" charset="0"/>
              </a:rPr>
              <a:t>g</a:t>
            </a:r>
            <a:r>
              <a:rPr lang="en-NZ" dirty="0">
                <a:solidFill>
                  <a:srgbClr val="000000"/>
                </a:solidFill>
                <a:latin typeface="Consolas" panose="020B0609020204030204" pitchFamily="49" charset="0"/>
              </a:rPr>
              <a:t>.setColor(Color.</a:t>
            </a:r>
            <a:r>
              <a:rPr lang="en-NZ" b="1" i="1" dirty="0">
                <a:solidFill>
                  <a:srgbClr val="0000C0"/>
                </a:solidFill>
                <a:latin typeface="Consolas" panose="020B0609020204030204" pitchFamily="49" charset="0"/>
              </a:rPr>
              <a:t>RED</a:t>
            </a:r>
            <a:r>
              <a:rPr lang="en-NZ" b="1" i="1" dirty="0">
                <a:solidFill>
                  <a:srgbClr val="000000"/>
                </a:solidFill>
                <a:latin typeface="Consolas" panose="020B0609020204030204" pitchFamily="49" charset="0"/>
              </a:rPr>
              <a:t>);</a:t>
            </a:r>
          </a:p>
          <a:p>
            <a:pPr marL="914400" lvl="3" indent="0">
              <a:buNone/>
            </a:pPr>
            <a:r>
              <a:rPr lang="en-NZ" dirty="0">
                <a:solidFill>
                  <a:srgbClr val="6A3E3E"/>
                </a:solidFill>
                <a:latin typeface="Consolas" panose="020B0609020204030204" pitchFamily="49" charset="0"/>
              </a:rPr>
              <a:t>g</a:t>
            </a:r>
            <a:r>
              <a:rPr lang="en-NZ" dirty="0">
                <a:solidFill>
                  <a:srgbClr val="000000"/>
                </a:solidFill>
                <a:latin typeface="Consolas" panose="020B0609020204030204" pitchFamily="49" charset="0"/>
              </a:rPr>
              <a:t>.fillOval(70, 50, 100, 40);</a:t>
            </a:r>
          </a:p>
          <a:p>
            <a:pPr marL="914400" lvl="3" indent="0">
              <a:buNone/>
            </a:pPr>
            <a:r>
              <a:rPr lang="en-NZ" dirty="0">
                <a:solidFill>
                  <a:srgbClr val="6A3E3E"/>
                </a:solidFill>
                <a:latin typeface="Consolas" panose="020B0609020204030204" pitchFamily="49" charset="0"/>
              </a:rPr>
              <a:t>g</a:t>
            </a:r>
            <a:r>
              <a:rPr lang="en-NZ" dirty="0">
                <a:solidFill>
                  <a:srgbClr val="000000"/>
                </a:solidFill>
                <a:latin typeface="Consolas" panose="020B0609020204030204" pitchFamily="49" charset="0"/>
              </a:rPr>
              <a:t>.setColor(Color.</a:t>
            </a:r>
            <a:r>
              <a:rPr lang="en-NZ" b="1" i="1" dirty="0">
                <a:solidFill>
                  <a:srgbClr val="0000C0"/>
                </a:solidFill>
                <a:latin typeface="Consolas" panose="020B0609020204030204" pitchFamily="49" charset="0"/>
              </a:rPr>
              <a:t>BLUE</a:t>
            </a:r>
            <a:r>
              <a:rPr lang="en-NZ" b="1" i="1" dirty="0">
                <a:solidFill>
                  <a:srgbClr val="000000"/>
                </a:solidFill>
                <a:latin typeface="Consolas" panose="020B0609020204030204" pitchFamily="49" charset="0"/>
              </a:rPr>
              <a:t>);</a:t>
            </a:r>
          </a:p>
          <a:p>
            <a:pPr marL="914400" lvl="3" indent="0">
              <a:buNone/>
            </a:pPr>
            <a:r>
              <a:rPr lang="en-NZ" dirty="0">
                <a:solidFill>
                  <a:srgbClr val="6A3E3E"/>
                </a:solidFill>
                <a:latin typeface="Consolas" panose="020B0609020204030204" pitchFamily="49" charset="0"/>
              </a:rPr>
              <a:t>g</a:t>
            </a:r>
            <a:r>
              <a:rPr lang="en-NZ" dirty="0">
                <a:solidFill>
                  <a:srgbClr val="000000"/>
                </a:solidFill>
                <a:latin typeface="Consolas" panose="020B0609020204030204" pitchFamily="49" charset="0"/>
              </a:rPr>
              <a:t>.fillRect(60, 40, 80, 60);</a:t>
            </a:r>
          </a:p>
          <a:p>
            <a:pPr marL="640080" lvl="2" indent="0">
              <a:buNone/>
            </a:pPr>
            <a:r>
              <a:rPr lang="en-NZ" dirty="0">
                <a:solidFill>
                  <a:srgbClr val="000000"/>
                </a:solidFill>
                <a:latin typeface="Consolas" panose="020B0609020204030204" pitchFamily="49" charset="0"/>
              </a:rPr>
              <a:t>}</a:t>
            </a:r>
          </a:p>
          <a:p>
            <a:pPr marL="365760" lvl="1" indent="0">
              <a:buNone/>
            </a:pPr>
            <a:r>
              <a:rPr lang="en-NZ" dirty="0">
                <a:solidFill>
                  <a:srgbClr val="000000"/>
                </a:solidFill>
                <a:latin typeface="Consolas" panose="020B0609020204030204" pitchFamily="49" charset="0"/>
              </a:rPr>
              <a:t>}</a:t>
            </a:r>
          </a:p>
          <a:p>
            <a:endParaRPr lang="en-NZ" dirty="0"/>
          </a:p>
        </p:txBody>
      </p:sp>
      <p:sp>
        <p:nvSpPr>
          <p:cNvPr id="3" name="標題 2"/>
          <p:cNvSpPr>
            <a:spLocks noGrp="1"/>
          </p:cNvSpPr>
          <p:nvPr>
            <p:ph type="title"/>
          </p:nvPr>
        </p:nvSpPr>
        <p:spPr/>
        <p:txBody>
          <a:bodyPr/>
          <a:lstStyle/>
          <a:p>
            <a:r>
              <a:rPr lang="en-US" dirty="0"/>
              <a:t>Order of drawing statements</a:t>
            </a:r>
            <a:endParaRPr lang="en-NZ" dirty="0"/>
          </a:p>
        </p:txBody>
      </p:sp>
      <p:pic>
        <p:nvPicPr>
          <p:cNvPr id="4" name="圖片 3"/>
          <p:cNvPicPr>
            <a:picLocks noChangeAspect="1"/>
          </p:cNvPicPr>
          <p:nvPr/>
        </p:nvPicPr>
        <p:blipFill>
          <a:blip r:embed="rId2"/>
          <a:stretch>
            <a:fillRect/>
          </a:stretch>
        </p:blipFill>
        <p:spPr>
          <a:xfrm>
            <a:off x="9096375" y="4410075"/>
            <a:ext cx="2228850" cy="1914525"/>
          </a:xfrm>
          <a:prstGeom prst="rect">
            <a:avLst/>
          </a:prstGeom>
        </p:spPr>
      </p:pic>
      <p:pic>
        <p:nvPicPr>
          <p:cNvPr id="5" name="圖片 4"/>
          <p:cNvPicPr>
            <a:picLocks noChangeAspect="1"/>
          </p:cNvPicPr>
          <p:nvPr/>
        </p:nvPicPr>
        <p:blipFill>
          <a:blip r:embed="rId3"/>
          <a:stretch>
            <a:fillRect/>
          </a:stretch>
        </p:blipFill>
        <p:spPr>
          <a:xfrm>
            <a:off x="9020175" y="2518029"/>
            <a:ext cx="2305050" cy="1847850"/>
          </a:xfrm>
          <a:prstGeom prst="rect">
            <a:avLst/>
          </a:prstGeom>
        </p:spPr>
      </p:pic>
    </p:spTree>
    <p:extLst>
      <p:ext uri="{BB962C8B-B14F-4D97-AF65-F5344CB8AC3E}">
        <p14:creationId xmlns:p14="http://schemas.microsoft.com/office/powerpoint/2010/main" val="2941593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dirty="0"/>
              <a:t>The</a:t>
            </a:r>
            <a:r>
              <a:rPr lang="en-US" i="1" dirty="0"/>
              <a:t> </a:t>
            </a:r>
            <a:r>
              <a:rPr lang="en-US" dirty="0">
                <a:latin typeface="Consolas" panose="020B0609020204030204" pitchFamily="49" charset="0"/>
              </a:rPr>
              <a:t>javax.swing</a:t>
            </a:r>
            <a:r>
              <a:rPr lang="en-US" i="1" dirty="0"/>
              <a:t> </a:t>
            </a:r>
            <a:r>
              <a:rPr lang="en-US" dirty="0"/>
              <a:t>package contains the definitions for the </a:t>
            </a:r>
            <a:r>
              <a:rPr lang="en-US" b="1" dirty="0">
                <a:latin typeface="Consolas" panose="020B0609020204030204" pitchFamily="49" charset="0"/>
              </a:rPr>
              <a:t>JFrame</a:t>
            </a:r>
            <a:r>
              <a:rPr lang="en-US" dirty="0"/>
              <a:t> and the </a:t>
            </a:r>
            <a:r>
              <a:rPr lang="en-US" b="1" dirty="0">
                <a:latin typeface="Consolas" panose="020B0609020204030204" pitchFamily="49" charset="0"/>
              </a:rPr>
              <a:t>JPanel</a:t>
            </a:r>
            <a:r>
              <a:rPr lang="en-US" dirty="0"/>
              <a:t> classes</a:t>
            </a:r>
          </a:p>
          <a:p>
            <a:pPr lvl="1"/>
            <a:r>
              <a:rPr lang="en-US" dirty="0"/>
              <a:t>The </a:t>
            </a:r>
            <a:r>
              <a:rPr lang="en-US" b="1" dirty="0">
                <a:latin typeface="Consolas" panose="020B0609020204030204" pitchFamily="49" charset="0"/>
              </a:rPr>
              <a:t>JFrame</a:t>
            </a:r>
            <a:r>
              <a:rPr lang="en-US" dirty="0"/>
              <a:t> is the top-level container. </a:t>
            </a:r>
            <a:r>
              <a:rPr lang="en-US" b="1" dirty="0">
                <a:latin typeface="Consolas" panose="020B0609020204030204" pitchFamily="49" charset="0"/>
              </a:rPr>
              <a:t>JFrame</a:t>
            </a:r>
            <a:r>
              <a:rPr lang="en-US" dirty="0"/>
              <a:t> objects have a </a:t>
            </a:r>
            <a:r>
              <a:rPr lang="en-US" dirty="0">
                <a:latin typeface="Consolas" panose="020B0609020204030204" pitchFamily="49" charset="0"/>
              </a:rPr>
              <a:t>ContentPane</a:t>
            </a:r>
            <a:r>
              <a:rPr lang="en-US" dirty="0"/>
              <a:t> to which we add the </a:t>
            </a:r>
            <a:r>
              <a:rPr lang="en-US" b="1" dirty="0">
                <a:latin typeface="Consolas" panose="020B0609020204030204" pitchFamily="49" charset="0"/>
              </a:rPr>
              <a:t>JPanel</a:t>
            </a:r>
            <a:r>
              <a:rPr lang="en-US" dirty="0"/>
              <a:t> object</a:t>
            </a:r>
          </a:p>
          <a:p>
            <a:pPr lvl="1"/>
            <a:r>
              <a:rPr lang="en-US" dirty="0"/>
              <a:t>The </a:t>
            </a:r>
            <a:r>
              <a:rPr lang="en-US" b="1" dirty="0">
                <a:latin typeface="Consolas" panose="020B0609020204030204" pitchFamily="49" charset="0"/>
              </a:rPr>
              <a:t>JPanel</a:t>
            </a:r>
            <a:r>
              <a:rPr lang="en-US" dirty="0"/>
              <a:t> objects inherit from the</a:t>
            </a:r>
            <a:r>
              <a:rPr lang="en-US" i="1" dirty="0"/>
              <a:t> </a:t>
            </a:r>
            <a:r>
              <a:rPr lang="en-US" dirty="0">
                <a:latin typeface="Consolas" panose="020B0609020204030204" pitchFamily="49" charset="0"/>
              </a:rPr>
              <a:t>javax.swing.JComponent</a:t>
            </a:r>
            <a:r>
              <a:rPr lang="en-US" i="1" dirty="0"/>
              <a:t> </a:t>
            </a:r>
            <a:r>
              <a:rPr lang="en-US" dirty="0"/>
              <a:t>class, they contain a </a:t>
            </a:r>
            <a:r>
              <a:rPr lang="en-US" dirty="0">
                <a:latin typeface="Consolas" panose="020B0609020204030204" pitchFamily="49" charset="0"/>
              </a:rPr>
              <a:t>paintComponent()</a:t>
            </a:r>
            <a:r>
              <a:rPr lang="en-US" dirty="0"/>
              <a:t> method</a:t>
            </a:r>
          </a:p>
          <a:p>
            <a:pPr lvl="1"/>
            <a:r>
              <a:rPr lang="en-US" dirty="0"/>
              <a:t>The </a:t>
            </a:r>
            <a:r>
              <a:rPr lang="en-US" b="1" dirty="0">
                <a:latin typeface="Consolas" panose="020B0609020204030204" pitchFamily="49" charset="0"/>
              </a:rPr>
              <a:t>JPanel</a:t>
            </a:r>
            <a:r>
              <a:rPr lang="en-US" dirty="0"/>
              <a:t> objects also inherit from </a:t>
            </a:r>
            <a:r>
              <a:rPr lang="en-US" dirty="0">
                <a:latin typeface="Consolas" panose="020B0609020204030204" pitchFamily="49" charset="0"/>
              </a:rPr>
              <a:t>java.awt.Container</a:t>
            </a:r>
            <a:r>
              <a:rPr lang="en-US" dirty="0"/>
              <a:t> class, other components can be added to the </a:t>
            </a:r>
            <a:r>
              <a:rPr lang="en-US" b="1" dirty="0">
                <a:latin typeface="Consolas" panose="020B0609020204030204" pitchFamily="49" charset="0"/>
              </a:rPr>
              <a:t>JPanel</a:t>
            </a:r>
            <a:r>
              <a:rPr lang="en-US" dirty="0"/>
              <a:t> objects</a:t>
            </a:r>
            <a:endParaRPr lang="en-NZ" dirty="0"/>
          </a:p>
        </p:txBody>
      </p:sp>
      <p:sp>
        <p:nvSpPr>
          <p:cNvPr id="3" name="標題 2"/>
          <p:cNvSpPr>
            <a:spLocks noGrp="1"/>
          </p:cNvSpPr>
          <p:nvPr>
            <p:ph type="title"/>
          </p:nvPr>
        </p:nvSpPr>
        <p:spPr/>
        <p:txBody>
          <a:bodyPr/>
          <a:lstStyle/>
          <a:p>
            <a:r>
              <a:rPr lang="en-US" dirty="0">
                <a:latin typeface="Consolas" panose="020B0609020204030204" pitchFamily="49" charset="0"/>
              </a:rPr>
              <a:t>javax.swing</a:t>
            </a:r>
            <a:r>
              <a:rPr lang="en-US" dirty="0"/>
              <a:t> package</a:t>
            </a:r>
            <a:endParaRPr lang="en-NZ" dirty="0"/>
          </a:p>
        </p:txBody>
      </p:sp>
    </p:spTree>
    <p:extLst>
      <p:ext uri="{BB962C8B-B14F-4D97-AF65-F5344CB8AC3E}">
        <p14:creationId xmlns:p14="http://schemas.microsoft.com/office/powerpoint/2010/main" val="2296813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dirty="0"/>
              <a:t>The </a:t>
            </a:r>
            <a:r>
              <a:rPr lang="en-US" dirty="0">
                <a:latin typeface="Consolas" panose="020B0609020204030204" pitchFamily="49" charset="0"/>
              </a:rPr>
              <a:t>javax.swing</a:t>
            </a:r>
            <a:r>
              <a:rPr lang="en-US" dirty="0"/>
              <a:t> package contains the definition of the basic components:</a:t>
            </a:r>
          </a:p>
          <a:p>
            <a:pPr lvl="1"/>
            <a:r>
              <a:rPr lang="en-US" dirty="0">
                <a:latin typeface="Consolas" panose="020B0609020204030204" pitchFamily="49" charset="0"/>
              </a:rPr>
              <a:t>JButton</a:t>
            </a:r>
          </a:p>
          <a:p>
            <a:pPr lvl="1"/>
            <a:r>
              <a:rPr lang="en-US" dirty="0">
                <a:latin typeface="Consolas" panose="020B0609020204030204" pitchFamily="49" charset="0"/>
              </a:rPr>
              <a:t>JCheckbox</a:t>
            </a:r>
          </a:p>
          <a:p>
            <a:pPr lvl="1"/>
            <a:r>
              <a:rPr lang="en-US" dirty="0">
                <a:latin typeface="Consolas" panose="020B0609020204030204" pitchFamily="49" charset="0"/>
              </a:rPr>
              <a:t>JLabel</a:t>
            </a:r>
          </a:p>
          <a:p>
            <a:pPr lvl="1"/>
            <a:r>
              <a:rPr lang="en-US" dirty="0">
                <a:latin typeface="Consolas" panose="020B0609020204030204" pitchFamily="49" charset="0"/>
              </a:rPr>
              <a:t>JTextField</a:t>
            </a:r>
          </a:p>
          <a:p>
            <a:pPr lvl="1"/>
            <a:r>
              <a:rPr lang="en-US" dirty="0">
                <a:latin typeface="Consolas" panose="020B0609020204030204" pitchFamily="49" charset="0"/>
              </a:rPr>
              <a:t>JTextArea</a:t>
            </a:r>
          </a:p>
          <a:p>
            <a:pPr lvl="1"/>
            <a:r>
              <a:rPr lang="en-US" dirty="0">
                <a:latin typeface="Consolas" panose="020B0609020204030204" pitchFamily="49" charset="0"/>
              </a:rPr>
              <a:t>JPopupMenu</a:t>
            </a:r>
            <a:endParaRPr lang="en-NZ" dirty="0">
              <a:latin typeface="Consolas" panose="020B0609020204030204" pitchFamily="49" charset="0"/>
            </a:endParaRPr>
          </a:p>
        </p:txBody>
      </p:sp>
      <p:sp>
        <p:nvSpPr>
          <p:cNvPr id="3" name="標題 2"/>
          <p:cNvSpPr>
            <a:spLocks noGrp="1"/>
          </p:cNvSpPr>
          <p:nvPr>
            <p:ph type="title"/>
          </p:nvPr>
        </p:nvSpPr>
        <p:spPr/>
        <p:txBody>
          <a:bodyPr/>
          <a:lstStyle/>
          <a:p>
            <a:r>
              <a:rPr lang="en-US" dirty="0"/>
              <a:t>Examples of components</a:t>
            </a:r>
            <a:endParaRPr lang="en-NZ"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441" t="1369" r="2202" b="2017"/>
          <a:stretch/>
        </p:blipFill>
        <p:spPr>
          <a:xfrm>
            <a:off x="5575300" y="2797175"/>
            <a:ext cx="2276476" cy="2365375"/>
          </a:xfrm>
          <a:prstGeom prst="rect">
            <a:avLst/>
          </a:prstGeom>
          <a:effectLst>
            <a:outerShdw blurRad="50800" dist="38100" dir="2700000" algn="tl" rotWithShape="0">
              <a:prstClr val="black">
                <a:alpha val="40000"/>
              </a:prstClr>
            </a:outerShdw>
          </a:effectLst>
        </p:spPr>
      </p:pic>
      <p:cxnSp>
        <p:nvCxnSpPr>
          <p:cNvPr id="7" name="Straight Arrow Connector 6"/>
          <p:cNvCxnSpPr/>
          <p:nvPr/>
        </p:nvCxnSpPr>
        <p:spPr>
          <a:xfrm>
            <a:off x="2607733" y="3048000"/>
            <a:ext cx="3623734" cy="262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963333" y="3513667"/>
            <a:ext cx="3302000" cy="143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607733" y="3911600"/>
            <a:ext cx="3843867" cy="33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090333" y="4250267"/>
            <a:ext cx="2446867" cy="157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963333" y="4805534"/>
            <a:ext cx="25779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996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dirty="0"/>
              <a:t>Simple component examples</a:t>
            </a:r>
            <a:endParaRPr lang="en-NZ" dirty="0"/>
          </a:p>
        </p:txBody>
      </p:sp>
      <p:sp>
        <p:nvSpPr>
          <p:cNvPr id="5" name="Rectangle 1"/>
          <p:cNvSpPr>
            <a:spLocks noChangeArrowheads="1"/>
          </p:cNvSpPr>
          <p:nvPr/>
        </p:nvSpPr>
        <p:spPr bwMode="auto">
          <a:xfrm>
            <a:off x="609600" y="1847088"/>
            <a:ext cx="6199133" cy="4616648"/>
          </a:xfrm>
          <a:prstGeom prst="rect">
            <a:avLst/>
          </a:prstGeom>
          <a:noFill/>
          <a:ln>
            <a:noFill/>
          </a:ln>
          <a:effectLst/>
        </p:spPr>
        <p:txBody>
          <a:bodyPr vert="horz" wrap="non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ExampleTwoPanel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extends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JPanel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ExampleTwoPanel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JButton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button =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JButton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"Click me!"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(button);</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JCheckBox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checkbox =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JCheckBox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"Check me!"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(checkbox);</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JLabel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label =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JLabel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 label"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(label);</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JTextField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textField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JTextField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textField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JTextArea</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textArea</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JTextArea</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textArea</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2769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dirty="0">
                <a:latin typeface="Consolas" panose="020B0609020204030204" pitchFamily="49" charset="0"/>
              </a:rPr>
              <a:t>LayoutManagers</a:t>
            </a:r>
            <a:r>
              <a:rPr lang="en-US" dirty="0"/>
              <a:t> position the components inside the </a:t>
            </a:r>
            <a:r>
              <a:rPr lang="en-US" dirty="0">
                <a:latin typeface="Consolas" panose="020B0609020204030204" pitchFamily="49" charset="0"/>
              </a:rPr>
              <a:t>JPanel</a:t>
            </a:r>
          </a:p>
          <a:p>
            <a:r>
              <a:rPr lang="en-US" dirty="0"/>
              <a:t>The default </a:t>
            </a:r>
            <a:r>
              <a:rPr lang="en-US" dirty="0">
                <a:latin typeface="Consolas" panose="020B0609020204030204" pitchFamily="49" charset="0"/>
              </a:rPr>
              <a:t>LayoutManager</a:t>
            </a:r>
            <a:r>
              <a:rPr lang="en-US" dirty="0"/>
              <a:t> for a </a:t>
            </a:r>
            <a:r>
              <a:rPr lang="en-US" dirty="0">
                <a:latin typeface="Consolas" panose="020B0609020204030204" pitchFamily="49" charset="0"/>
              </a:rPr>
              <a:t>JPanel</a:t>
            </a:r>
            <a:r>
              <a:rPr lang="en-US" b="1" i="1" dirty="0"/>
              <a:t> </a:t>
            </a:r>
            <a:r>
              <a:rPr lang="en-US" dirty="0"/>
              <a:t>is </a:t>
            </a:r>
            <a:r>
              <a:rPr lang="en-US" dirty="0">
                <a:latin typeface="Consolas" panose="020B0609020204030204" pitchFamily="49" charset="0"/>
              </a:rPr>
              <a:t>FlowLayout</a:t>
            </a:r>
          </a:p>
          <a:p>
            <a:pPr lvl="1"/>
            <a:r>
              <a:rPr lang="en-US" dirty="0"/>
              <a:t>When the components are added to the </a:t>
            </a:r>
            <a:r>
              <a:rPr lang="en-US" dirty="0">
                <a:latin typeface="Consolas" panose="020B0609020204030204" pitchFamily="49" charset="0"/>
              </a:rPr>
              <a:t>JPanel</a:t>
            </a:r>
            <a:r>
              <a:rPr lang="en-US" dirty="0"/>
              <a:t>, they are added from left to right, top to bottom</a:t>
            </a:r>
          </a:p>
          <a:p>
            <a:r>
              <a:rPr lang="en-US" dirty="0"/>
              <a:t>Another example layout is </a:t>
            </a:r>
            <a:r>
              <a:rPr lang="en-US" dirty="0">
                <a:latin typeface="Consolas" panose="020B0609020204030204" pitchFamily="49" charset="0"/>
              </a:rPr>
              <a:t>BorderLayout</a:t>
            </a:r>
          </a:p>
          <a:p>
            <a:pPr lvl="1"/>
            <a:r>
              <a:rPr lang="en-US" dirty="0"/>
              <a:t>When the components are added to the </a:t>
            </a:r>
            <a:r>
              <a:rPr lang="en-US" dirty="0">
                <a:latin typeface="Consolas" panose="020B0609020204030204" pitchFamily="49" charset="0"/>
              </a:rPr>
              <a:t>JPanel</a:t>
            </a:r>
            <a:r>
              <a:rPr lang="en-US" dirty="0"/>
              <a:t>, the components are added </a:t>
            </a:r>
            <a:r>
              <a:rPr lang="en-US" dirty="0">
                <a:latin typeface="Consolas" panose="020B0609020204030204" pitchFamily="49" charset="0"/>
              </a:rPr>
              <a:t>NORTH</a:t>
            </a:r>
            <a:r>
              <a:rPr lang="en-US" dirty="0"/>
              <a:t>, </a:t>
            </a:r>
            <a:r>
              <a:rPr lang="en-US" dirty="0">
                <a:latin typeface="Consolas" panose="020B0609020204030204" pitchFamily="49" charset="0"/>
              </a:rPr>
              <a:t>SOUTH</a:t>
            </a:r>
            <a:r>
              <a:rPr lang="en-US" dirty="0"/>
              <a:t>, </a:t>
            </a:r>
            <a:r>
              <a:rPr lang="en-US" dirty="0">
                <a:latin typeface="Consolas" panose="020B0609020204030204" pitchFamily="49" charset="0"/>
              </a:rPr>
              <a:t>EAST</a:t>
            </a:r>
            <a:r>
              <a:rPr lang="en-US" dirty="0"/>
              <a:t>, </a:t>
            </a:r>
            <a:r>
              <a:rPr lang="en-US" dirty="0">
                <a:latin typeface="Consolas" panose="020B0609020204030204" pitchFamily="49" charset="0"/>
              </a:rPr>
              <a:t>WEST</a:t>
            </a:r>
            <a:r>
              <a:rPr lang="en-US" dirty="0"/>
              <a:t>, and </a:t>
            </a:r>
            <a:r>
              <a:rPr lang="en-US" dirty="0">
                <a:latin typeface="Consolas" panose="020B0609020204030204" pitchFamily="49" charset="0"/>
              </a:rPr>
              <a:t>CENTER</a:t>
            </a:r>
          </a:p>
          <a:p>
            <a:pPr lvl="1"/>
            <a:r>
              <a:rPr lang="en-US" dirty="0"/>
              <a:t>Either construct </a:t>
            </a:r>
            <a:r>
              <a:rPr lang="en-US" dirty="0" err="1">
                <a:latin typeface="Consolas" panose="020B0609020204030204" pitchFamily="49" charset="0"/>
              </a:rPr>
              <a:t>JPanel</a:t>
            </a:r>
            <a:r>
              <a:rPr lang="en-US" dirty="0"/>
              <a:t> with required </a:t>
            </a:r>
            <a:r>
              <a:rPr lang="en-US" dirty="0" err="1">
                <a:latin typeface="Consolas" panose="020B0609020204030204" pitchFamily="49" charset="0"/>
              </a:rPr>
              <a:t>LayoutManager</a:t>
            </a:r>
            <a:r>
              <a:rPr lang="en-US" dirty="0"/>
              <a:t> or</a:t>
            </a:r>
          </a:p>
          <a:p>
            <a:pPr lvl="1"/>
            <a:r>
              <a:rPr lang="en-US" dirty="0"/>
              <a:t>Set new manager using</a:t>
            </a:r>
            <a:r>
              <a:rPr lang="en-US" dirty="0">
                <a:latin typeface="Consolas" panose="020B0609020204030204" pitchFamily="49" charset="0"/>
              </a:rPr>
              <a:t> </a:t>
            </a:r>
            <a:r>
              <a:rPr lang="en-US" dirty="0" err="1">
                <a:latin typeface="Consolas" panose="020B0609020204030204" pitchFamily="49" charset="0"/>
              </a:rPr>
              <a:t>setLayout</a:t>
            </a:r>
            <a:r>
              <a:rPr lang="en-US" dirty="0">
                <a:latin typeface="Consolas" panose="020B0609020204030204" pitchFamily="49" charset="0"/>
              </a:rPr>
              <a:t>(</a:t>
            </a:r>
            <a:r>
              <a:rPr lang="en-US" dirty="0" err="1">
                <a:latin typeface="Consolas" panose="020B0609020204030204" pitchFamily="49" charset="0"/>
              </a:rPr>
              <a:t>mgr</a:t>
            </a:r>
            <a:r>
              <a:rPr lang="en-US" dirty="0">
                <a:latin typeface="Consolas" panose="020B0609020204030204" pitchFamily="49" charset="0"/>
              </a:rPr>
              <a:t>)</a:t>
            </a:r>
            <a:endParaRPr lang="en-NZ" dirty="0">
              <a:latin typeface="Consolas" panose="020B0609020204030204" pitchFamily="49" charset="0"/>
            </a:endParaRPr>
          </a:p>
        </p:txBody>
      </p:sp>
      <p:sp>
        <p:nvSpPr>
          <p:cNvPr id="3" name="標題 2"/>
          <p:cNvSpPr>
            <a:spLocks noGrp="1"/>
          </p:cNvSpPr>
          <p:nvPr>
            <p:ph type="title"/>
          </p:nvPr>
        </p:nvSpPr>
        <p:spPr/>
        <p:txBody>
          <a:bodyPr/>
          <a:lstStyle/>
          <a:p>
            <a:r>
              <a:rPr lang="en-US" dirty="0">
                <a:latin typeface="Consolas" panose="020B0609020204030204" pitchFamily="49" charset="0"/>
              </a:rPr>
              <a:t>LayoutManager</a:t>
            </a:r>
            <a:r>
              <a:rPr lang="en-US" dirty="0"/>
              <a:t> for </a:t>
            </a:r>
            <a:r>
              <a:rPr lang="en-US" dirty="0">
                <a:latin typeface="Consolas" panose="020B0609020204030204" pitchFamily="49" charset="0"/>
              </a:rPr>
              <a:t>JPanel</a:t>
            </a:r>
            <a:endParaRPr lang="en-NZ" dirty="0">
              <a:latin typeface="Consolas" panose="020B0609020204030204" pitchFamily="49" charset="0"/>
            </a:endParaRPr>
          </a:p>
        </p:txBody>
      </p:sp>
    </p:spTree>
    <p:extLst>
      <p:ext uri="{BB962C8B-B14F-4D97-AF65-F5344CB8AC3E}">
        <p14:creationId xmlns:p14="http://schemas.microsoft.com/office/powerpoint/2010/main" val="57374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dirty="0"/>
              <a:t>A way for users to interact with a program</a:t>
            </a:r>
          </a:p>
          <a:p>
            <a:r>
              <a:rPr lang="en-US" dirty="0"/>
              <a:t>Consists of one or more windows</a:t>
            </a:r>
          </a:p>
          <a:p>
            <a:pPr lvl="1"/>
            <a:r>
              <a:rPr lang="en-US" dirty="0"/>
              <a:t>Buttons to click</a:t>
            </a:r>
          </a:p>
          <a:p>
            <a:pPr lvl="1"/>
            <a:r>
              <a:rPr lang="en-US" dirty="0"/>
              <a:t>Areas containing text</a:t>
            </a:r>
          </a:p>
          <a:p>
            <a:pPr lvl="1"/>
            <a:r>
              <a:rPr lang="en-US" dirty="0"/>
              <a:t>Diagrams and images</a:t>
            </a:r>
            <a:endParaRPr lang="en-NZ" dirty="0"/>
          </a:p>
        </p:txBody>
      </p:sp>
      <p:sp>
        <p:nvSpPr>
          <p:cNvPr id="3" name="標題 2"/>
          <p:cNvSpPr>
            <a:spLocks noGrp="1"/>
          </p:cNvSpPr>
          <p:nvPr>
            <p:ph type="title"/>
          </p:nvPr>
        </p:nvSpPr>
        <p:spPr/>
        <p:txBody>
          <a:bodyPr/>
          <a:lstStyle/>
          <a:p>
            <a:r>
              <a:rPr lang="en-US" dirty="0"/>
              <a:t>GUI: Graphical User Interface</a:t>
            </a:r>
            <a:endParaRPr lang="en-NZ" dirty="0"/>
          </a:p>
        </p:txBody>
      </p:sp>
    </p:spTree>
    <p:extLst>
      <p:ext uri="{BB962C8B-B14F-4D97-AF65-F5344CB8AC3E}">
        <p14:creationId xmlns:p14="http://schemas.microsoft.com/office/powerpoint/2010/main" val="167011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NZ" dirty="0"/>
              <a:t>Several layout managers exist, depending on the kind of layout you’re after.</a:t>
            </a:r>
          </a:p>
          <a:p>
            <a:pPr lvl="1"/>
            <a:r>
              <a:rPr lang="en-NZ" dirty="0"/>
              <a:t>See: </a:t>
            </a:r>
            <a:r>
              <a:rPr lang="en-NZ" dirty="0">
                <a:hlinkClick r:id="rId2"/>
              </a:rPr>
              <a:t>https://docs.oracle.com/javase/tutorial/uiswing/layout/visual.html</a:t>
            </a:r>
            <a:endParaRPr lang="en-NZ" dirty="0"/>
          </a:p>
          <a:p>
            <a:endParaRPr lang="en-NZ" dirty="0"/>
          </a:p>
          <a:p>
            <a:r>
              <a:rPr lang="en-NZ" dirty="0"/>
              <a:t>GUI builder tools exist, which </a:t>
            </a:r>
            <a:r>
              <a:rPr lang="en-NZ" i="1" dirty="0"/>
              <a:t>can</a:t>
            </a:r>
            <a:r>
              <a:rPr lang="en-NZ" dirty="0"/>
              <a:t> help design more complex user interfaces. Knowledge of these is </a:t>
            </a:r>
            <a:r>
              <a:rPr lang="en-NZ" b="1" dirty="0"/>
              <a:t>not</a:t>
            </a:r>
            <a:r>
              <a:rPr lang="en-NZ" dirty="0"/>
              <a:t> required for this course, but feel free to experiment! IntelliJ documentation can be found here:</a:t>
            </a:r>
          </a:p>
          <a:p>
            <a:pPr lvl="1"/>
            <a:r>
              <a:rPr lang="en-NZ" dirty="0">
                <a:hlinkClick r:id="rId3"/>
              </a:rPr>
              <a:t>https://www.jetbrains.com/help/idea/designing-gui-major-steps.html</a:t>
            </a:r>
            <a:endParaRPr lang="en-NZ" dirty="0"/>
          </a:p>
        </p:txBody>
      </p:sp>
      <p:sp>
        <p:nvSpPr>
          <p:cNvPr id="3" name="標題 2"/>
          <p:cNvSpPr>
            <a:spLocks noGrp="1"/>
          </p:cNvSpPr>
          <p:nvPr>
            <p:ph type="title"/>
          </p:nvPr>
        </p:nvSpPr>
        <p:spPr/>
        <p:txBody>
          <a:bodyPr/>
          <a:lstStyle/>
          <a:p>
            <a:r>
              <a:rPr lang="en-US" dirty="0">
                <a:latin typeface="Consolas" panose="020B0609020204030204" pitchFamily="49" charset="0"/>
              </a:rPr>
              <a:t>LayoutManager</a:t>
            </a:r>
            <a:r>
              <a:rPr lang="en-US" dirty="0"/>
              <a:t> for </a:t>
            </a:r>
            <a:r>
              <a:rPr lang="en-US" dirty="0">
                <a:latin typeface="Consolas" panose="020B0609020204030204" pitchFamily="49" charset="0"/>
              </a:rPr>
              <a:t>JPanel</a:t>
            </a:r>
            <a:endParaRPr lang="en-NZ" dirty="0">
              <a:latin typeface="Consolas" panose="020B0609020204030204" pitchFamily="49" charset="0"/>
            </a:endParaRPr>
          </a:p>
        </p:txBody>
      </p:sp>
    </p:spTree>
    <p:extLst>
      <p:ext uri="{BB962C8B-B14F-4D97-AF65-F5344CB8AC3E}">
        <p14:creationId xmlns:p14="http://schemas.microsoft.com/office/powerpoint/2010/main" val="407637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dirty="0"/>
              <a:t>Programs that display a graphical user interface (GUI) to the user and which wait for the user to do things are called </a:t>
            </a:r>
            <a:r>
              <a:rPr lang="en-US" b="1" dirty="0"/>
              <a:t>event-based programs</a:t>
            </a:r>
          </a:p>
          <a:p>
            <a:pPr lvl="1"/>
            <a:r>
              <a:rPr lang="en-US" dirty="0"/>
              <a:t>i.e. the user is controlling the order in which things happen</a:t>
            </a:r>
          </a:p>
          <a:p>
            <a:r>
              <a:rPr lang="en-US" dirty="0"/>
              <a:t>An event-based program waits, listening for events and whenever events occur they are dealt with in some way</a:t>
            </a:r>
          </a:p>
          <a:p>
            <a:r>
              <a:rPr lang="en-US" dirty="0"/>
              <a:t>Three common types of events:</a:t>
            </a:r>
          </a:p>
          <a:p>
            <a:pPr lvl="1"/>
            <a:r>
              <a:rPr lang="en-US" dirty="0">
                <a:latin typeface="Consolas" panose="020B0609020204030204" pitchFamily="49" charset="0"/>
              </a:rPr>
              <a:t>ActionEvent</a:t>
            </a:r>
          </a:p>
          <a:p>
            <a:pPr lvl="1"/>
            <a:r>
              <a:rPr lang="en-US" dirty="0">
                <a:latin typeface="Consolas" panose="020B0609020204030204" pitchFamily="49" charset="0"/>
              </a:rPr>
              <a:t>MouseEvent</a:t>
            </a:r>
          </a:p>
          <a:p>
            <a:pPr lvl="1"/>
            <a:r>
              <a:rPr lang="en-US" dirty="0">
                <a:latin typeface="Consolas" panose="020B0609020204030204" pitchFamily="49" charset="0"/>
              </a:rPr>
              <a:t>KeyEvent</a:t>
            </a:r>
            <a:endParaRPr lang="en-NZ" dirty="0">
              <a:latin typeface="Consolas" panose="020B0609020204030204" pitchFamily="49" charset="0"/>
            </a:endParaRPr>
          </a:p>
        </p:txBody>
      </p:sp>
      <p:sp>
        <p:nvSpPr>
          <p:cNvPr id="3" name="標題 2"/>
          <p:cNvSpPr>
            <a:spLocks noGrp="1"/>
          </p:cNvSpPr>
          <p:nvPr>
            <p:ph type="title"/>
          </p:nvPr>
        </p:nvSpPr>
        <p:spPr/>
        <p:txBody>
          <a:bodyPr/>
          <a:lstStyle/>
          <a:p>
            <a:r>
              <a:rPr lang="en-US" dirty="0"/>
              <a:t>Event-based programs</a:t>
            </a:r>
            <a:endParaRPr lang="en-NZ" dirty="0"/>
          </a:p>
        </p:txBody>
      </p:sp>
    </p:spTree>
    <p:extLst>
      <p:ext uri="{BB962C8B-B14F-4D97-AF65-F5344CB8AC3E}">
        <p14:creationId xmlns:p14="http://schemas.microsoft.com/office/powerpoint/2010/main" val="3240162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p:cNvSpPr/>
          <p:nvPr/>
        </p:nvSpPr>
        <p:spPr>
          <a:xfrm>
            <a:off x="5621020" y="1847088"/>
            <a:ext cx="3210560" cy="372533"/>
          </a:xfrm>
          <a:prstGeom prst="roundRect">
            <a:avLst/>
          </a:prstGeom>
          <a:solidFill>
            <a:schemeClr val="accent5">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13" name="Rectangle: Rounded Corners 12"/>
          <p:cNvSpPr/>
          <p:nvPr/>
        </p:nvSpPr>
        <p:spPr>
          <a:xfrm>
            <a:off x="1559560" y="3796667"/>
            <a:ext cx="3942080" cy="372533"/>
          </a:xfrm>
          <a:prstGeom prst="roundRect">
            <a:avLst/>
          </a:prstGeom>
          <a:solidFill>
            <a:schemeClr val="accent5">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15" name="Rectangle: Rounded Corners 14"/>
          <p:cNvSpPr/>
          <p:nvPr/>
        </p:nvSpPr>
        <p:spPr>
          <a:xfrm>
            <a:off x="1117600" y="5458200"/>
            <a:ext cx="6129020" cy="1148340"/>
          </a:xfrm>
          <a:prstGeom prst="roundRect">
            <a:avLst>
              <a:gd name="adj" fmla="val 8704"/>
            </a:avLst>
          </a:prstGeom>
          <a:solidFill>
            <a:schemeClr val="accent5">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3" name="標題 2"/>
          <p:cNvSpPr>
            <a:spLocks noGrp="1"/>
          </p:cNvSpPr>
          <p:nvPr>
            <p:ph type="title"/>
          </p:nvPr>
        </p:nvSpPr>
        <p:spPr/>
        <p:txBody>
          <a:bodyPr/>
          <a:lstStyle/>
          <a:p>
            <a:r>
              <a:rPr lang="en-US" dirty="0"/>
              <a:t>Example </a:t>
            </a:r>
            <a:r>
              <a:rPr lang="en-US" dirty="0">
                <a:latin typeface="Consolas" panose="020B0609020204030204" pitchFamily="49" charset="0"/>
              </a:rPr>
              <a:t>ActionEvent</a:t>
            </a:r>
            <a:endParaRPr lang="en-NZ" dirty="0">
              <a:latin typeface="Consolas" panose="020B0609020204030204" pitchFamily="49" charset="0"/>
            </a:endParaRPr>
          </a:p>
        </p:txBody>
      </p:sp>
      <p:sp>
        <p:nvSpPr>
          <p:cNvPr id="5" name="Rectangle 1"/>
          <p:cNvSpPr>
            <a:spLocks noChangeArrowheads="1"/>
          </p:cNvSpPr>
          <p:nvPr/>
        </p:nvSpPr>
        <p:spPr bwMode="auto">
          <a:xfrm>
            <a:off x="609600" y="1847088"/>
            <a:ext cx="8577989" cy="5016758"/>
          </a:xfrm>
          <a:prstGeom prst="rect">
            <a:avLst/>
          </a:prstGeom>
          <a:noFill/>
          <a:ln>
            <a:noFill/>
          </a:ln>
          <a:effectLst/>
        </p:spPr>
        <p:txBody>
          <a:bodyPr vert="horz" wrap="non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ExampleThree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extends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JPanel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implements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ActionListener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JTextField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textField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ExampleThree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JButton</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button =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JButton</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"Click me!"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(button);</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button.addActionListener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textField</a:t>
            </a:r>
            <a:r>
              <a:rPr kumimoji="0" lang="en-US" altLang="en-US" sz="16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JTextField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textField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actionPerformed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ActionEvent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textField</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.setText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"The button was clicked!"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1444" t="7507" r="1131" b="6429"/>
          <a:stretch/>
        </p:blipFill>
        <p:spPr>
          <a:xfrm>
            <a:off x="7588568" y="1077943"/>
            <a:ext cx="4167187" cy="647701"/>
          </a:xfrm>
          <a:prstGeom prst="rect">
            <a:avLst/>
          </a:prstGeom>
          <a:effectLst>
            <a:outerShdw blurRad="50800" dist="38100" dir="2700000" algn="tl" rotWithShape="0">
              <a:prstClr val="black">
                <a:alpha val="40000"/>
              </a:prstClr>
            </a:outerShdw>
          </a:effectLst>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632" t="4751" r="1287" b="5651"/>
          <a:stretch/>
        </p:blipFill>
        <p:spPr>
          <a:xfrm>
            <a:off x="7588568" y="1068419"/>
            <a:ext cx="4167187" cy="657225"/>
          </a:xfrm>
          <a:prstGeom prst="rect">
            <a:avLst/>
          </a:prstGeom>
          <a:effectLst>
            <a:outerShdw blurRad="50800" dist="38100" dir="2700000" algn="tl" rotWithShape="0">
              <a:prstClr val="black">
                <a:alpha val="40000"/>
              </a:prstClr>
            </a:outerShdw>
          </a:effectLst>
        </p:spPr>
      </p:pic>
      <p:sp>
        <p:nvSpPr>
          <p:cNvPr id="11" name="Rectangle: Rounded Corners 10"/>
          <p:cNvSpPr/>
          <p:nvPr/>
        </p:nvSpPr>
        <p:spPr>
          <a:xfrm>
            <a:off x="7061200" y="2341065"/>
            <a:ext cx="4495800" cy="598596"/>
          </a:xfrm>
          <a:prstGeom prst="roundRect">
            <a:avLst/>
          </a:prstGeom>
          <a:solidFill>
            <a:schemeClr val="accent3">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NZ" dirty="0"/>
              <a:t>Implementing </a:t>
            </a:r>
            <a:r>
              <a:rPr lang="en-NZ" sz="1600" dirty="0">
                <a:latin typeface="Consolas" panose="020B0609020204030204" pitchFamily="49" charset="0"/>
              </a:rPr>
              <a:t>ActionListener</a:t>
            </a:r>
            <a:r>
              <a:rPr lang="en-NZ" dirty="0"/>
              <a:t> means we can </a:t>
            </a:r>
            <a:r>
              <a:rPr lang="en-NZ" b="1" dirty="0"/>
              <a:t>handle</a:t>
            </a:r>
            <a:r>
              <a:rPr lang="en-NZ" dirty="0"/>
              <a:t> Action events.</a:t>
            </a:r>
          </a:p>
        </p:txBody>
      </p:sp>
      <p:sp>
        <p:nvSpPr>
          <p:cNvPr id="12" name="Rectangle: Rounded Corners 11"/>
          <p:cNvSpPr/>
          <p:nvPr/>
        </p:nvSpPr>
        <p:spPr>
          <a:xfrm>
            <a:off x="7061200" y="3241177"/>
            <a:ext cx="4495800" cy="1856603"/>
          </a:xfrm>
          <a:prstGeom prst="roundRect">
            <a:avLst>
              <a:gd name="adj" fmla="val 4916"/>
            </a:avLst>
          </a:prstGeom>
          <a:solidFill>
            <a:schemeClr val="accent3">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NZ" dirty="0"/>
              <a:t>Use the </a:t>
            </a:r>
            <a:r>
              <a:rPr lang="en-NZ" sz="1600" dirty="0" err="1">
                <a:latin typeface="Consolas" panose="020B0609020204030204" pitchFamily="49" charset="0"/>
              </a:rPr>
              <a:t>addActionListener</a:t>
            </a:r>
            <a:r>
              <a:rPr lang="en-NZ" dirty="0"/>
              <a:t> method on a </a:t>
            </a:r>
            <a:r>
              <a:rPr lang="en-NZ" sz="1600" dirty="0" err="1">
                <a:latin typeface="Consolas" panose="020B0609020204030204" pitchFamily="49" charset="0"/>
              </a:rPr>
              <a:t>JButton</a:t>
            </a:r>
            <a:r>
              <a:rPr lang="en-NZ" dirty="0"/>
              <a:t> to allow us to respond when it is clicked. Pass it an </a:t>
            </a:r>
            <a:r>
              <a:rPr lang="en-NZ" sz="1600" dirty="0">
                <a:latin typeface="Consolas" panose="020B0609020204030204" pitchFamily="49" charset="0"/>
              </a:rPr>
              <a:t>ActionListener</a:t>
            </a:r>
            <a:r>
              <a:rPr lang="en-NZ" dirty="0"/>
              <a:t> which the button will notify when the user clicks it (in this case, </a:t>
            </a:r>
            <a:r>
              <a:rPr lang="en-NZ" sz="1600" b="1" dirty="0">
                <a:solidFill>
                  <a:srgbClr val="000080"/>
                </a:solidFill>
                <a:latin typeface="Courier New" panose="02070309020205020404" pitchFamily="49" charset="0"/>
                <a:cs typeface="Courier New" panose="02070309020205020404" pitchFamily="49" charset="0"/>
              </a:rPr>
              <a:t>this</a:t>
            </a:r>
            <a:r>
              <a:rPr lang="en-NZ" dirty="0"/>
              <a:t> </a:t>
            </a:r>
            <a:r>
              <a:rPr lang="en-NZ" sz="1600" dirty="0" err="1">
                <a:latin typeface="Consolas" panose="020B0609020204030204" pitchFamily="49" charset="0"/>
              </a:rPr>
              <a:t>JPanel</a:t>
            </a:r>
            <a:r>
              <a:rPr lang="en-NZ" dirty="0"/>
              <a:t> </a:t>
            </a:r>
            <a:r>
              <a:rPr lang="en-NZ" b="1" i="1" dirty="0"/>
              <a:t>is</a:t>
            </a:r>
            <a:r>
              <a:rPr lang="en-NZ" dirty="0"/>
              <a:t> an </a:t>
            </a:r>
            <a:r>
              <a:rPr lang="en-NZ" sz="1600" dirty="0">
                <a:latin typeface="Consolas" panose="020B0609020204030204" pitchFamily="49" charset="0"/>
              </a:rPr>
              <a:t>ActionListener</a:t>
            </a:r>
            <a:r>
              <a:rPr lang="en-NZ" dirty="0"/>
              <a:t>).</a:t>
            </a:r>
          </a:p>
        </p:txBody>
      </p:sp>
      <p:sp>
        <p:nvSpPr>
          <p:cNvPr id="14" name="Rectangle: Rounded Corners 13"/>
          <p:cNvSpPr/>
          <p:nvPr/>
        </p:nvSpPr>
        <p:spPr>
          <a:xfrm>
            <a:off x="7061200" y="5219224"/>
            <a:ext cx="4495800" cy="598596"/>
          </a:xfrm>
          <a:prstGeom prst="roundRect">
            <a:avLst/>
          </a:prstGeom>
          <a:solidFill>
            <a:schemeClr val="accent3">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NZ" dirty="0"/>
              <a:t>When the button is clicked, this </a:t>
            </a:r>
            <a:r>
              <a:rPr lang="en-NZ" sz="1600" dirty="0" err="1">
                <a:latin typeface="Consolas" panose="020B0609020204030204" pitchFamily="49" charset="0"/>
              </a:rPr>
              <a:t>actionPerformed</a:t>
            </a:r>
            <a:r>
              <a:rPr lang="en-NZ" dirty="0"/>
              <a:t> method will be called.</a:t>
            </a:r>
          </a:p>
        </p:txBody>
      </p:sp>
      <p:cxnSp>
        <p:nvCxnSpPr>
          <p:cNvPr id="17" name="Straight Arrow Connector 16"/>
          <p:cNvCxnSpPr/>
          <p:nvPr/>
        </p:nvCxnSpPr>
        <p:spPr>
          <a:xfrm flipV="1">
            <a:off x="8101013" y="2219621"/>
            <a:ext cx="0" cy="121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2" idx="1"/>
            <a:endCxn id="13" idx="3"/>
          </p:cNvCxnSpPr>
          <p:nvPr/>
        </p:nvCxnSpPr>
        <p:spPr>
          <a:xfrm flipH="1" flipV="1">
            <a:off x="5501640" y="3982934"/>
            <a:ext cx="1559560" cy="186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Picture 20" descr="hand &lt;strong&gt;finger&lt;/strong&gt; arm person point - vector Clip Art"/>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1013" y="1514865"/>
            <a:ext cx="360000" cy="509400"/>
          </a:xfrm>
          <a:prstGeom prst="rect">
            <a:avLst/>
          </a:prstGeom>
        </p:spPr>
      </p:pic>
      <p:sp>
        <p:nvSpPr>
          <p:cNvPr id="22" name="Arrow: Right 21"/>
          <p:cNvSpPr/>
          <p:nvPr/>
        </p:nvSpPr>
        <p:spPr>
          <a:xfrm>
            <a:off x="865350" y="6003795"/>
            <a:ext cx="665635" cy="336689"/>
          </a:xfrm>
          <a:prstGeom prst="rightArrow">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126373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5" grpId="0" animBg="1"/>
      <p:bldP spid="11" grpId="0" animBg="1"/>
      <p:bldP spid="12" grpId="0" animBg="1"/>
      <p:bldP spid="14" grpId="0" animBg="1"/>
      <p:bldP spid="2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dirty="0"/>
              <a:t>The </a:t>
            </a:r>
            <a:r>
              <a:rPr lang="en-US" dirty="0">
                <a:latin typeface="Consolas" panose="020B0609020204030204" pitchFamily="49" charset="0"/>
              </a:rPr>
              <a:t>actionPerformed() </a:t>
            </a:r>
            <a:r>
              <a:rPr lang="en-US" dirty="0"/>
              <a:t>method defined inside the </a:t>
            </a:r>
            <a:r>
              <a:rPr lang="en-US" dirty="0">
                <a:latin typeface="Consolas" panose="020B0609020204030204" pitchFamily="49" charset="0"/>
              </a:rPr>
              <a:t>JPanel</a:t>
            </a:r>
            <a:r>
              <a:rPr lang="en-US" dirty="0"/>
              <a:t> class is executed every time an </a:t>
            </a:r>
            <a:r>
              <a:rPr lang="en-US" dirty="0">
                <a:latin typeface="Consolas" panose="020B0609020204030204" pitchFamily="49" charset="0"/>
              </a:rPr>
              <a:t>ActionEvent</a:t>
            </a:r>
            <a:r>
              <a:rPr lang="en-US" dirty="0"/>
              <a:t> occurs on a component which has previously called the instance method, …</a:t>
            </a:r>
            <a:r>
              <a:rPr lang="en-US" dirty="0" err="1">
                <a:latin typeface="Consolas" panose="020B0609020204030204" pitchFamily="49" charset="0"/>
              </a:rPr>
              <a:t>addActionListener</a:t>
            </a:r>
            <a:r>
              <a:rPr lang="en-US" dirty="0">
                <a:latin typeface="Consolas" panose="020B0609020204030204" pitchFamily="49" charset="0"/>
              </a:rPr>
              <a:t>().</a:t>
            </a:r>
          </a:p>
          <a:p>
            <a:endParaRPr lang="en-US" dirty="0">
              <a:latin typeface="Consolas" panose="020B0609020204030204" pitchFamily="49" charset="0"/>
            </a:endParaRPr>
          </a:p>
          <a:p>
            <a:r>
              <a:rPr lang="en-US" dirty="0"/>
              <a:t>Often we want to do different things depending on which component generated the event.</a:t>
            </a:r>
          </a:p>
          <a:p>
            <a:endParaRPr lang="en-US" dirty="0"/>
          </a:p>
          <a:p>
            <a:r>
              <a:rPr lang="en-US" dirty="0"/>
              <a:t>We can use </a:t>
            </a:r>
            <a:r>
              <a:rPr lang="en-US" dirty="0" err="1">
                <a:latin typeface="Consolas" panose="020B0609020204030204" pitchFamily="49" charset="0"/>
              </a:rPr>
              <a:t>ActionEvent</a:t>
            </a:r>
            <a:r>
              <a:rPr lang="en-US" dirty="0" err="1"/>
              <a:t>’s</a:t>
            </a:r>
            <a:r>
              <a:rPr lang="en-US" dirty="0"/>
              <a:t> </a:t>
            </a:r>
            <a:r>
              <a:rPr lang="en-US" dirty="0" err="1">
                <a:latin typeface="Consolas" panose="020B0609020204030204" pitchFamily="49" charset="0"/>
              </a:rPr>
              <a:t>getSource</a:t>
            </a:r>
            <a:r>
              <a:rPr lang="en-US" dirty="0">
                <a:latin typeface="Consolas" panose="020B0609020204030204" pitchFamily="49" charset="0"/>
              </a:rPr>
              <a:t>()</a:t>
            </a:r>
            <a:r>
              <a:rPr lang="en-US" i="1" dirty="0"/>
              <a:t> </a:t>
            </a:r>
            <a:r>
              <a:rPr lang="en-US" dirty="0"/>
              <a:t>instance method to determine which component generated the event.</a:t>
            </a:r>
          </a:p>
        </p:txBody>
      </p:sp>
      <p:sp>
        <p:nvSpPr>
          <p:cNvPr id="3" name="標題 2"/>
          <p:cNvSpPr>
            <a:spLocks noGrp="1"/>
          </p:cNvSpPr>
          <p:nvPr>
            <p:ph type="title"/>
          </p:nvPr>
        </p:nvSpPr>
        <p:spPr/>
        <p:txBody>
          <a:bodyPr/>
          <a:lstStyle/>
          <a:p>
            <a:r>
              <a:rPr lang="en-US" dirty="0">
                <a:latin typeface="Consolas" panose="020B0609020204030204" pitchFamily="49" charset="0"/>
              </a:rPr>
              <a:t>ActionEvent</a:t>
            </a:r>
            <a:r>
              <a:rPr lang="en-US" dirty="0"/>
              <a:t> – Which component?</a:t>
            </a:r>
            <a:endParaRPr lang="en-NZ" dirty="0"/>
          </a:p>
        </p:txBody>
      </p:sp>
    </p:spTree>
    <p:extLst>
      <p:ext uri="{BB962C8B-B14F-4D97-AF65-F5344CB8AC3E}">
        <p14:creationId xmlns:p14="http://schemas.microsoft.com/office/powerpoint/2010/main" val="3772904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p:cNvSpPr/>
          <p:nvPr/>
        </p:nvSpPr>
        <p:spPr>
          <a:xfrm>
            <a:off x="1188085" y="5301617"/>
            <a:ext cx="3488690" cy="372533"/>
          </a:xfrm>
          <a:prstGeom prst="roundRect">
            <a:avLst/>
          </a:prstGeom>
          <a:solidFill>
            <a:schemeClr val="accent5">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6" name="Rectangle: Rounded Corners 5"/>
          <p:cNvSpPr/>
          <p:nvPr/>
        </p:nvSpPr>
        <p:spPr>
          <a:xfrm>
            <a:off x="1188085" y="5768342"/>
            <a:ext cx="3488690" cy="372533"/>
          </a:xfrm>
          <a:prstGeom prst="roundRect">
            <a:avLst/>
          </a:prstGeom>
          <a:solidFill>
            <a:schemeClr val="accent5">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3" name="標題 2"/>
          <p:cNvSpPr>
            <a:spLocks noGrp="1"/>
          </p:cNvSpPr>
          <p:nvPr>
            <p:ph type="title"/>
          </p:nvPr>
        </p:nvSpPr>
        <p:spPr/>
        <p:txBody>
          <a:bodyPr/>
          <a:lstStyle/>
          <a:p>
            <a:r>
              <a:rPr lang="en-US" dirty="0">
                <a:latin typeface="Consolas" panose="020B0609020204030204" pitchFamily="49" charset="0"/>
              </a:rPr>
              <a:t>ActionEvent</a:t>
            </a:r>
            <a:r>
              <a:rPr lang="en-US" dirty="0"/>
              <a:t> – Which component?</a:t>
            </a:r>
            <a:endParaRPr lang="en-NZ" dirty="0"/>
          </a:p>
        </p:txBody>
      </p:sp>
      <p:sp>
        <p:nvSpPr>
          <p:cNvPr id="4" name="Rectangle 1"/>
          <p:cNvSpPr>
            <a:spLocks noChangeArrowheads="1"/>
          </p:cNvSpPr>
          <p:nvPr/>
        </p:nvSpPr>
        <p:spPr bwMode="auto">
          <a:xfrm>
            <a:off x="609600" y="1847088"/>
            <a:ext cx="7248525" cy="4939814"/>
          </a:xfrm>
          <a:prstGeom prst="rect">
            <a:avLst/>
          </a:prstGeom>
          <a:noFill/>
          <a:ln>
            <a:noFill/>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0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ExampleFour</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extends </a:t>
            </a:r>
            <a:r>
              <a:rPr kumimoji="0" lang="en-US" altLang="en-US" sz="10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JPanel</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implements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ActionListener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10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JTextField</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textField</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10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JButton</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leftButton</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rightButton</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0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ExampleFour</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en-US" altLang="en-US" sz="10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leftButton</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0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JButton</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"Left!"</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en-US" altLang="en-US" sz="10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leftButton</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en-US" altLang="en-US" sz="10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leftButton</a:t>
            </a:r>
            <a:r>
              <a:rPr kumimoji="0" lang="en-US" altLang="en-US" sz="10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.addActionListener</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en-US" altLang="en-US" sz="10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textField</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0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JTextField</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30</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en-US" altLang="en-US" sz="10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textField</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en-US" altLang="en-US" sz="10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rightButton</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0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JButton</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"Right!"</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en-US" altLang="en-US" sz="10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rightButton</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en-US" altLang="en-US" sz="10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rightButton</a:t>
            </a:r>
            <a:r>
              <a:rPr kumimoji="0" lang="en-US" altLang="en-US" sz="10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.addActionListener</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05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0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actionPerformed</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ActionEvent</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e.getSource</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05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leftButton</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textField</a:t>
            </a:r>
            <a:r>
              <a:rPr kumimoji="0" lang="en-US" altLang="en-US" sz="10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.setText</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"Left!"</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else if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e.getSource</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05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rightButton</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textField</a:t>
            </a:r>
            <a:r>
              <a:rPr kumimoji="0" lang="en-US" altLang="en-US" sz="10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.setText</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"Right!"</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8" name="Rectangle: Rounded Corners 7"/>
          <p:cNvSpPr/>
          <p:nvPr/>
        </p:nvSpPr>
        <p:spPr>
          <a:xfrm>
            <a:off x="5255260" y="5415679"/>
            <a:ext cx="5165725" cy="705326"/>
          </a:xfrm>
          <a:prstGeom prst="roundRect">
            <a:avLst/>
          </a:prstGeom>
          <a:solidFill>
            <a:schemeClr val="accent3">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NZ" dirty="0"/>
              <a:t>The text field will display “Left!” or “Right!”, depending on which button was clicked.</a:t>
            </a:r>
          </a:p>
        </p:txBody>
      </p:sp>
      <p:cxnSp>
        <p:nvCxnSpPr>
          <p:cNvPr id="10" name="Straight Arrow Connector 9"/>
          <p:cNvCxnSpPr>
            <a:stCxn id="8" idx="1"/>
            <a:endCxn id="5" idx="3"/>
          </p:cNvCxnSpPr>
          <p:nvPr/>
        </p:nvCxnSpPr>
        <p:spPr>
          <a:xfrm flipH="1" flipV="1">
            <a:off x="4676775" y="5487884"/>
            <a:ext cx="578485" cy="28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1"/>
            <a:endCxn id="6" idx="3"/>
          </p:cNvCxnSpPr>
          <p:nvPr/>
        </p:nvCxnSpPr>
        <p:spPr>
          <a:xfrm flipH="1">
            <a:off x="4676775" y="5768342"/>
            <a:ext cx="578485" cy="186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l="1059" t="5109" r="855" b="6158"/>
          <a:stretch/>
        </p:blipFill>
        <p:spPr>
          <a:xfrm>
            <a:off x="5898515" y="3342048"/>
            <a:ext cx="4587876" cy="65087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61491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dirty="0"/>
              <a:t>All the code for drawing inside the </a:t>
            </a:r>
            <a:r>
              <a:rPr lang="en-US" b="1" dirty="0">
                <a:latin typeface="Consolas" panose="020B0609020204030204" pitchFamily="49" charset="0"/>
              </a:rPr>
              <a:t>JPanel</a:t>
            </a:r>
            <a:r>
              <a:rPr lang="en-US" dirty="0"/>
              <a:t> area is put inside the </a:t>
            </a:r>
            <a:r>
              <a:rPr lang="en-US" dirty="0">
                <a:latin typeface="Consolas" panose="020B0609020204030204" pitchFamily="49" charset="0"/>
              </a:rPr>
              <a:t>paintComponent()</a:t>
            </a:r>
            <a:r>
              <a:rPr lang="en-US" i="1" dirty="0"/>
              <a:t> </a:t>
            </a:r>
            <a:r>
              <a:rPr lang="en-US" dirty="0"/>
              <a:t>method</a:t>
            </a:r>
          </a:p>
          <a:p>
            <a:r>
              <a:rPr lang="en-US" dirty="0"/>
              <a:t>We don’t call the </a:t>
            </a:r>
            <a:r>
              <a:rPr lang="en-US" dirty="0">
                <a:latin typeface="Consolas" panose="020B0609020204030204" pitchFamily="49" charset="0"/>
              </a:rPr>
              <a:t>paintComponent() </a:t>
            </a:r>
            <a:r>
              <a:rPr lang="en-US" dirty="0"/>
              <a:t>method directly because:</a:t>
            </a:r>
          </a:p>
          <a:p>
            <a:pPr lvl="1"/>
            <a:r>
              <a:rPr lang="en-US" dirty="0"/>
              <a:t>The </a:t>
            </a:r>
            <a:r>
              <a:rPr lang="en-US" dirty="0">
                <a:latin typeface="Consolas" panose="020B0609020204030204" pitchFamily="49" charset="0"/>
              </a:rPr>
              <a:t>paintComponent() </a:t>
            </a:r>
            <a:r>
              <a:rPr lang="en-US" dirty="0"/>
              <a:t>method needs a </a:t>
            </a:r>
            <a:r>
              <a:rPr lang="en-US" dirty="0">
                <a:latin typeface="Consolas" panose="020B0609020204030204" pitchFamily="49" charset="0"/>
              </a:rPr>
              <a:t>Graphics</a:t>
            </a:r>
            <a:r>
              <a:rPr lang="en-US" dirty="0"/>
              <a:t> object (the parameter to the </a:t>
            </a:r>
            <a:r>
              <a:rPr lang="en-US" dirty="0">
                <a:latin typeface="Consolas" panose="020B0609020204030204" pitchFamily="49" charset="0"/>
              </a:rPr>
              <a:t>paintComponent() </a:t>
            </a:r>
            <a:r>
              <a:rPr lang="en-US" dirty="0"/>
              <a:t>method) and we don’t know how to create one,</a:t>
            </a:r>
          </a:p>
          <a:p>
            <a:pPr lvl="1"/>
            <a:r>
              <a:rPr lang="en-US" dirty="0"/>
              <a:t>It is better to let the Java runtime decide how to render the right bits of the screen at the right time</a:t>
            </a:r>
          </a:p>
          <a:p>
            <a:pPr lvl="1"/>
            <a:endParaRPr lang="en-US" dirty="0"/>
          </a:p>
          <a:p>
            <a:endParaRPr lang="en-NZ" dirty="0"/>
          </a:p>
        </p:txBody>
      </p:sp>
      <p:sp>
        <p:nvSpPr>
          <p:cNvPr id="3" name="標題 2"/>
          <p:cNvSpPr>
            <a:spLocks noGrp="1"/>
          </p:cNvSpPr>
          <p:nvPr>
            <p:ph type="title"/>
          </p:nvPr>
        </p:nvSpPr>
        <p:spPr/>
        <p:txBody>
          <a:bodyPr/>
          <a:lstStyle/>
          <a:p>
            <a:r>
              <a:rPr lang="en-US" dirty="0">
                <a:latin typeface="Consolas" panose="020B0609020204030204" pitchFamily="49" charset="0"/>
              </a:rPr>
              <a:t>paintComponent() </a:t>
            </a:r>
            <a:r>
              <a:rPr lang="en-US" dirty="0"/>
              <a:t>method</a:t>
            </a:r>
            <a:endParaRPr lang="en-NZ" dirty="0"/>
          </a:p>
        </p:txBody>
      </p:sp>
    </p:spTree>
    <p:extLst>
      <p:ext uri="{BB962C8B-B14F-4D97-AF65-F5344CB8AC3E}">
        <p14:creationId xmlns:p14="http://schemas.microsoft.com/office/powerpoint/2010/main" val="370612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dirty="0"/>
              <a:t>What if we have changed some variable value and we want the paintComponent() method, which uses the variable, to be executed with the new variable value?</a:t>
            </a:r>
          </a:p>
          <a:p>
            <a:r>
              <a:rPr lang="en-US" dirty="0"/>
              <a:t>We can use the following statement in </a:t>
            </a:r>
            <a:r>
              <a:rPr lang="en-US" dirty="0">
                <a:latin typeface="Consolas" panose="020B0609020204030204" pitchFamily="49" charset="0"/>
              </a:rPr>
              <a:t>JPanel</a:t>
            </a:r>
            <a:r>
              <a:rPr lang="en-US" dirty="0"/>
              <a:t>:</a:t>
            </a:r>
          </a:p>
          <a:p>
            <a:pPr lvl="1"/>
            <a:r>
              <a:rPr lang="en-US" dirty="0">
                <a:latin typeface="Consolas" panose="020B0609020204030204" pitchFamily="49" charset="0"/>
              </a:rPr>
              <a:t>repaint()</a:t>
            </a:r>
            <a:r>
              <a:rPr lang="en-US" i="1" dirty="0"/>
              <a:t>;</a:t>
            </a:r>
          </a:p>
          <a:p>
            <a:pPr lvl="1"/>
            <a:r>
              <a:rPr lang="en-US" dirty="0"/>
              <a:t>This statement </a:t>
            </a:r>
            <a:r>
              <a:rPr lang="en-US" b="1" dirty="0"/>
              <a:t>tells the Java runtime </a:t>
            </a:r>
            <a:r>
              <a:rPr lang="en-US" dirty="0"/>
              <a:t>to call the </a:t>
            </a:r>
            <a:r>
              <a:rPr lang="en-US" dirty="0">
                <a:latin typeface="Consolas" panose="020B0609020204030204" pitchFamily="49" charset="0"/>
              </a:rPr>
              <a:t>JPanel</a:t>
            </a:r>
            <a:r>
              <a:rPr lang="en-US" dirty="0"/>
              <a:t>‘s </a:t>
            </a:r>
            <a:r>
              <a:rPr lang="en-US" dirty="0">
                <a:latin typeface="Consolas" panose="020B0609020204030204" pitchFamily="49" charset="0"/>
              </a:rPr>
              <a:t>paintComponent() </a:t>
            </a:r>
            <a:r>
              <a:rPr lang="en-US" dirty="0"/>
              <a:t>method as soon as possible</a:t>
            </a:r>
          </a:p>
          <a:p>
            <a:pPr lvl="1"/>
            <a:endParaRPr lang="en-US" dirty="0"/>
          </a:p>
          <a:p>
            <a:r>
              <a:rPr lang="en-US" dirty="0"/>
              <a:t>(</a:t>
            </a:r>
            <a:r>
              <a:rPr lang="en-US" i="1" dirty="0"/>
              <a:t>demo: </a:t>
            </a:r>
            <a:r>
              <a:rPr lang="en-US" i="1" dirty="0" err="1">
                <a:latin typeface="Consolas" panose="020B0609020204030204" pitchFamily="49" charset="0"/>
              </a:rPr>
              <a:t>ExampleFive</a:t>
            </a:r>
            <a:r>
              <a:rPr lang="en-US" i="1" dirty="0"/>
              <a:t>)</a:t>
            </a:r>
            <a:endParaRPr lang="en-NZ" dirty="0"/>
          </a:p>
        </p:txBody>
      </p:sp>
      <p:sp>
        <p:nvSpPr>
          <p:cNvPr id="3" name="標題 2"/>
          <p:cNvSpPr>
            <a:spLocks noGrp="1"/>
          </p:cNvSpPr>
          <p:nvPr>
            <p:ph type="title"/>
          </p:nvPr>
        </p:nvSpPr>
        <p:spPr/>
        <p:txBody>
          <a:bodyPr/>
          <a:lstStyle/>
          <a:p>
            <a:r>
              <a:rPr lang="en-US" dirty="0">
                <a:latin typeface="Consolas" panose="020B0609020204030204" pitchFamily="49" charset="0"/>
              </a:rPr>
              <a:t>repaint()</a:t>
            </a:r>
            <a:r>
              <a:rPr lang="en-US" dirty="0"/>
              <a:t> statement</a:t>
            </a:r>
            <a:endParaRPr lang="en-NZ" dirty="0"/>
          </a:p>
        </p:txBody>
      </p:sp>
    </p:spTree>
    <p:extLst>
      <p:ext uri="{BB962C8B-B14F-4D97-AF65-F5344CB8AC3E}">
        <p14:creationId xmlns:p14="http://schemas.microsoft.com/office/powerpoint/2010/main" val="2007294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dirty="0"/>
              <a:t>An instance of the </a:t>
            </a:r>
            <a:r>
              <a:rPr lang="en-US" dirty="0">
                <a:latin typeface="Consolas" panose="020B0609020204030204" pitchFamily="49" charset="0"/>
              </a:rPr>
              <a:t>Timer</a:t>
            </a:r>
            <a:r>
              <a:rPr lang="en-US" dirty="0"/>
              <a:t> class can be used to create some animation in our </a:t>
            </a:r>
            <a:r>
              <a:rPr lang="en-US" dirty="0">
                <a:latin typeface="Consolas" panose="020B0609020204030204" pitchFamily="49" charset="0"/>
              </a:rPr>
              <a:t>JPanels</a:t>
            </a:r>
          </a:p>
          <a:p>
            <a:r>
              <a:rPr lang="en-US" dirty="0"/>
              <a:t>The </a:t>
            </a:r>
            <a:r>
              <a:rPr lang="en-US" dirty="0">
                <a:latin typeface="Consolas" panose="020B0609020204030204" pitchFamily="49" charset="0"/>
              </a:rPr>
              <a:t>javax.swing.Timer</a:t>
            </a:r>
            <a:r>
              <a:rPr lang="en-US" dirty="0"/>
              <a:t> class allows you to schedule periodic actions. A </a:t>
            </a:r>
            <a:r>
              <a:rPr lang="en-US" dirty="0">
                <a:latin typeface="Consolas" panose="020B0609020204030204" pitchFamily="49" charset="0"/>
              </a:rPr>
              <a:t>Timer</a:t>
            </a:r>
            <a:r>
              <a:rPr lang="en-US" dirty="0"/>
              <a:t> object continuously fires </a:t>
            </a:r>
            <a:r>
              <a:rPr lang="en-US" dirty="0">
                <a:latin typeface="Consolas" panose="020B0609020204030204" pitchFamily="49" charset="0"/>
              </a:rPr>
              <a:t>ActionEvents</a:t>
            </a:r>
            <a:r>
              <a:rPr lang="en-US" dirty="0"/>
              <a:t> each followed by a specified delay</a:t>
            </a:r>
          </a:p>
          <a:p>
            <a:r>
              <a:rPr lang="en-US" dirty="0"/>
              <a:t>A </a:t>
            </a:r>
            <a:r>
              <a:rPr lang="en-US" dirty="0">
                <a:latin typeface="Consolas" panose="020B0609020204030204" pitchFamily="49" charset="0"/>
              </a:rPr>
              <a:t>Timer</a:t>
            </a:r>
            <a:r>
              <a:rPr lang="en-US" dirty="0"/>
              <a:t> object causes the </a:t>
            </a:r>
            <a:r>
              <a:rPr lang="en-US" dirty="0">
                <a:latin typeface="Consolas" panose="020B0609020204030204" pitchFamily="49" charset="0"/>
              </a:rPr>
              <a:t>actionPerformed()</a:t>
            </a:r>
            <a:r>
              <a:rPr lang="en-US" dirty="0"/>
              <a:t> to be called repeatedly</a:t>
            </a:r>
          </a:p>
          <a:p>
            <a:endParaRPr lang="en-US" dirty="0"/>
          </a:p>
          <a:p>
            <a:r>
              <a:rPr lang="en-US" dirty="0"/>
              <a:t>(</a:t>
            </a:r>
            <a:r>
              <a:rPr lang="en-US" i="1" dirty="0"/>
              <a:t>demo: </a:t>
            </a:r>
            <a:r>
              <a:rPr lang="en-US" i="1" dirty="0" err="1">
                <a:latin typeface="Consolas" panose="020B0609020204030204" pitchFamily="49" charset="0"/>
              </a:rPr>
              <a:t>ExampleSix</a:t>
            </a:r>
            <a:r>
              <a:rPr lang="en-US" i="1" dirty="0"/>
              <a:t>)</a:t>
            </a:r>
            <a:endParaRPr lang="en-NZ" dirty="0"/>
          </a:p>
        </p:txBody>
      </p:sp>
      <p:sp>
        <p:nvSpPr>
          <p:cNvPr id="3" name="標題 2"/>
          <p:cNvSpPr>
            <a:spLocks noGrp="1"/>
          </p:cNvSpPr>
          <p:nvPr>
            <p:ph type="title"/>
          </p:nvPr>
        </p:nvSpPr>
        <p:spPr/>
        <p:txBody>
          <a:bodyPr/>
          <a:lstStyle/>
          <a:p>
            <a:r>
              <a:rPr lang="en-US" dirty="0">
                <a:latin typeface="Consolas" panose="020B0609020204030204" pitchFamily="49" charset="0"/>
              </a:rPr>
              <a:t>Timer</a:t>
            </a:r>
            <a:r>
              <a:rPr lang="en-US" dirty="0"/>
              <a:t> object</a:t>
            </a:r>
            <a:endParaRPr lang="en-NZ" dirty="0"/>
          </a:p>
        </p:txBody>
      </p:sp>
      <p:pic>
        <p:nvPicPr>
          <p:cNvPr id="5" name="Picture 4" descr="ساعه حائط ملونه صورة"/>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97341" y="4754651"/>
            <a:ext cx="1762838" cy="1745209"/>
          </a:xfrm>
          <a:prstGeom prst="rect">
            <a:avLst/>
          </a:prstGeom>
        </p:spPr>
      </p:pic>
    </p:spTree>
    <p:extLst>
      <p:ext uri="{BB962C8B-B14F-4D97-AF65-F5344CB8AC3E}">
        <p14:creationId xmlns:p14="http://schemas.microsoft.com/office/powerpoint/2010/main" val="2222913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a:t>Principles Of Programming </a:t>
            </a:r>
            <a:r>
              <a:rPr lang="en-US" dirty="0"/>
              <a:t>– Chapter 15, 16, 17</a:t>
            </a:r>
            <a:endParaRPr lang="en-NZ" dirty="0"/>
          </a:p>
          <a:p>
            <a:endParaRPr lang="en-NZ" dirty="0"/>
          </a:p>
          <a:p>
            <a:r>
              <a:rPr lang="en-NZ" dirty="0"/>
              <a:t>Lab examples!</a:t>
            </a:r>
          </a:p>
          <a:p>
            <a:pPr lvl="1"/>
            <a:r>
              <a:rPr lang="en-NZ" dirty="0"/>
              <a:t>All six examples shown in the lecture are bundled as part of today’s lab materials.</a:t>
            </a:r>
          </a:p>
          <a:p>
            <a:pPr lvl="1"/>
            <a:endParaRPr lang="en-NZ" dirty="0"/>
          </a:p>
          <a:p>
            <a:pPr lvl="1"/>
            <a:r>
              <a:rPr lang="en-NZ" dirty="0"/>
              <a:t>An extra example – example 7 – is also included. This is a “complete” Swing application showcasing many of the classes &amp; methods you’ll need to complete today’s lab exercises.</a:t>
            </a:r>
          </a:p>
        </p:txBody>
      </p:sp>
      <p:sp>
        <p:nvSpPr>
          <p:cNvPr id="3" name="Title 2"/>
          <p:cNvSpPr>
            <a:spLocks noGrp="1"/>
          </p:cNvSpPr>
          <p:nvPr>
            <p:ph type="title"/>
          </p:nvPr>
        </p:nvSpPr>
        <p:spPr/>
        <p:txBody>
          <a:bodyPr/>
          <a:lstStyle/>
          <a:p>
            <a:r>
              <a:rPr lang="en-NZ" dirty="0"/>
              <a:t>Recommended Readings</a:t>
            </a:r>
          </a:p>
        </p:txBody>
      </p:sp>
    </p:spTree>
    <p:extLst>
      <p:ext uri="{BB962C8B-B14F-4D97-AF65-F5344CB8AC3E}">
        <p14:creationId xmlns:p14="http://schemas.microsoft.com/office/powerpoint/2010/main" val="2253604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lnSpcReduction="10000"/>
          </a:bodyPr>
          <a:lstStyle/>
          <a:p>
            <a:r>
              <a:rPr lang="en-US" dirty="0"/>
              <a:t>A </a:t>
            </a:r>
            <a:r>
              <a:rPr lang="en-US" b="1" dirty="0">
                <a:latin typeface="Consolas" panose="020B0609020204030204" pitchFamily="49" charset="0"/>
              </a:rPr>
              <a:t>JFrame</a:t>
            </a:r>
            <a:r>
              <a:rPr lang="en-US" dirty="0"/>
              <a:t> object is a window with a border and a title bar</a:t>
            </a:r>
          </a:p>
          <a:p>
            <a:r>
              <a:rPr lang="en-US" dirty="0"/>
              <a:t>The visible area of a </a:t>
            </a:r>
            <a:r>
              <a:rPr lang="en-US" b="1" dirty="0">
                <a:latin typeface="Consolas" panose="020B0609020204030204" pitchFamily="49" charset="0"/>
              </a:rPr>
              <a:t>JFrame</a:t>
            </a:r>
            <a:r>
              <a:rPr lang="en-US" b="1" i="1" dirty="0"/>
              <a:t> </a:t>
            </a:r>
            <a:r>
              <a:rPr lang="en-US" dirty="0"/>
              <a:t>object is a Container</a:t>
            </a:r>
          </a:p>
          <a:p>
            <a:pPr lvl="1"/>
            <a:r>
              <a:rPr lang="en-US" dirty="0"/>
              <a:t>We can add components to the </a:t>
            </a:r>
            <a:r>
              <a:rPr lang="en-US" b="1" dirty="0">
                <a:latin typeface="Consolas" panose="020B0609020204030204" pitchFamily="49" charset="0"/>
              </a:rPr>
              <a:t>JFrame</a:t>
            </a:r>
            <a:r>
              <a:rPr lang="en-US" dirty="0"/>
              <a:t> object</a:t>
            </a:r>
          </a:p>
          <a:p>
            <a:pPr marL="393192" lvl="1" indent="0">
              <a:buNone/>
            </a:pPr>
            <a:endParaRPr lang="en-US" dirty="0"/>
          </a:p>
          <a:p>
            <a:pPr marL="365760" lvl="1" indent="0">
              <a:spcBef>
                <a:spcPts val="500"/>
              </a:spcBef>
              <a:buNone/>
            </a:pPr>
            <a:r>
              <a:rPr lang="en-NZ" b="1" dirty="0">
                <a:solidFill>
                  <a:srgbClr val="7F0055"/>
                </a:solidFill>
                <a:latin typeface="Consolas" panose="020B0609020204030204" pitchFamily="49" charset="0"/>
              </a:rPr>
              <a:t>import</a:t>
            </a:r>
            <a:r>
              <a:rPr lang="en-NZ" b="1" dirty="0">
                <a:solidFill>
                  <a:srgbClr val="000000"/>
                </a:solidFill>
                <a:latin typeface="Consolas" panose="020B0609020204030204" pitchFamily="49" charset="0"/>
              </a:rPr>
              <a:t> javax.swing.JFrame;</a:t>
            </a:r>
            <a:endParaRPr lang="en-NZ" dirty="0">
              <a:latin typeface="Consolas" panose="020B0609020204030204" pitchFamily="49" charset="0"/>
            </a:endParaRPr>
          </a:p>
          <a:p>
            <a:pPr marL="365760" lvl="1" indent="0">
              <a:spcBef>
                <a:spcPts val="500"/>
              </a:spcBef>
              <a:buNone/>
            </a:pPr>
            <a:r>
              <a:rPr lang="en-NZ" b="1" dirty="0">
                <a:solidFill>
                  <a:srgbClr val="7F0055"/>
                </a:solidFill>
                <a:latin typeface="Consolas" panose="020B0609020204030204" pitchFamily="49" charset="0"/>
              </a:rPr>
              <a:t>public</a:t>
            </a:r>
            <a:r>
              <a:rPr lang="en-NZ" b="1" dirty="0">
                <a:solidFill>
                  <a:srgbClr val="000000"/>
                </a:solidFill>
                <a:latin typeface="Consolas" panose="020B0609020204030204" pitchFamily="49" charset="0"/>
              </a:rPr>
              <a:t> </a:t>
            </a:r>
            <a:r>
              <a:rPr lang="en-NZ" b="1" dirty="0">
                <a:solidFill>
                  <a:srgbClr val="7F0055"/>
                </a:solidFill>
                <a:latin typeface="Consolas" panose="020B0609020204030204" pitchFamily="49" charset="0"/>
              </a:rPr>
              <a:t>class</a:t>
            </a:r>
            <a:r>
              <a:rPr lang="en-NZ" b="1" dirty="0">
                <a:solidFill>
                  <a:srgbClr val="000000"/>
                </a:solidFill>
                <a:latin typeface="Consolas" panose="020B0609020204030204" pitchFamily="49" charset="0"/>
              </a:rPr>
              <a:t> </a:t>
            </a:r>
            <a:r>
              <a:rPr lang="en-NZ" b="1" dirty="0" err="1">
                <a:solidFill>
                  <a:srgbClr val="000000"/>
                </a:solidFill>
                <a:latin typeface="Consolas" panose="020B0609020204030204" pitchFamily="49" charset="0"/>
              </a:rPr>
              <a:t>MyJFrame</a:t>
            </a:r>
            <a:r>
              <a:rPr lang="en-NZ" b="1" dirty="0">
                <a:solidFill>
                  <a:srgbClr val="000000"/>
                </a:solidFill>
                <a:latin typeface="Consolas" panose="020B0609020204030204" pitchFamily="49" charset="0"/>
              </a:rPr>
              <a:t> </a:t>
            </a:r>
            <a:r>
              <a:rPr lang="en-NZ" b="1" dirty="0">
                <a:solidFill>
                  <a:srgbClr val="7F0055"/>
                </a:solidFill>
                <a:latin typeface="Consolas" panose="020B0609020204030204" pitchFamily="49" charset="0"/>
              </a:rPr>
              <a:t>extends</a:t>
            </a:r>
            <a:r>
              <a:rPr lang="en-NZ" b="1" dirty="0">
                <a:solidFill>
                  <a:srgbClr val="000000"/>
                </a:solidFill>
                <a:latin typeface="Consolas" panose="020B0609020204030204" pitchFamily="49" charset="0"/>
              </a:rPr>
              <a:t> JFrame{</a:t>
            </a:r>
          </a:p>
          <a:p>
            <a:pPr marL="365760" lvl="1" indent="0">
              <a:spcBef>
                <a:spcPts val="500"/>
              </a:spcBef>
              <a:buNone/>
            </a:pPr>
            <a:r>
              <a:rPr lang="en-NZ" b="1" dirty="0">
                <a:solidFill>
                  <a:srgbClr val="7F0055"/>
                </a:solidFill>
                <a:latin typeface="Consolas" panose="020B0609020204030204" pitchFamily="49" charset="0"/>
              </a:rPr>
              <a:t>	public</a:t>
            </a:r>
            <a:r>
              <a:rPr lang="en-NZ" b="1" dirty="0">
                <a:solidFill>
                  <a:srgbClr val="000000"/>
                </a:solidFill>
                <a:latin typeface="Consolas" panose="020B0609020204030204" pitchFamily="49" charset="0"/>
              </a:rPr>
              <a:t> </a:t>
            </a:r>
            <a:r>
              <a:rPr lang="en-NZ" b="1" dirty="0" err="1">
                <a:solidFill>
                  <a:srgbClr val="000000"/>
                </a:solidFill>
                <a:latin typeface="Consolas" panose="020B0609020204030204" pitchFamily="49" charset="0"/>
              </a:rPr>
              <a:t>MyJFrame</a:t>
            </a:r>
            <a:r>
              <a:rPr lang="en-NZ" b="1" dirty="0">
                <a:solidFill>
                  <a:srgbClr val="000000"/>
                </a:solidFill>
                <a:latin typeface="Consolas" panose="020B0609020204030204" pitchFamily="49" charset="0"/>
              </a:rPr>
              <a:t>() {</a:t>
            </a:r>
          </a:p>
          <a:p>
            <a:pPr marL="365760" lvl="1" indent="0">
              <a:spcBef>
                <a:spcPts val="500"/>
              </a:spcBef>
              <a:buNone/>
            </a:pPr>
            <a:r>
              <a:rPr lang="en-NZ" dirty="0">
                <a:solidFill>
                  <a:srgbClr val="000000"/>
                </a:solidFill>
                <a:latin typeface="Consolas" panose="020B0609020204030204" pitchFamily="49" charset="0"/>
              </a:rPr>
              <a:t>		setVisible(</a:t>
            </a:r>
            <a:r>
              <a:rPr lang="en-NZ" b="1" dirty="0">
                <a:solidFill>
                  <a:srgbClr val="7F0055"/>
                </a:solidFill>
                <a:latin typeface="Consolas" panose="020B0609020204030204" pitchFamily="49" charset="0"/>
              </a:rPr>
              <a:t>true</a:t>
            </a:r>
            <a:r>
              <a:rPr lang="en-NZ" b="1" dirty="0">
                <a:solidFill>
                  <a:srgbClr val="000000"/>
                </a:solidFill>
                <a:latin typeface="Consolas" panose="020B0609020204030204" pitchFamily="49" charset="0"/>
              </a:rPr>
              <a:t>);</a:t>
            </a:r>
          </a:p>
          <a:p>
            <a:pPr marL="365760" lvl="1" indent="0">
              <a:spcBef>
                <a:spcPts val="500"/>
              </a:spcBef>
              <a:buNone/>
            </a:pPr>
            <a:r>
              <a:rPr lang="en-NZ" dirty="0">
                <a:solidFill>
                  <a:srgbClr val="000000"/>
                </a:solidFill>
                <a:latin typeface="Consolas" panose="020B0609020204030204" pitchFamily="49" charset="0"/>
              </a:rPr>
              <a:t>	}</a:t>
            </a:r>
          </a:p>
          <a:p>
            <a:pPr marL="365760" lvl="1" indent="0">
              <a:spcBef>
                <a:spcPts val="500"/>
              </a:spcBef>
              <a:buNone/>
            </a:pPr>
            <a:r>
              <a:rPr lang="en-NZ" dirty="0">
                <a:solidFill>
                  <a:srgbClr val="000000"/>
                </a:solidFill>
                <a:latin typeface="Consolas" panose="020B0609020204030204" pitchFamily="49" charset="0"/>
              </a:rPr>
              <a:t>}</a:t>
            </a:r>
          </a:p>
          <a:p>
            <a:endParaRPr lang="en-NZ" dirty="0"/>
          </a:p>
        </p:txBody>
      </p:sp>
      <p:sp>
        <p:nvSpPr>
          <p:cNvPr id="3" name="標題 2"/>
          <p:cNvSpPr>
            <a:spLocks noGrp="1"/>
          </p:cNvSpPr>
          <p:nvPr>
            <p:ph type="title"/>
          </p:nvPr>
        </p:nvSpPr>
        <p:spPr/>
        <p:txBody>
          <a:bodyPr/>
          <a:lstStyle/>
          <a:p>
            <a:r>
              <a:rPr lang="en-US" dirty="0"/>
              <a:t>Creating a graphical window</a:t>
            </a:r>
            <a:endParaRPr lang="en-NZ" dirty="0"/>
          </a:p>
        </p:txBody>
      </p:sp>
    </p:spTree>
    <p:extLst>
      <p:ext uri="{BB962C8B-B14F-4D97-AF65-F5344CB8AC3E}">
        <p14:creationId xmlns:p14="http://schemas.microsoft.com/office/powerpoint/2010/main" val="4114510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dirty="0"/>
              <a:t>We create an instance of a </a:t>
            </a:r>
            <a:r>
              <a:rPr lang="en-US" dirty="0">
                <a:latin typeface="Consolas" panose="020B0609020204030204" pitchFamily="49" charset="0"/>
              </a:rPr>
              <a:t>JFrame</a:t>
            </a:r>
            <a:r>
              <a:rPr lang="en-US" dirty="0"/>
              <a:t> class in our applications</a:t>
            </a:r>
          </a:p>
          <a:p>
            <a:endParaRPr lang="en-US" dirty="0"/>
          </a:p>
          <a:p>
            <a:endParaRPr lang="en-NZ" dirty="0"/>
          </a:p>
        </p:txBody>
      </p:sp>
      <p:sp>
        <p:nvSpPr>
          <p:cNvPr id="3" name="標題 2"/>
          <p:cNvSpPr>
            <a:spLocks noGrp="1"/>
          </p:cNvSpPr>
          <p:nvPr>
            <p:ph type="title"/>
          </p:nvPr>
        </p:nvSpPr>
        <p:spPr/>
        <p:txBody>
          <a:bodyPr/>
          <a:lstStyle/>
          <a:p>
            <a:r>
              <a:rPr lang="en-US" dirty="0"/>
              <a:t>Creating a </a:t>
            </a:r>
            <a:r>
              <a:rPr lang="en-US" dirty="0">
                <a:latin typeface="Consolas" panose="020B0609020204030204" pitchFamily="49" charset="0"/>
              </a:rPr>
              <a:t>JFrame</a:t>
            </a:r>
            <a:r>
              <a:rPr lang="en-US" dirty="0"/>
              <a:t> object</a:t>
            </a:r>
            <a:endParaRPr lang="en-NZ" dirty="0"/>
          </a:p>
        </p:txBody>
      </p:sp>
      <p:pic>
        <p:nvPicPr>
          <p:cNvPr id="5" name="圖片 4"/>
          <p:cNvPicPr>
            <a:picLocks noChangeAspect="1"/>
          </p:cNvPicPr>
          <p:nvPr/>
        </p:nvPicPr>
        <p:blipFill>
          <a:blip r:embed="rId2"/>
          <a:stretch>
            <a:fillRect/>
          </a:stretch>
        </p:blipFill>
        <p:spPr>
          <a:xfrm>
            <a:off x="8780912" y="3884612"/>
            <a:ext cx="2801488" cy="1982788"/>
          </a:xfrm>
          <a:prstGeom prst="rect">
            <a:avLst/>
          </a:prstGeom>
        </p:spPr>
      </p:pic>
      <p:sp>
        <p:nvSpPr>
          <p:cNvPr id="4" name="Rectangle 3"/>
          <p:cNvSpPr/>
          <p:nvPr/>
        </p:nvSpPr>
        <p:spPr>
          <a:xfrm>
            <a:off x="922867" y="2595891"/>
            <a:ext cx="8017933" cy="1200329"/>
          </a:xfrm>
          <a:prstGeom prst="rect">
            <a:avLst/>
          </a:prstGeom>
        </p:spPr>
        <p:txBody>
          <a:bodyPr wrap="square">
            <a:spAutoFit/>
          </a:bodyPr>
          <a:lstStyle/>
          <a:p>
            <a:pPr indent="-91440"/>
            <a:r>
              <a:rPr lang="en-NZ" sz="2400" b="1" dirty="0">
                <a:solidFill>
                  <a:srgbClr val="7F0055"/>
                </a:solidFill>
                <a:latin typeface="Consolas" panose="020B0609020204030204" pitchFamily="49" charset="0"/>
              </a:rPr>
              <a:t>public</a:t>
            </a:r>
            <a:r>
              <a:rPr lang="en-NZ" sz="2400" b="1" dirty="0">
                <a:solidFill>
                  <a:srgbClr val="000000"/>
                </a:solidFill>
                <a:latin typeface="Consolas" panose="020B0609020204030204" pitchFamily="49" charset="0"/>
              </a:rPr>
              <a:t> </a:t>
            </a:r>
            <a:r>
              <a:rPr lang="en-NZ" sz="2400" b="1" dirty="0">
                <a:solidFill>
                  <a:srgbClr val="7F0055"/>
                </a:solidFill>
                <a:latin typeface="Consolas" panose="020B0609020204030204" pitchFamily="49" charset="0"/>
              </a:rPr>
              <a:t>static</a:t>
            </a:r>
            <a:r>
              <a:rPr lang="en-NZ" sz="2400" b="1" dirty="0">
                <a:solidFill>
                  <a:srgbClr val="000000"/>
                </a:solidFill>
                <a:latin typeface="Consolas" panose="020B0609020204030204" pitchFamily="49" charset="0"/>
              </a:rPr>
              <a:t> </a:t>
            </a:r>
            <a:r>
              <a:rPr lang="en-NZ" sz="2400" b="1" dirty="0">
                <a:solidFill>
                  <a:srgbClr val="7F0055"/>
                </a:solidFill>
                <a:latin typeface="Consolas" panose="020B0609020204030204" pitchFamily="49" charset="0"/>
              </a:rPr>
              <a:t>void</a:t>
            </a:r>
            <a:r>
              <a:rPr lang="en-NZ" sz="2400" b="1" dirty="0">
                <a:solidFill>
                  <a:srgbClr val="000000"/>
                </a:solidFill>
                <a:latin typeface="Consolas" panose="020B0609020204030204" pitchFamily="49" charset="0"/>
              </a:rPr>
              <a:t> main(String[] </a:t>
            </a:r>
            <a:r>
              <a:rPr lang="en-NZ" sz="2400" b="1" dirty="0" err="1">
                <a:solidFill>
                  <a:srgbClr val="6A3E3E"/>
                </a:solidFill>
                <a:latin typeface="Consolas" panose="020B0609020204030204" pitchFamily="49" charset="0"/>
              </a:rPr>
              <a:t>args</a:t>
            </a:r>
            <a:r>
              <a:rPr lang="en-NZ" sz="2400" b="1" dirty="0">
                <a:solidFill>
                  <a:srgbClr val="000000"/>
                </a:solidFill>
                <a:latin typeface="Consolas" panose="020B0609020204030204" pitchFamily="49" charset="0"/>
              </a:rPr>
              <a:t>) {</a:t>
            </a:r>
          </a:p>
          <a:p>
            <a:pPr lvl="1" indent="-91440"/>
            <a:r>
              <a:rPr lang="en-NZ" sz="2400" dirty="0" err="1">
                <a:solidFill>
                  <a:srgbClr val="000000"/>
                </a:solidFill>
                <a:latin typeface="Consolas" panose="020B0609020204030204" pitchFamily="49" charset="0"/>
              </a:rPr>
              <a:t>JFrame</a:t>
            </a:r>
            <a:r>
              <a:rPr lang="en-NZ" sz="2400" dirty="0">
                <a:solidFill>
                  <a:srgbClr val="000000"/>
                </a:solidFill>
                <a:latin typeface="Consolas" panose="020B0609020204030204" pitchFamily="49" charset="0"/>
              </a:rPr>
              <a:t> </a:t>
            </a:r>
            <a:r>
              <a:rPr lang="en-NZ" sz="2400" dirty="0">
                <a:solidFill>
                  <a:srgbClr val="6A3E3E"/>
                </a:solidFill>
                <a:latin typeface="Consolas" panose="020B0609020204030204" pitchFamily="49" charset="0"/>
              </a:rPr>
              <a:t>window</a:t>
            </a:r>
            <a:r>
              <a:rPr lang="en-NZ" sz="2400" dirty="0">
                <a:solidFill>
                  <a:srgbClr val="000000"/>
                </a:solidFill>
                <a:latin typeface="Consolas" panose="020B0609020204030204" pitchFamily="49" charset="0"/>
              </a:rPr>
              <a:t> = </a:t>
            </a:r>
            <a:r>
              <a:rPr lang="en-NZ" sz="2400" b="1" dirty="0">
                <a:solidFill>
                  <a:srgbClr val="7F0055"/>
                </a:solidFill>
                <a:latin typeface="Consolas" panose="020B0609020204030204" pitchFamily="49" charset="0"/>
              </a:rPr>
              <a:t>new</a:t>
            </a:r>
            <a:r>
              <a:rPr lang="en-NZ" sz="2400" b="1" dirty="0">
                <a:solidFill>
                  <a:srgbClr val="000000"/>
                </a:solidFill>
                <a:latin typeface="Consolas" panose="020B0609020204030204" pitchFamily="49" charset="0"/>
              </a:rPr>
              <a:t> </a:t>
            </a:r>
            <a:r>
              <a:rPr lang="en-NZ" sz="2400" b="1" dirty="0" err="1">
                <a:solidFill>
                  <a:srgbClr val="000000"/>
                </a:solidFill>
                <a:latin typeface="Consolas" panose="020B0609020204030204" pitchFamily="49" charset="0"/>
              </a:rPr>
              <a:t>MyJFrame</a:t>
            </a:r>
            <a:r>
              <a:rPr lang="en-NZ" sz="2400" b="1" dirty="0">
                <a:solidFill>
                  <a:srgbClr val="000000"/>
                </a:solidFill>
                <a:latin typeface="Consolas" panose="020B0609020204030204" pitchFamily="49" charset="0"/>
              </a:rPr>
              <a:t>();</a:t>
            </a:r>
            <a:endParaRPr lang="en-NZ" sz="2400" dirty="0">
              <a:latin typeface="Consolas" panose="020B0609020204030204" pitchFamily="49" charset="0"/>
            </a:endParaRPr>
          </a:p>
          <a:p>
            <a:pPr indent="-91440"/>
            <a:r>
              <a:rPr lang="en-NZ" sz="2400" dirty="0">
                <a:solidFill>
                  <a:srgbClr val="000000"/>
                </a:solidFill>
                <a:latin typeface="Consolas" panose="020B0609020204030204" pitchFamily="49" charset="0"/>
              </a:rPr>
              <a:t>}</a:t>
            </a:r>
            <a:endParaRPr lang="en-NZ" sz="2400" dirty="0">
              <a:latin typeface="Consolas" panose="020B0609020204030204" pitchFamily="49" charset="0"/>
            </a:endParaRPr>
          </a:p>
        </p:txBody>
      </p:sp>
    </p:spTree>
    <p:extLst>
      <p:ext uri="{BB962C8B-B14F-4D97-AF65-F5344CB8AC3E}">
        <p14:creationId xmlns:p14="http://schemas.microsoft.com/office/powerpoint/2010/main" val="1696582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algn="just"/>
            <a:r>
              <a:rPr lang="en-US" dirty="0"/>
              <a:t>To display some drawings inside the </a:t>
            </a:r>
            <a:r>
              <a:rPr lang="en-US" dirty="0">
                <a:latin typeface="Consolas" panose="020B0609020204030204" pitchFamily="49" charset="0"/>
              </a:rPr>
              <a:t>JFrame</a:t>
            </a:r>
            <a:r>
              <a:rPr lang="en-US" b="1" i="1" dirty="0"/>
              <a:t> </a:t>
            </a:r>
            <a:r>
              <a:rPr lang="en-US" dirty="0"/>
              <a:t>object, we will need to:</a:t>
            </a:r>
          </a:p>
          <a:p>
            <a:pPr lvl="1" algn="just"/>
            <a:r>
              <a:rPr lang="en-US" dirty="0"/>
              <a:t>Define a </a:t>
            </a:r>
            <a:r>
              <a:rPr lang="en-US" dirty="0">
                <a:latin typeface="Consolas" panose="020B0609020204030204" pitchFamily="49" charset="0"/>
              </a:rPr>
              <a:t>JPanel</a:t>
            </a:r>
            <a:r>
              <a:rPr lang="en-US" b="1" i="1" dirty="0"/>
              <a:t> </a:t>
            </a:r>
            <a:r>
              <a:rPr lang="en-US" dirty="0"/>
              <a:t>class,</a:t>
            </a:r>
          </a:p>
          <a:p>
            <a:pPr lvl="1" algn="just"/>
            <a:r>
              <a:rPr lang="en-US" dirty="0"/>
              <a:t>Create an instance of this </a:t>
            </a:r>
            <a:r>
              <a:rPr lang="en-US" dirty="0">
                <a:latin typeface="Consolas" panose="020B0609020204030204" pitchFamily="49" charset="0"/>
              </a:rPr>
              <a:t>JPanel</a:t>
            </a:r>
            <a:r>
              <a:rPr lang="en-US" dirty="0"/>
              <a:t> class, and</a:t>
            </a:r>
          </a:p>
          <a:p>
            <a:pPr lvl="1" algn="just"/>
            <a:r>
              <a:rPr lang="en-US" dirty="0"/>
              <a:t>Add the instance of the </a:t>
            </a:r>
            <a:r>
              <a:rPr lang="en-US" dirty="0">
                <a:latin typeface="Consolas" panose="020B0609020204030204" pitchFamily="49" charset="0"/>
              </a:rPr>
              <a:t>JPanel</a:t>
            </a:r>
            <a:r>
              <a:rPr lang="en-US" b="1" i="1" dirty="0"/>
              <a:t> </a:t>
            </a:r>
            <a:r>
              <a:rPr lang="en-US" dirty="0"/>
              <a:t>to the </a:t>
            </a:r>
            <a:r>
              <a:rPr lang="en-US" dirty="0">
                <a:latin typeface="Consolas" panose="020B0609020204030204" pitchFamily="49" charset="0"/>
              </a:rPr>
              <a:t>JFrame</a:t>
            </a:r>
            <a:endParaRPr lang="en-NZ" dirty="0">
              <a:latin typeface="Consolas" panose="020B0609020204030204" pitchFamily="49" charset="0"/>
            </a:endParaRPr>
          </a:p>
        </p:txBody>
      </p:sp>
      <p:sp>
        <p:nvSpPr>
          <p:cNvPr id="3" name="標題 2"/>
          <p:cNvSpPr>
            <a:spLocks noGrp="1"/>
          </p:cNvSpPr>
          <p:nvPr>
            <p:ph type="title"/>
          </p:nvPr>
        </p:nvSpPr>
        <p:spPr/>
        <p:txBody>
          <a:bodyPr/>
          <a:lstStyle/>
          <a:p>
            <a:r>
              <a:rPr lang="en-US" dirty="0"/>
              <a:t>Create a window for drawing</a:t>
            </a:r>
            <a:endParaRPr lang="en-NZ" dirty="0"/>
          </a:p>
        </p:txBody>
      </p:sp>
    </p:spTree>
    <p:extLst>
      <p:ext uri="{BB962C8B-B14F-4D97-AF65-F5344CB8AC3E}">
        <p14:creationId xmlns:p14="http://schemas.microsoft.com/office/powerpoint/2010/main" val="149674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85000" lnSpcReduction="20000"/>
          </a:bodyPr>
          <a:lstStyle/>
          <a:p>
            <a:r>
              <a:rPr lang="en-US" dirty="0">
                <a:latin typeface="Consolas" panose="020B0609020204030204" pitchFamily="49" charset="0"/>
              </a:rPr>
              <a:t>JPanel</a:t>
            </a:r>
            <a:r>
              <a:rPr lang="en-US" dirty="0"/>
              <a:t> is a component in which we can draw shapes</a:t>
            </a:r>
          </a:p>
          <a:p>
            <a:r>
              <a:rPr lang="en-US" dirty="0"/>
              <a:t>A </a:t>
            </a:r>
            <a:r>
              <a:rPr lang="en-US" dirty="0">
                <a:latin typeface="Consolas" panose="020B0609020204030204" pitchFamily="49" charset="0"/>
              </a:rPr>
              <a:t>JPanel</a:t>
            </a:r>
            <a:r>
              <a:rPr lang="en-US" dirty="0"/>
              <a:t> is also a Container to which other components can be added</a:t>
            </a:r>
          </a:p>
          <a:p>
            <a:r>
              <a:rPr lang="en-US" dirty="0"/>
              <a:t>To add some drawing inside a </a:t>
            </a:r>
            <a:r>
              <a:rPr lang="en-US" dirty="0">
                <a:latin typeface="Consolas" panose="020B0609020204030204" pitchFamily="49" charset="0"/>
              </a:rPr>
              <a:t>JPanel</a:t>
            </a:r>
            <a:r>
              <a:rPr lang="en-US" dirty="0"/>
              <a:t>, we need to include the </a:t>
            </a:r>
            <a:r>
              <a:rPr lang="en-US" dirty="0">
                <a:latin typeface="Consolas" panose="020B0609020204030204" pitchFamily="49" charset="0"/>
              </a:rPr>
              <a:t>paintComponent()</a:t>
            </a:r>
            <a:r>
              <a:rPr lang="en-US" dirty="0"/>
              <a:t> instance method</a:t>
            </a:r>
          </a:p>
          <a:p>
            <a:endParaRPr lang="en-US" dirty="0"/>
          </a:p>
          <a:p>
            <a:pPr marL="365760" lvl="1" indent="0">
              <a:buNone/>
            </a:pPr>
            <a:r>
              <a:rPr lang="en-NZ" b="1" dirty="0">
                <a:solidFill>
                  <a:srgbClr val="7F0055"/>
                </a:solidFill>
                <a:latin typeface="Consolas" panose="020B0609020204030204" pitchFamily="49" charset="0"/>
              </a:rPr>
              <a:t>public</a:t>
            </a:r>
            <a:r>
              <a:rPr lang="en-NZ" b="1" dirty="0">
                <a:solidFill>
                  <a:srgbClr val="000000"/>
                </a:solidFill>
                <a:latin typeface="Consolas" panose="020B0609020204030204" pitchFamily="49" charset="0"/>
              </a:rPr>
              <a:t> </a:t>
            </a:r>
            <a:r>
              <a:rPr lang="en-NZ" b="1" dirty="0">
                <a:solidFill>
                  <a:srgbClr val="7F0055"/>
                </a:solidFill>
                <a:latin typeface="Consolas" panose="020B0609020204030204" pitchFamily="49" charset="0"/>
              </a:rPr>
              <a:t>class</a:t>
            </a:r>
            <a:r>
              <a:rPr lang="en-NZ" b="1" dirty="0">
                <a:solidFill>
                  <a:srgbClr val="000000"/>
                </a:solidFill>
                <a:latin typeface="Consolas" panose="020B0609020204030204" pitchFamily="49" charset="0"/>
              </a:rPr>
              <a:t> MyJPanel </a:t>
            </a:r>
            <a:r>
              <a:rPr lang="en-NZ" b="1" dirty="0">
                <a:solidFill>
                  <a:srgbClr val="7F0055"/>
                </a:solidFill>
                <a:latin typeface="Consolas" panose="020B0609020204030204" pitchFamily="49" charset="0"/>
              </a:rPr>
              <a:t>extends</a:t>
            </a:r>
            <a:r>
              <a:rPr lang="en-NZ" b="1" dirty="0">
                <a:solidFill>
                  <a:srgbClr val="000000"/>
                </a:solidFill>
                <a:latin typeface="Consolas" panose="020B0609020204030204" pitchFamily="49" charset="0"/>
              </a:rPr>
              <a:t> JPanel {</a:t>
            </a:r>
          </a:p>
          <a:p>
            <a:pPr marL="640080" lvl="2" indent="0">
              <a:buNone/>
            </a:pPr>
            <a:r>
              <a:rPr lang="en-NZ" b="1" dirty="0">
                <a:solidFill>
                  <a:srgbClr val="7F0055"/>
                </a:solidFill>
                <a:latin typeface="Consolas" panose="020B0609020204030204" pitchFamily="49" charset="0"/>
              </a:rPr>
              <a:t>public</a:t>
            </a:r>
            <a:r>
              <a:rPr lang="en-NZ" b="1" dirty="0">
                <a:solidFill>
                  <a:srgbClr val="000000"/>
                </a:solidFill>
                <a:latin typeface="Consolas" panose="020B0609020204030204" pitchFamily="49" charset="0"/>
              </a:rPr>
              <a:t> MyJPanel() {</a:t>
            </a:r>
          </a:p>
          <a:p>
            <a:pPr marL="640080" lvl="2" indent="0">
              <a:buNone/>
            </a:pPr>
            <a:endParaRPr lang="en-NZ" dirty="0">
              <a:latin typeface="Consolas" panose="020B0609020204030204" pitchFamily="49" charset="0"/>
            </a:endParaRPr>
          </a:p>
          <a:p>
            <a:pPr marL="640080" lvl="2" indent="0">
              <a:buNone/>
            </a:pPr>
            <a:r>
              <a:rPr lang="en-NZ" dirty="0">
                <a:solidFill>
                  <a:srgbClr val="000000"/>
                </a:solidFill>
                <a:latin typeface="Consolas" panose="020B0609020204030204" pitchFamily="49" charset="0"/>
              </a:rPr>
              <a:t>}</a:t>
            </a:r>
          </a:p>
          <a:p>
            <a:pPr marL="640080" lvl="2" indent="0">
              <a:buNone/>
            </a:pPr>
            <a:endParaRPr lang="en-NZ" dirty="0">
              <a:latin typeface="Consolas" panose="020B0609020204030204" pitchFamily="49" charset="0"/>
            </a:endParaRPr>
          </a:p>
          <a:p>
            <a:pPr marL="640080" lvl="2" indent="0">
              <a:buNone/>
            </a:pPr>
            <a:r>
              <a:rPr lang="en-NZ" b="1" dirty="0">
                <a:solidFill>
                  <a:srgbClr val="7F0055"/>
                </a:solidFill>
                <a:latin typeface="Consolas" panose="020B0609020204030204" pitchFamily="49" charset="0"/>
              </a:rPr>
              <a:t>public</a:t>
            </a:r>
            <a:r>
              <a:rPr lang="en-NZ" b="1" dirty="0">
                <a:solidFill>
                  <a:srgbClr val="000000"/>
                </a:solidFill>
                <a:latin typeface="Consolas" panose="020B0609020204030204" pitchFamily="49" charset="0"/>
              </a:rPr>
              <a:t> </a:t>
            </a:r>
            <a:r>
              <a:rPr lang="en-NZ" b="1" dirty="0">
                <a:solidFill>
                  <a:srgbClr val="7F0055"/>
                </a:solidFill>
                <a:latin typeface="Consolas" panose="020B0609020204030204" pitchFamily="49" charset="0"/>
              </a:rPr>
              <a:t>void</a:t>
            </a:r>
            <a:r>
              <a:rPr lang="en-NZ" b="1" dirty="0">
                <a:solidFill>
                  <a:srgbClr val="000000"/>
                </a:solidFill>
                <a:latin typeface="Consolas" panose="020B0609020204030204" pitchFamily="49" charset="0"/>
              </a:rPr>
              <a:t> paintComponent(Graphics </a:t>
            </a:r>
            <a:r>
              <a:rPr lang="en-NZ" b="1" dirty="0">
                <a:solidFill>
                  <a:srgbClr val="6A3E3E"/>
                </a:solidFill>
                <a:latin typeface="Consolas" panose="020B0609020204030204" pitchFamily="49" charset="0"/>
              </a:rPr>
              <a:t>g</a:t>
            </a:r>
            <a:r>
              <a:rPr lang="en-NZ" b="1" dirty="0">
                <a:solidFill>
                  <a:srgbClr val="000000"/>
                </a:solidFill>
                <a:latin typeface="Consolas" panose="020B0609020204030204" pitchFamily="49" charset="0"/>
              </a:rPr>
              <a:t>) {</a:t>
            </a:r>
          </a:p>
          <a:p>
            <a:pPr marL="640080" lvl="2" indent="0">
              <a:buNone/>
            </a:pPr>
            <a:r>
              <a:rPr lang="en-NZ" b="1" dirty="0">
                <a:solidFill>
                  <a:srgbClr val="7F0055"/>
                </a:solidFill>
                <a:latin typeface="Consolas" panose="020B0609020204030204" pitchFamily="49" charset="0"/>
              </a:rPr>
              <a:t>	super</a:t>
            </a:r>
            <a:r>
              <a:rPr lang="en-NZ" b="1" dirty="0">
                <a:solidFill>
                  <a:srgbClr val="000000"/>
                </a:solidFill>
                <a:latin typeface="Consolas" panose="020B0609020204030204" pitchFamily="49" charset="0"/>
              </a:rPr>
              <a:t>.paintComponent(</a:t>
            </a:r>
            <a:r>
              <a:rPr lang="en-NZ" b="1" dirty="0">
                <a:solidFill>
                  <a:srgbClr val="6A3E3E"/>
                </a:solidFill>
                <a:latin typeface="Consolas" panose="020B0609020204030204" pitchFamily="49" charset="0"/>
              </a:rPr>
              <a:t>g</a:t>
            </a:r>
            <a:r>
              <a:rPr lang="en-NZ" b="1" dirty="0">
                <a:solidFill>
                  <a:srgbClr val="000000"/>
                </a:solidFill>
                <a:latin typeface="Consolas" panose="020B0609020204030204" pitchFamily="49" charset="0"/>
              </a:rPr>
              <a:t>);</a:t>
            </a:r>
          </a:p>
          <a:p>
            <a:pPr marL="640080" lvl="2" indent="0">
              <a:buNone/>
            </a:pPr>
            <a:r>
              <a:rPr lang="en-NZ" dirty="0">
                <a:solidFill>
                  <a:srgbClr val="000000"/>
                </a:solidFill>
                <a:latin typeface="Consolas" panose="020B0609020204030204" pitchFamily="49" charset="0"/>
              </a:rPr>
              <a:t>}</a:t>
            </a:r>
          </a:p>
          <a:p>
            <a:pPr marL="365760" lvl="1" indent="0">
              <a:buNone/>
            </a:pPr>
            <a:r>
              <a:rPr lang="en-NZ" dirty="0">
                <a:solidFill>
                  <a:srgbClr val="000000"/>
                </a:solidFill>
                <a:latin typeface="Consolas" panose="020B0609020204030204" pitchFamily="49" charset="0"/>
              </a:rPr>
              <a:t>}</a:t>
            </a:r>
          </a:p>
          <a:p>
            <a:endParaRPr lang="en-NZ" dirty="0"/>
          </a:p>
        </p:txBody>
      </p:sp>
      <p:sp>
        <p:nvSpPr>
          <p:cNvPr id="3" name="標題 2"/>
          <p:cNvSpPr>
            <a:spLocks noGrp="1"/>
          </p:cNvSpPr>
          <p:nvPr>
            <p:ph type="title"/>
          </p:nvPr>
        </p:nvSpPr>
        <p:spPr/>
        <p:txBody>
          <a:bodyPr/>
          <a:lstStyle/>
          <a:p>
            <a:r>
              <a:rPr lang="en-US" dirty="0">
                <a:latin typeface="Consolas" panose="020B0609020204030204" pitchFamily="49" charset="0"/>
              </a:rPr>
              <a:t>JPanel</a:t>
            </a:r>
            <a:endParaRPr lang="en-NZ" dirty="0">
              <a:latin typeface="Consolas" panose="020B0609020204030204" pitchFamily="49" charset="0"/>
            </a:endParaRPr>
          </a:p>
        </p:txBody>
      </p:sp>
    </p:spTree>
    <p:extLst>
      <p:ext uri="{BB962C8B-B14F-4D97-AF65-F5344CB8AC3E}">
        <p14:creationId xmlns:p14="http://schemas.microsoft.com/office/powerpoint/2010/main" val="2305138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dirty="0"/>
              <a:t>The </a:t>
            </a:r>
            <a:r>
              <a:rPr lang="en-US" dirty="0">
                <a:latin typeface="Consolas" panose="020B0609020204030204" pitchFamily="49" charset="0"/>
              </a:rPr>
              <a:t>Graphics</a:t>
            </a:r>
            <a:r>
              <a:rPr lang="en-US" dirty="0"/>
              <a:t> object is supplied by the Java runtime to the </a:t>
            </a:r>
            <a:r>
              <a:rPr lang="en-US" dirty="0">
                <a:latin typeface="Consolas" panose="020B0609020204030204" pitchFamily="49" charset="0"/>
              </a:rPr>
              <a:t>paintComponent()</a:t>
            </a:r>
            <a:r>
              <a:rPr lang="en-US" dirty="0"/>
              <a:t> method whenever the </a:t>
            </a:r>
            <a:r>
              <a:rPr lang="en-US" dirty="0">
                <a:latin typeface="Consolas" panose="020B0609020204030204" pitchFamily="49" charset="0"/>
              </a:rPr>
              <a:t>JPanel</a:t>
            </a:r>
            <a:r>
              <a:rPr lang="en-US" dirty="0"/>
              <a:t> object needs to be displayed</a:t>
            </a:r>
          </a:p>
          <a:p>
            <a:r>
              <a:rPr lang="en-US" dirty="0"/>
              <a:t>The </a:t>
            </a:r>
            <a:r>
              <a:rPr lang="en-US" dirty="0">
                <a:latin typeface="Consolas" panose="020B0609020204030204" pitchFamily="49" charset="0"/>
              </a:rPr>
              <a:t>Graphics</a:t>
            </a:r>
            <a:r>
              <a:rPr lang="en-US" dirty="0"/>
              <a:t> object can be used to draw things</a:t>
            </a:r>
          </a:p>
          <a:p>
            <a:r>
              <a:rPr lang="en-US" dirty="0"/>
              <a:t>The first line of the </a:t>
            </a:r>
            <a:r>
              <a:rPr lang="en-US" dirty="0">
                <a:latin typeface="Consolas" panose="020B0609020204030204" pitchFamily="49" charset="0"/>
              </a:rPr>
              <a:t>paintComponent()</a:t>
            </a:r>
            <a:r>
              <a:rPr lang="en-US" dirty="0"/>
              <a:t> method is always:</a:t>
            </a:r>
          </a:p>
          <a:p>
            <a:pPr marL="548640" lvl="3" indent="-274320">
              <a:buSzPct val="95000"/>
            </a:pPr>
            <a:r>
              <a:rPr lang="en-NZ" b="1" dirty="0">
                <a:solidFill>
                  <a:srgbClr val="7F0055"/>
                </a:solidFill>
                <a:latin typeface="Consolas" panose="020B0609020204030204" pitchFamily="49" charset="0"/>
              </a:rPr>
              <a:t>super</a:t>
            </a:r>
            <a:r>
              <a:rPr lang="en-NZ" b="1" dirty="0">
                <a:solidFill>
                  <a:srgbClr val="000000"/>
                </a:solidFill>
                <a:latin typeface="Consolas" panose="020B0609020204030204" pitchFamily="49" charset="0"/>
              </a:rPr>
              <a:t>.paintComponent(</a:t>
            </a:r>
            <a:r>
              <a:rPr lang="en-NZ" b="1" dirty="0">
                <a:solidFill>
                  <a:srgbClr val="6A3E3E"/>
                </a:solidFill>
                <a:latin typeface="Consolas" panose="020B0609020204030204" pitchFamily="49" charset="0"/>
              </a:rPr>
              <a:t>g</a:t>
            </a:r>
            <a:r>
              <a:rPr lang="en-NZ" b="1" dirty="0">
                <a:solidFill>
                  <a:srgbClr val="000000"/>
                </a:solidFill>
                <a:latin typeface="Consolas" panose="020B0609020204030204" pitchFamily="49" charset="0"/>
              </a:rPr>
              <a:t>);</a:t>
            </a:r>
          </a:p>
          <a:p>
            <a:endParaRPr lang="en-NZ" dirty="0"/>
          </a:p>
        </p:txBody>
      </p:sp>
      <p:sp>
        <p:nvSpPr>
          <p:cNvPr id="3" name="標題 2"/>
          <p:cNvSpPr>
            <a:spLocks noGrp="1"/>
          </p:cNvSpPr>
          <p:nvPr>
            <p:ph type="title"/>
          </p:nvPr>
        </p:nvSpPr>
        <p:spPr/>
        <p:txBody>
          <a:bodyPr/>
          <a:lstStyle/>
          <a:p>
            <a:r>
              <a:rPr lang="en-US" dirty="0"/>
              <a:t>The </a:t>
            </a:r>
            <a:r>
              <a:rPr lang="en-US" dirty="0">
                <a:latin typeface="Consolas" panose="020B0609020204030204" pitchFamily="49" charset="0"/>
              </a:rPr>
              <a:t>Graphics</a:t>
            </a:r>
            <a:r>
              <a:rPr lang="en-US" dirty="0"/>
              <a:t> object</a:t>
            </a:r>
            <a:endParaRPr lang="en-NZ" dirty="0"/>
          </a:p>
        </p:txBody>
      </p:sp>
    </p:spTree>
    <p:extLst>
      <p:ext uri="{BB962C8B-B14F-4D97-AF65-F5344CB8AC3E}">
        <p14:creationId xmlns:p14="http://schemas.microsoft.com/office/powerpoint/2010/main" val="247510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Every dot which you can control in a </a:t>
            </a:r>
            <a:r>
              <a:rPr lang="en-US" dirty="0">
                <a:latin typeface="Consolas" panose="020B0609020204030204" pitchFamily="49" charset="0"/>
              </a:rPr>
              <a:t>JPanel</a:t>
            </a:r>
            <a:r>
              <a:rPr lang="en-US" dirty="0"/>
              <a:t> is called a pixel</a:t>
            </a:r>
            <a:endParaRPr lang="en-NZ" dirty="0"/>
          </a:p>
          <a:p>
            <a:r>
              <a:rPr lang="en-NZ" dirty="0"/>
              <a:t>The top left hand corner of the drawable area of the window is positioned just underneath the title bar and just to the right of the left hand border of the window</a:t>
            </a:r>
          </a:p>
          <a:p>
            <a:endParaRPr lang="en-NZ" dirty="0"/>
          </a:p>
        </p:txBody>
      </p:sp>
      <p:sp>
        <p:nvSpPr>
          <p:cNvPr id="3" name="Title 2"/>
          <p:cNvSpPr>
            <a:spLocks noGrp="1"/>
          </p:cNvSpPr>
          <p:nvPr>
            <p:ph type="title"/>
          </p:nvPr>
        </p:nvSpPr>
        <p:spPr/>
        <p:txBody>
          <a:bodyPr/>
          <a:lstStyle/>
          <a:p>
            <a:r>
              <a:rPr lang="en-NZ" dirty="0"/>
              <a:t>The coordinate system</a:t>
            </a:r>
          </a:p>
        </p:txBody>
      </p:sp>
      <p:pic>
        <p:nvPicPr>
          <p:cNvPr id="4" name="Picture 3"/>
          <p:cNvPicPr>
            <a:picLocks noChangeAspect="1"/>
          </p:cNvPicPr>
          <p:nvPr/>
        </p:nvPicPr>
        <p:blipFill>
          <a:blip r:embed="rId2"/>
          <a:stretch>
            <a:fillRect/>
          </a:stretch>
        </p:blipFill>
        <p:spPr>
          <a:xfrm>
            <a:off x="609600" y="3933825"/>
            <a:ext cx="4429125" cy="2038350"/>
          </a:xfrm>
          <a:prstGeom prst="rect">
            <a:avLst/>
          </a:prstGeom>
        </p:spPr>
      </p:pic>
      <p:pic>
        <p:nvPicPr>
          <p:cNvPr id="5" name="Picture 4"/>
          <p:cNvPicPr>
            <a:picLocks noChangeAspect="1"/>
          </p:cNvPicPr>
          <p:nvPr/>
        </p:nvPicPr>
        <p:blipFill>
          <a:blip r:embed="rId3"/>
          <a:stretch>
            <a:fillRect/>
          </a:stretch>
        </p:blipFill>
        <p:spPr>
          <a:xfrm>
            <a:off x="5588001" y="3409137"/>
            <a:ext cx="5156200" cy="3258263"/>
          </a:xfrm>
          <a:prstGeom prst="rect">
            <a:avLst/>
          </a:prstGeom>
        </p:spPr>
      </p:pic>
    </p:spTree>
    <p:extLst>
      <p:ext uri="{BB962C8B-B14F-4D97-AF65-F5344CB8AC3E}">
        <p14:creationId xmlns:p14="http://schemas.microsoft.com/office/powerpoint/2010/main" val="213381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b="1" dirty="0" err="1">
                <a:latin typeface="Consolas" panose="020B0609020204030204" pitchFamily="49" charset="0"/>
              </a:rPr>
              <a:t>ExampleOneFrame</a:t>
            </a:r>
            <a:r>
              <a:rPr lang="en-NZ" b="1" dirty="0"/>
              <a:t>:</a:t>
            </a:r>
            <a:r>
              <a:rPr lang="en-NZ" dirty="0"/>
              <a:t> Contains the </a:t>
            </a:r>
            <a:r>
              <a:rPr lang="en-NZ" dirty="0">
                <a:latin typeface="Consolas" panose="020B0609020204030204" pitchFamily="49" charset="0"/>
              </a:rPr>
              <a:t>main()</a:t>
            </a:r>
            <a:r>
              <a:rPr lang="en-NZ" dirty="0"/>
              <a:t> method, and a constructor which creates the window and sets some properties (such as location and size).</a:t>
            </a:r>
          </a:p>
          <a:p>
            <a:endParaRPr lang="en-NZ" dirty="0"/>
          </a:p>
          <a:p>
            <a:r>
              <a:rPr lang="en-NZ" b="1" dirty="0" err="1">
                <a:latin typeface="Consolas" panose="020B0609020204030204" pitchFamily="49" charset="0"/>
              </a:rPr>
              <a:t>ExampleOnePanel</a:t>
            </a:r>
            <a:r>
              <a:rPr lang="en-NZ" dirty="0"/>
              <a:t>: Contains the components to be drawn in the window (in this case, just draws an ellipse).</a:t>
            </a:r>
          </a:p>
        </p:txBody>
      </p:sp>
      <p:sp>
        <p:nvSpPr>
          <p:cNvPr id="3" name="Title 2"/>
          <p:cNvSpPr>
            <a:spLocks noGrp="1"/>
          </p:cNvSpPr>
          <p:nvPr>
            <p:ph type="title"/>
          </p:nvPr>
        </p:nvSpPr>
        <p:spPr/>
        <p:txBody>
          <a:bodyPr/>
          <a:lstStyle/>
          <a:p>
            <a:r>
              <a:rPr lang="en-NZ" dirty="0"/>
              <a:t>A simple Swing app</a:t>
            </a:r>
          </a:p>
        </p:txBody>
      </p:sp>
    </p:spTree>
    <p:extLst>
      <p:ext uri="{BB962C8B-B14F-4D97-AF65-F5344CB8AC3E}">
        <p14:creationId xmlns:p14="http://schemas.microsoft.com/office/powerpoint/2010/main" val="307085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Presentation on brainstorming" id="{C229246F-E851-40FB-8E1D-535DCA6AFD71}" vid="{8D346C02-FE09-4A8E-BC58-EB73E373F0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3BE57A2-D666-4652-B423-3EEF5C79D9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brainstorming presentation</Template>
  <TotalTime>0</TotalTime>
  <Words>2100</Words>
  <Application>Microsoft Office PowerPoint</Application>
  <PresentationFormat>Widescreen</PresentationFormat>
  <Paragraphs>227</Paragraphs>
  <Slides>28</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Century Gothic</vt:lpstr>
      <vt:lpstr>Consolas</vt:lpstr>
      <vt:lpstr>Courier New</vt:lpstr>
      <vt:lpstr>Palatino Linotype</vt:lpstr>
      <vt:lpstr>Wingdings 2</vt:lpstr>
      <vt:lpstr>Presentation on brainstorming</vt:lpstr>
      <vt:lpstr>COMPSCI 718</vt:lpstr>
      <vt:lpstr>GUI: Graphical User Interface</vt:lpstr>
      <vt:lpstr>Creating a graphical window</vt:lpstr>
      <vt:lpstr>Creating a JFrame object</vt:lpstr>
      <vt:lpstr>Create a window for drawing</vt:lpstr>
      <vt:lpstr>JPanel</vt:lpstr>
      <vt:lpstr>The Graphics object</vt:lpstr>
      <vt:lpstr>The coordinate system</vt:lpstr>
      <vt:lpstr>A simple Swing app</vt:lpstr>
      <vt:lpstr>ExampleOneFrame – main method</vt:lpstr>
      <vt:lpstr>ExampleOneFrame class</vt:lpstr>
      <vt:lpstr>ExampleOnePanel class</vt:lpstr>
      <vt:lpstr>Drawing</vt:lpstr>
      <vt:lpstr>Drawing</vt:lpstr>
      <vt:lpstr>Order of drawing statements</vt:lpstr>
      <vt:lpstr>javax.swing package</vt:lpstr>
      <vt:lpstr>Examples of components</vt:lpstr>
      <vt:lpstr>Simple component examples</vt:lpstr>
      <vt:lpstr>LayoutManager for JPanel</vt:lpstr>
      <vt:lpstr>LayoutManager for JPanel</vt:lpstr>
      <vt:lpstr>Event-based programs</vt:lpstr>
      <vt:lpstr>Example ActionEvent</vt:lpstr>
      <vt:lpstr>ActionEvent – Which component?</vt:lpstr>
      <vt:lpstr>ActionEvent – Which component?</vt:lpstr>
      <vt:lpstr>paintComponent() method</vt:lpstr>
      <vt:lpstr>repaint() statement</vt:lpstr>
      <vt:lpstr>Timer object</vt:lpstr>
      <vt:lpstr>Recommended Readings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2015-11-02T04:23:17Z</dcterms:created>
  <dcterms:modified xsi:type="dcterms:W3CDTF">2020-04-16T10:20:56Z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TC034606379991</vt:lpwstr>
  </property>
</Properties>
</file>