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19"/>
  </p:notesMasterIdLst>
  <p:sldIdLst>
    <p:sldId id="272" r:id="rId3"/>
    <p:sldId id="275" r:id="rId4"/>
    <p:sldId id="276" r:id="rId5"/>
    <p:sldId id="279" r:id="rId6"/>
    <p:sldId id="281" r:id="rId7"/>
    <p:sldId id="300" r:id="rId8"/>
    <p:sldId id="282" r:id="rId9"/>
    <p:sldId id="292" r:id="rId10"/>
    <p:sldId id="302" r:id="rId11"/>
    <p:sldId id="294" r:id="rId12"/>
    <p:sldId id="295" r:id="rId13"/>
    <p:sldId id="296" r:id="rId14"/>
    <p:sldId id="297" r:id="rId15"/>
    <p:sldId id="298" r:id="rId16"/>
    <p:sldId id="299" r:id="rId17"/>
    <p:sldId id="301" r:id="rId18"/>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2" autoAdjust="0"/>
    <p:restoredTop sz="85092" autoAdjust="0"/>
  </p:normalViewPr>
  <p:slideViewPr>
    <p:cSldViewPr snapToGrid="0">
      <p:cViewPr varScale="1">
        <p:scale>
          <a:sx n="77" d="100"/>
          <a:sy n="77" d="100"/>
        </p:scale>
        <p:origin x="363" y="5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1BD4573-58E7-4156-A133-2731F5F8D1A6}" type="datetimeFigureOut">
              <a:rPr lang="en-US" smtClean="0"/>
              <a:t>5/8/2020</a:t>
            </a:fld>
            <a:endParaRPr lang="en-US"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in Computer Science is the ability of different parts or units of a program, algorithm or problem to be executed out-of-order or in partial order without affecting the final outcome.</a:t>
            </a:r>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dirty="0"/>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The outcome is the</a:t>
            </a:r>
            <a:r>
              <a:rPr lang="en-NZ" baseline="0" dirty="0"/>
              <a:t> Lost Update problem. Thread t1 runs and executes the first two instructions of method book() on the common </a:t>
            </a:r>
            <a:r>
              <a:rPr lang="en-NZ" baseline="0" dirty="0" err="1"/>
              <a:t>TheatreSeat</a:t>
            </a:r>
            <a:r>
              <a:rPr lang="en-NZ" baseline="0" dirty="0"/>
              <a:t> object. It is then suspended and t2 executes method book() in its entirety. Thread t1 then resumes and continues executing the code in book() where it left off. Thread t1 overwrites the name of the customer given by t2. Both threads think they’ve been successful (their users both think they’ve booked the seat), but the seat is actually recorded as being booked to t1’s user.</a:t>
            </a:r>
          </a:p>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61BA7EAD-B9D0-4709-A4F1-04AD9CC229EE}" type="slidenum">
              <a:rPr lang="en-NZ" smtClean="0"/>
              <a:t>10</a:t>
            </a:fld>
            <a:endParaRPr lang="en-NZ"/>
          </a:p>
        </p:txBody>
      </p:sp>
    </p:spTree>
    <p:extLst>
      <p:ext uri="{BB962C8B-B14F-4D97-AF65-F5344CB8AC3E}">
        <p14:creationId xmlns:p14="http://schemas.microsoft.com/office/powerpoint/2010/main" val="309095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Locks are widely used</a:t>
            </a:r>
            <a:r>
              <a:rPr lang="en-NZ" baseline="0" dirty="0"/>
              <a:t> to protect shared objects against concurrent access.</a:t>
            </a:r>
          </a:p>
        </p:txBody>
      </p:sp>
      <p:sp>
        <p:nvSpPr>
          <p:cNvPr id="4" name="Slide Number Placeholder 3"/>
          <p:cNvSpPr>
            <a:spLocks noGrp="1"/>
          </p:cNvSpPr>
          <p:nvPr>
            <p:ph type="sldNum" sz="quarter" idx="10"/>
          </p:nvPr>
        </p:nvSpPr>
        <p:spPr/>
        <p:txBody>
          <a:bodyPr/>
          <a:lstStyle/>
          <a:p>
            <a:fld id="{61BA7EAD-B9D0-4709-A4F1-04AD9CC229EE}" type="slidenum">
              <a:rPr lang="en-NZ" smtClean="0"/>
              <a:t>11</a:t>
            </a:fld>
            <a:endParaRPr lang="en-NZ"/>
          </a:p>
        </p:txBody>
      </p:sp>
    </p:spTree>
    <p:extLst>
      <p:ext uri="{BB962C8B-B14F-4D97-AF65-F5344CB8AC3E}">
        <p14:creationId xmlns:p14="http://schemas.microsoft.com/office/powerpoint/2010/main" val="2684752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ftr" sz="quarter" idx="4"/>
          </p:nvPr>
        </p:nvSpPr>
        <p:spPr>
          <a:xfrm>
            <a:off x="0" y="10235124"/>
            <a:ext cx="2920483" cy="539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GB"/>
              <a:t>Server Multithreading</a:t>
            </a:r>
          </a:p>
        </p:txBody>
      </p:sp>
      <p:sp>
        <p:nvSpPr>
          <p:cNvPr id="33795" name="Rectangle 2"/>
          <p:cNvSpPr>
            <a:spLocks noGrp="1" noRot="1" noChangeAspect="1" noChangeArrowheads="1" noTextEdit="1"/>
          </p:cNvSpPr>
          <p:nvPr>
            <p:ph type="sldImg"/>
          </p:nvPr>
        </p:nvSpPr>
        <p:spPr>
          <a:xfrm>
            <a:off x="138113" y="1347788"/>
            <a:ext cx="6462712" cy="3636962"/>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anose="020B0604020202020204" pitchFamily="34" charset="0"/>
              <a:buChar char="•"/>
            </a:pPr>
            <a:r>
              <a:rPr lang="en-NZ" dirty="0"/>
              <a:t>Java’s language support for concurrency control is based on the more general concept of a monitor. A monitor is a concurrency primitive than was proposed by Tony Hoare in the 1970s.</a:t>
            </a:r>
          </a:p>
          <a:p>
            <a:pPr marL="171450" indent="-171450" eaLnBrk="1" hangingPunct="1">
              <a:buFont typeface="Arial" panose="020B0604020202020204" pitchFamily="34" charset="0"/>
              <a:buChar char="•"/>
            </a:pPr>
            <a:r>
              <a:rPr lang="en-NZ" dirty="0"/>
              <a:t>With Java’s model, you can’t “forget” to release the lock at the end of the method’s execution – it’s handled automatically by the Java run-time. Hence, monitors are less error prone than having</a:t>
            </a:r>
            <a:r>
              <a:rPr lang="en-NZ" baseline="0" dirty="0"/>
              <a:t> to use explicit locking</a:t>
            </a:r>
            <a:r>
              <a:rPr lang="en-NZ" dirty="0"/>
              <a:t>.</a:t>
            </a:r>
          </a:p>
          <a:p>
            <a:pPr marL="171450" indent="-171450" eaLnBrk="1" hangingPunct="1">
              <a:buFont typeface="Arial" panose="020B0604020202020204" pitchFamily="34" charset="0"/>
              <a:buChar char="•"/>
            </a:pPr>
            <a:r>
              <a:rPr lang="en-NZ" dirty="0"/>
              <a:t>When one thread is part way through executing a synchronized method, no other threads can execute this method or any other methods on the object (assuming all methods are tagged synchronized in the class definition). If a running thread T is switched out while executing a synchronized method - in favour of some other thread – T continues to hold the lock while it is suspended. </a:t>
            </a:r>
          </a:p>
          <a:p>
            <a:pPr eaLnBrk="1" hangingPunct="1"/>
            <a:endParaRPr lang="en-GB" dirty="0"/>
          </a:p>
        </p:txBody>
      </p:sp>
    </p:spTree>
    <p:extLst>
      <p:ext uri="{BB962C8B-B14F-4D97-AF65-F5344CB8AC3E}">
        <p14:creationId xmlns:p14="http://schemas.microsoft.com/office/powerpoint/2010/main" val="3606423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ftr" sz="quarter" idx="4"/>
          </p:nvPr>
        </p:nvSpPr>
        <p:spPr>
          <a:xfrm>
            <a:off x="0" y="10235124"/>
            <a:ext cx="2920483" cy="539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GB"/>
              <a:t>Server Multithreading</a:t>
            </a:r>
          </a:p>
        </p:txBody>
      </p:sp>
      <p:sp>
        <p:nvSpPr>
          <p:cNvPr id="33795" name="Rectangle 2"/>
          <p:cNvSpPr>
            <a:spLocks noGrp="1" noRot="1" noChangeAspect="1" noChangeArrowheads="1" noTextEdit="1"/>
          </p:cNvSpPr>
          <p:nvPr>
            <p:ph type="sldImg"/>
          </p:nvPr>
        </p:nvSpPr>
        <p:spPr>
          <a:xfrm>
            <a:off x="138113" y="1347788"/>
            <a:ext cx="6462712" cy="3636962"/>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anose="020B0604020202020204" pitchFamily="34" charset="0"/>
              <a:buChar char="•"/>
            </a:pPr>
            <a:r>
              <a:rPr lang="en-NZ" dirty="0"/>
              <a:t>Java’s language support for concurrency control is based on the more general concept of a monitor. A monitor is a concurrency primitive than was proposed by Tony Hoare in the 1970s.</a:t>
            </a:r>
          </a:p>
          <a:p>
            <a:pPr marL="171450" indent="-171450" eaLnBrk="1" hangingPunct="1">
              <a:buFont typeface="Arial" panose="020B0604020202020204" pitchFamily="34" charset="0"/>
              <a:buChar char="•"/>
            </a:pPr>
            <a:r>
              <a:rPr lang="en-NZ" dirty="0"/>
              <a:t>With Java’s model, you can’t “forget” to release the lock at the end of the method’s execution – it’s handled automatically by the Java run-time. Hence, monitors are less error prone than having</a:t>
            </a:r>
            <a:r>
              <a:rPr lang="en-NZ" baseline="0" dirty="0"/>
              <a:t> to use explicit locking</a:t>
            </a:r>
            <a:r>
              <a:rPr lang="en-NZ" dirty="0"/>
              <a:t>.</a:t>
            </a:r>
          </a:p>
          <a:p>
            <a:pPr marL="171450" indent="-171450" eaLnBrk="1" hangingPunct="1">
              <a:buFont typeface="Arial" panose="020B0604020202020204" pitchFamily="34" charset="0"/>
              <a:buChar char="•"/>
            </a:pPr>
            <a:r>
              <a:rPr lang="en-NZ" dirty="0"/>
              <a:t>When one thread is part way through executing a synchronized method, no other threads can execute this method or any other methods on the object (assuming all methods are tagged synchronized in the class definition). If a running thread T is switched out while executing a synchronized method - in favour of some other thread – T continues to hold the lock while it is suspended. </a:t>
            </a:r>
          </a:p>
          <a:p>
            <a:pPr eaLnBrk="1" hangingPunct="1"/>
            <a:endParaRPr lang="en-GB" dirty="0"/>
          </a:p>
        </p:txBody>
      </p:sp>
    </p:spTree>
    <p:extLst>
      <p:ext uri="{BB962C8B-B14F-4D97-AF65-F5344CB8AC3E}">
        <p14:creationId xmlns:p14="http://schemas.microsoft.com/office/powerpoint/2010/main" val="4269233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ftr" sz="quarter" idx="4"/>
          </p:nvPr>
        </p:nvSpPr>
        <p:spPr>
          <a:xfrm>
            <a:off x="0" y="10235124"/>
            <a:ext cx="2920483" cy="539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GB"/>
              <a:t>Server Multithreading</a:t>
            </a:r>
          </a:p>
        </p:txBody>
      </p:sp>
      <p:sp>
        <p:nvSpPr>
          <p:cNvPr id="33795" name="Rectangle 2"/>
          <p:cNvSpPr>
            <a:spLocks noGrp="1" noRot="1" noChangeAspect="1" noChangeArrowheads="1" noTextEdit="1"/>
          </p:cNvSpPr>
          <p:nvPr>
            <p:ph type="sldImg"/>
          </p:nvPr>
        </p:nvSpPr>
        <p:spPr>
          <a:xfrm>
            <a:off x="138113" y="1347788"/>
            <a:ext cx="6462712" cy="3636962"/>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anose="020B0604020202020204" pitchFamily="34" charset="0"/>
              <a:buChar char="•"/>
            </a:pPr>
            <a:r>
              <a:rPr lang="en-NZ" dirty="0"/>
              <a:t>Java’s language support for concurrency control is based on the more general concept of a monitor. A monitor is a concurrency primitive than was proposed by Tony Hoare in the 1970s.</a:t>
            </a:r>
          </a:p>
          <a:p>
            <a:pPr marL="171450" indent="-171450" eaLnBrk="1" hangingPunct="1">
              <a:buFont typeface="Arial" panose="020B0604020202020204" pitchFamily="34" charset="0"/>
              <a:buChar char="•"/>
            </a:pPr>
            <a:r>
              <a:rPr lang="en-NZ" dirty="0"/>
              <a:t>With Java’s model, you can’t “forget” to release the lock at the end of the method’s execution – it’s handled automatically by the Java run-time. Hence, monitors are less error prone than having</a:t>
            </a:r>
            <a:r>
              <a:rPr lang="en-NZ" baseline="0" dirty="0"/>
              <a:t> to use explicit locking</a:t>
            </a:r>
            <a:r>
              <a:rPr lang="en-NZ" dirty="0"/>
              <a:t>.</a:t>
            </a:r>
          </a:p>
          <a:p>
            <a:pPr marL="171450" indent="-171450" eaLnBrk="1" hangingPunct="1">
              <a:buFont typeface="Arial" panose="020B0604020202020204" pitchFamily="34" charset="0"/>
              <a:buChar char="•"/>
            </a:pPr>
            <a:r>
              <a:rPr lang="en-NZ" dirty="0"/>
              <a:t>When one thread is part way through executing a synchronized method, no other threads can execute this method or any other methods on the object (assuming all methods are tagged synchronized in the class definition). If a running thread T is switched out while executing a synchronized method - in favour of some other thread – T continues to hold the lock while it is suspended. </a:t>
            </a:r>
          </a:p>
          <a:p>
            <a:pPr eaLnBrk="1" hangingPunct="1"/>
            <a:endParaRPr lang="en-GB" dirty="0"/>
          </a:p>
        </p:txBody>
      </p:sp>
    </p:spTree>
    <p:extLst>
      <p:ext uri="{BB962C8B-B14F-4D97-AF65-F5344CB8AC3E}">
        <p14:creationId xmlns:p14="http://schemas.microsoft.com/office/powerpoint/2010/main" val="2163462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ftr" sz="quarter" idx="4"/>
          </p:nvPr>
        </p:nvSpPr>
        <p:spPr>
          <a:xfrm>
            <a:off x="0" y="10235124"/>
            <a:ext cx="2920483" cy="539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GB"/>
              <a:t>Server Multithreading</a:t>
            </a:r>
          </a:p>
        </p:txBody>
      </p:sp>
      <p:sp>
        <p:nvSpPr>
          <p:cNvPr id="33795" name="Rectangle 2"/>
          <p:cNvSpPr>
            <a:spLocks noGrp="1" noRot="1" noChangeAspect="1" noChangeArrowheads="1" noTextEdit="1"/>
          </p:cNvSpPr>
          <p:nvPr>
            <p:ph type="sldImg"/>
          </p:nvPr>
        </p:nvSpPr>
        <p:spPr>
          <a:xfrm>
            <a:off x="138113" y="1347788"/>
            <a:ext cx="6462712" cy="3636962"/>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anose="020B0604020202020204" pitchFamily="34" charset="0"/>
              <a:buChar char="•"/>
            </a:pPr>
            <a:r>
              <a:rPr lang="en-NZ" dirty="0"/>
              <a:t>If one person’s trying to book one seat, and another person’s trying to book a different seat, those operations don’t interfere with each other.</a:t>
            </a:r>
          </a:p>
          <a:p>
            <a:pPr eaLnBrk="1" hangingPunct="1"/>
            <a:endParaRPr lang="en-GB" dirty="0"/>
          </a:p>
        </p:txBody>
      </p:sp>
    </p:spTree>
    <p:extLst>
      <p:ext uri="{BB962C8B-B14F-4D97-AF65-F5344CB8AC3E}">
        <p14:creationId xmlns:p14="http://schemas.microsoft.com/office/powerpoint/2010/main" val="1026904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xfrm>
            <a:off x="0" y="10235124"/>
            <a:ext cx="2920483" cy="539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GB"/>
              <a:t>Server Multithreading</a:t>
            </a:r>
          </a:p>
        </p:txBody>
      </p:sp>
      <p:sp>
        <p:nvSpPr>
          <p:cNvPr id="27651" name="Rectangle 2"/>
          <p:cNvSpPr>
            <a:spLocks noGrp="1" noRot="1" noChangeAspect="1" noChangeArrowheads="1" noTextEdit="1"/>
          </p:cNvSpPr>
          <p:nvPr>
            <p:ph type="sldImg"/>
          </p:nvPr>
        </p:nvSpPr>
        <p:spPr>
          <a:xfrm>
            <a:off x="138113" y="1347788"/>
            <a:ext cx="6462712" cy="3636962"/>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anose="020B0604020202020204" pitchFamily="34" charset="0"/>
              <a:buChar char="•"/>
            </a:pPr>
            <a:r>
              <a:rPr lang="en-NZ" dirty="0"/>
              <a:t>In general scheduling is non-deterministic, so the way in which thread execution is interleaved is likely to be different each time a process is run. This is one of the reasons why testing multithreaded software is difficult.</a:t>
            </a:r>
          </a:p>
          <a:p>
            <a:pPr marL="171450" indent="-171450" eaLnBrk="1" hangingPunct="1">
              <a:buFont typeface="Arial" panose="020B0604020202020204" pitchFamily="34" charset="0"/>
              <a:buChar char="•"/>
            </a:pPr>
            <a:r>
              <a:rPr lang="en-NZ" dirty="0"/>
              <a:t>Threads compete for access to the processor so that they can execute. Choosing which thread to run at a particular time is based on many factors – e.g. thread priorities, timing constraints, locks (threads may not be eligible to execute because they are waiting to acquire a lock), blockages (threads may be ineligible to execute because they are blocked on a I/O request), etc. A scheduler is used to make this decision.</a:t>
            </a:r>
          </a:p>
          <a:p>
            <a:pPr marL="171450" indent="-171450" eaLnBrk="1" hangingPunct="1">
              <a:buFont typeface="Arial" panose="020B0604020202020204" pitchFamily="34" charset="0"/>
              <a:buChar char="•"/>
            </a:pPr>
            <a:r>
              <a:rPr lang="en-NZ" dirty="0"/>
              <a:t>Many machines include</a:t>
            </a:r>
            <a:r>
              <a:rPr lang="en-NZ" baseline="0" dirty="0"/>
              <a:t> multiple processors rather than just a single processor. With multiple processors, true parallel execution can be achieved.</a:t>
            </a:r>
            <a:endParaRPr lang="en-GB" dirty="0"/>
          </a:p>
        </p:txBody>
      </p:sp>
    </p:spTree>
    <p:extLst>
      <p:ext uri="{BB962C8B-B14F-4D97-AF65-F5344CB8AC3E}">
        <p14:creationId xmlns:p14="http://schemas.microsoft.com/office/powerpoint/2010/main" val="2723723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As a request comes into the server, it typically uses a separate</a:t>
            </a:r>
            <a:r>
              <a:rPr lang="en-NZ" baseline="0" dirty="0"/>
              <a:t> and dedicated thread to process the request. </a:t>
            </a:r>
          </a:p>
          <a:p>
            <a:pPr marL="171450" indent="-171450">
              <a:buFont typeface="Arial" panose="020B0604020202020204" pitchFamily="34" charset="0"/>
              <a:buChar char="•"/>
            </a:pPr>
            <a:r>
              <a:rPr lang="en-NZ" baseline="0" dirty="0"/>
              <a:t>This server maintains a set of </a:t>
            </a:r>
            <a:r>
              <a:rPr lang="en-NZ" baseline="0" dirty="0" err="1"/>
              <a:t>TheatreSeat</a:t>
            </a:r>
            <a:r>
              <a:rPr lang="en-NZ" baseline="0" dirty="0"/>
              <a:t> objects that can be operated on by the threads.</a:t>
            </a:r>
            <a:endParaRPr lang="en-NZ" dirty="0"/>
          </a:p>
          <a:p>
            <a:pPr marL="171450" indent="-171450">
              <a:buFont typeface="Arial" panose="020B0604020202020204" pitchFamily="34" charset="0"/>
              <a:buChar char="•"/>
            </a:pPr>
            <a:r>
              <a:rPr lang="en-NZ" dirty="0"/>
              <a:t>Improved</a:t>
            </a:r>
            <a:r>
              <a:rPr lang="en-NZ" baseline="0" dirty="0"/>
              <a:t> throughput – in many cases, processing a request will involve a consequent network call or a disk access. During such operations the thread that made the call will not be able to make progress until the consequent call or disc access has completed. In such cases, it’s best to allow another thread to execute – hence keeping the processor(s) with work to do and the server processing more requests within a given period of time. </a:t>
            </a:r>
            <a:endParaRPr lang="en-GB" dirty="0"/>
          </a:p>
        </p:txBody>
      </p:sp>
      <p:sp>
        <p:nvSpPr>
          <p:cNvPr id="4" name="Slide Number Placeholder 3"/>
          <p:cNvSpPr>
            <a:spLocks noGrp="1"/>
          </p:cNvSpPr>
          <p:nvPr>
            <p:ph type="sldNum" sz="quarter" idx="10"/>
          </p:nvPr>
        </p:nvSpPr>
        <p:spPr/>
        <p:txBody>
          <a:bodyPr/>
          <a:lstStyle/>
          <a:p>
            <a:fld id="{61BA7EAD-B9D0-4709-A4F1-04AD9CC229EE}" type="slidenum">
              <a:rPr lang="en-NZ" smtClean="0"/>
              <a:t>3</a:t>
            </a:fld>
            <a:endParaRPr lang="en-NZ"/>
          </a:p>
        </p:txBody>
      </p:sp>
    </p:spTree>
    <p:extLst>
      <p:ext uri="{BB962C8B-B14F-4D97-AF65-F5344CB8AC3E}">
        <p14:creationId xmlns:p14="http://schemas.microsoft.com/office/powerpoint/2010/main" val="2048005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xfrm>
            <a:off x="0" y="10235124"/>
            <a:ext cx="2920483" cy="539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GB"/>
              <a:t>Server Multithreading</a:t>
            </a:r>
          </a:p>
        </p:txBody>
      </p:sp>
      <p:sp>
        <p:nvSpPr>
          <p:cNvPr id="29699" name="Rectangle 2"/>
          <p:cNvSpPr>
            <a:spLocks noGrp="1" noRot="1" noChangeAspect="1" noChangeArrowheads="1" noTextEdit="1"/>
          </p:cNvSpPr>
          <p:nvPr>
            <p:ph type="sldImg"/>
          </p:nvPr>
        </p:nvSpPr>
        <p:spPr>
          <a:xfrm>
            <a:off x="138113" y="1347788"/>
            <a:ext cx="6462712" cy="3636962"/>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224589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stop() shouldn’t be used because while it releases any locks it</a:t>
            </a:r>
            <a:r>
              <a:rPr lang="en-NZ" baseline="0" dirty="0"/>
              <a:t> has acquired on monitor objects, the objects could be left in an inconsistent state.</a:t>
            </a:r>
            <a:endParaRPr lang="en-GB" dirty="0"/>
          </a:p>
        </p:txBody>
      </p:sp>
      <p:sp>
        <p:nvSpPr>
          <p:cNvPr id="4" name="Slide Number Placeholder 3"/>
          <p:cNvSpPr>
            <a:spLocks noGrp="1"/>
          </p:cNvSpPr>
          <p:nvPr>
            <p:ph type="sldNum" sz="quarter" idx="10"/>
          </p:nvPr>
        </p:nvSpPr>
        <p:spPr/>
        <p:txBody>
          <a:bodyPr/>
          <a:lstStyle/>
          <a:p>
            <a:fld id="{61BA7EAD-B9D0-4709-A4F1-04AD9CC229EE}" type="slidenum">
              <a:rPr lang="en-NZ" smtClean="0"/>
              <a:t>5</a:t>
            </a:fld>
            <a:endParaRPr lang="en-NZ"/>
          </a:p>
        </p:txBody>
      </p:sp>
    </p:spTree>
    <p:extLst>
      <p:ext uri="{BB962C8B-B14F-4D97-AF65-F5344CB8AC3E}">
        <p14:creationId xmlns:p14="http://schemas.microsoft.com/office/powerpoint/2010/main" val="107857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onsolas" panose="020B0609020204030204" pitchFamily="49" charset="0"/>
              </a:rPr>
              <a:t>Thread </a:t>
            </a:r>
            <a:r>
              <a:rPr lang="en-US" dirty="0" err="1">
                <a:latin typeface="Consolas" panose="020B0609020204030204" pitchFamily="49" charset="0"/>
              </a:rPr>
              <a:t>myThread</a:t>
            </a:r>
            <a:r>
              <a:rPr lang="en-US" dirty="0">
                <a:latin typeface="Consolas" panose="020B0609020204030204" pitchFamily="49" charset="0"/>
              </a:rPr>
              <a:t> = new Thread(new </a:t>
            </a:r>
            <a:r>
              <a:rPr lang="en-US" dirty="0" err="1">
                <a:latin typeface="Consolas" panose="020B0609020204030204" pitchFamily="49" charset="0"/>
              </a:rPr>
              <a:t>MyRunnable</a:t>
            </a:r>
            <a:r>
              <a:rPr lang="en-US" dirty="0">
                <a:latin typeface="Consolas" panose="020B0609020204030204" pitchFamily="49" charset="0"/>
              </a:rPr>
              <a:t>()); </a:t>
            </a:r>
            <a:r>
              <a:rPr lang="en-US" dirty="0"/>
              <a:t>can be written as an anonymous inner class.</a:t>
            </a:r>
            <a:endParaRPr lang="en-NZ" dirty="0"/>
          </a:p>
        </p:txBody>
      </p:sp>
      <p:sp>
        <p:nvSpPr>
          <p:cNvPr id="4" name="Slide Number Placeholder 3"/>
          <p:cNvSpPr>
            <a:spLocks noGrp="1"/>
          </p:cNvSpPr>
          <p:nvPr>
            <p:ph type="sldNum" sz="quarter" idx="10"/>
          </p:nvPr>
        </p:nvSpPr>
        <p:spPr/>
        <p:txBody>
          <a:bodyPr/>
          <a:lstStyle/>
          <a:p>
            <a:fld id="{893B0CF2-7F87-4E02-A248-870047730F99}" type="slidenum">
              <a:rPr lang="en-US" smtClean="0"/>
              <a:t>6</a:t>
            </a:fld>
            <a:endParaRPr lang="en-US" dirty="0"/>
          </a:p>
        </p:txBody>
      </p:sp>
    </p:spTree>
    <p:extLst>
      <p:ext uri="{BB962C8B-B14F-4D97-AF65-F5344CB8AC3E}">
        <p14:creationId xmlns:p14="http://schemas.microsoft.com/office/powerpoint/2010/main" val="4068041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baseline="0" dirty="0"/>
          </a:p>
        </p:txBody>
      </p:sp>
      <p:sp>
        <p:nvSpPr>
          <p:cNvPr id="4" name="Slide Number Placeholder 3"/>
          <p:cNvSpPr>
            <a:spLocks noGrp="1"/>
          </p:cNvSpPr>
          <p:nvPr>
            <p:ph type="sldNum" sz="quarter" idx="10"/>
          </p:nvPr>
        </p:nvSpPr>
        <p:spPr/>
        <p:txBody>
          <a:bodyPr/>
          <a:lstStyle/>
          <a:p>
            <a:fld id="{61BA7EAD-B9D0-4709-A4F1-04AD9CC229EE}" type="slidenum">
              <a:rPr lang="en-NZ" smtClean="0"/>
              <a:t>7</a:t>
            </a:fld>
            <a:endParaRPr lang="en-NZ"/>
          </a:p>
        </p:txBody>
      </p:sp>
    </p:spTree>
    <p:extLst>
      <p:ext uri="{BB962C8B-B14F-4D97-AF65-F5344CB8AC3E}">
        <p14:creationId xmlns:p14="http://schemas.microsoft.com/office/powerpoint/2010/main" val="1336396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baseline="0" dirty="0"/>
          </a:p>
        </p:txBody>
      </p:sp>
      <p:sp>
        <p:nvSpPr>
          <p:cNvPr id="4" name="Slide Number Placeholder 3"/>
          <p:cNvSpPr>
            <a:spLocks noGrp="1"/>
          </p:cNvSpPr>
          <p:nvPr>
            <p:ph type="sldNum" sz="quarter" idx="10"/>
          </p:nvPr>
        </p:nvSpPr>
        <p:spPr/>
        <p:txBody>
          <a:bodyPr/>
          <a:lstStyle/>
          <a:p>
            <a:fld id="{61BA7EAD-B9D0-4709-A4F1-04AD9CC229EE}" type="slidenum">
              <a:rPr lang="en-NZ" smtClean="0"/>
              <a:t>8</a:t>
            </a:fld>
            <a:endParaRPr lang="en-NZ"/>
          </a:p>
        </p:txBody>
      </p:sp>
    </p:spTree>
    <p:extLst>
      <p:ext uri="{BB962C8B-B14F-4D97-AF65-F5344CB8AC3E}">
        <p14:creationId xmlns:p14="http://schemas.microsoft.com/office/powerpoint/2010/main" val="3039293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https://www.baeldung.com/java-thread-lifecycle</a:t>
            </a:r>
          </a:p>
        </p:txBody>
      </p:sp>
      <p:sp>
        <p:nvSpPr>
          <p:cNvPr id="4" name="Slide Number Placeholder 3"/>
          <p:cNvSpPr>
            <a:spLocks noGrp="1"/>
          </p:cNvSpPr>
          <p:nvPr>
            <p:ph type="sldNum" sz="quarter" idx="10"/>
          </p:nvPr>
        </p:nvSpPr>
        <p:spPr/>
        <p:txBody>
          <a:bodyPr/>
          <a:lstStyle/>
          <a:p>
            <a:fld id="{893B0CF2-7F87-4E02-A248-870047730F99}" type="slidenum">
              <a:rPr lang="en-US" smtClean="0"/>
              <a:t>9</a:t>
            </a:fld>
            <a:endParaRPr lang="en-US" dirty="0"/>
          </a:p>
        </p:txBody>
      </p:sp>
    </p:spTree>
    <p:extLst>
      <p:ext uri="{BB962C8B-B14F-4D97-AF65-F5344CB8AC3E}">
        <p14:creationId xmlns:p14="http://schemas.microsoft.com/office/powerpoint/2010/main" val="1532488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t>5/8/2020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cxnSp>
        <p:nvCxnSpPr>
          <p:cNvPr id="5" name="Straight Connector 4"/>
          <p:cNvCxnSpPr/>
          <p:nvPr/>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F28077-7188-48C5-8679-2287FAC952E9}" type="datetime1">
              <a:rPr lang="en-US" smtClean="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t>5/8/2020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t>5/8/2020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5/8/2020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5" name="Date Placeholder 4"/>
          <p:cNvSpPr>
            <a:spLocks noGrp="1"/>
          </p:cNvSpPr>
          <p:nvPr>
            <p:ph type="dt" sz="half" idx="10"/>
          </p:nvPr>
        </p:nvSpPr>
        <p:spPr/>
        <p:txBody>
          <a:bodyPr/>
          <a:lstStyle/>
          <a:p>
            <a:fld id="{1359EFBB-CFA1-4AA8-9123-F0B52DBD84FE}" type="datetime1">
              <a:rPr lang="en-US" smtClean="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grpSp>
        </p:grpSp>
      </p:gr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1"/>
                </a:solidFill>
              </a:defRPr>
            </a:lvl1pPr>
          </a:lstStyle>
          <a:p>
            <a:fld id="{61146459-E3C3-4969-9224-5ED50B492D17}" type="datetime1">
              <a:rPr lang="en-US" smtClean="0"/>
              <a:t>5/8/2020</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1"/>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1"/>
                </a:solidFill>
              </a:defRPr>
            </a:lvl1pPr>
          </a:lstStyle>
          <a:p>
            <a:fld id="{401CF334-2D5C-4859-84A6-CA7E6E43FAEB}" type="slidenum">
              <a:rPr lang="en-US" smtClean="0"/>
              <a:pPr/>
              <a:t>‹#›</a:t>
            </a:fld>
            <a:endParaRPr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baeldung.com/java-thread-lifecycle" TargetMode="External"/><Relationship Id="rId2" Type="http://schemas.openxmlformats.org/officeDocument/2006/relationships/hyperlink" Target="https://www.baeldung.com/java-runnable-vs-extending-thread" TargetMode="External"/><Relationship Id="rId1" Type="http://schemas.openxmlformats.org/officeDocument/2006/relationships/slideLayout" Target="../slideLayouts/slideLayout2.xml"/><Relationship Id="rId4" Type="http://schemas.openxmlformats.org/officeDocument/2006/relationships/hyperlink" Target="https://www.baeldung.com/java-thread-joi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a:t>Programming for Industry</a:t>
            </a:r>
          </a:p>
          <a:p>
            <a:r>
              <a:rPr lang="en-US" dirty="0"/>
              <a:t>Lecture 13 – Concurrency and Multithreading</a:t>
            </a:r>
          </a:p>
          <a:p>
            <a:endParaRPr lang="en-US" dirty="0"/>
          </a:p>
        </p:txBody>
      </p:sp>
      <p:sp>
        <p:nvSpPr>
          <p:cNvPr id="4" name="Title 3"/>
          <p:cNvSpPr>
            <a:spLocks noGrp="1"/>
          </p:cNvSpPr>
          <p:nvPr>
            <p:ph type="ctrTitle"/>
          </p:nvPr>
        </p:nvSpPr>
        <p:spPr/>
        <p:txBody>
          <a:bodyPr/>
          <a:lstStyle/>
          <a:p>
            <a:r>
              <a:rPr lang="en-US" dirty="0"/>
              <a:t>COMPSCI 718</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 possible execution interleaving</a:t>
            </a:r>
            <a:endParaRPr lang="en-GB" dirty="0"/>
          </a:p>
        </p:txBody>
      </p:sp>
      <p:sp>
        <p:nvSpPr>
          <p:cNvPr id="3" name="Content Placeholder 2"/>
          <p:cNvSpPr>
            <a:spLocks noGrp="1"/>
          </p:cNvSpPr>
          <p:nvPr>
            <p:ph idx="1"/>
          </p:nvPr>
        </p:nvSpPr>
        <p:spPr>
          <a:xfrm>
            <a:off x="838200" y="1825624"/>
            <a:ext cx="6764867" cy="5032376"/>
          </a:xfrm>
        </p:spPr>
        <p:txBody>
          <a:bodyPr>
            <a:normAutofit/>
          </a:bodyPr>
          <a:lstStyle/>
          <a:p>
            <a:r>
              <a:rPr lang="en-NZ" dirty="0"/>
              <a:t>Consider two threads that both attempt to book the same </a:t>
            </a:r>
            <a:r>
              <a:rPr lang="en-NZ" dirty="0" err="1">
                <a:latin typeface="Consolas" panose="020B0609020204030204" pitchFamily="49" charset="0"/>
              </a:rPr>
              <a:t>TheatreSeat</a:t>
            </a:r>
            <a:r>
              <a:rPr lang="en-NZ" dirty="0"/>
              <a:t> object</a:t>
            </a:r>
          </a:p>
          <a:p>
            <a:endParaRPr lang="en-NZ" dirty="0"/>
          </a:p>
          <a:p>
            <a:endParaRPr lang="en-NZ" dirty="0"/>
          </a:p>
          <a:p>
            <a:endParaRPr lang="en-NZ" dirty="0"/>
          </a:p>
          <a:p>
            <a:endParaRPr lang="en-NZ" dirty="0"/>
          </a:p>
          <a:p>
            <a:endParaRPr lang="en-NZ" dirty="0"/>
          </a:p>
          <a:p>
            <a:endParaRPr lang="en-NZ" dirty="0"/>
          </a:p>
          <a:p>
            <a:endParaRPr lang="en-NZ" dirty="0"/>
          </a:p>
          <a:p>
            <a:r>
              <a:rPr lang="en-NZ" dirty="0"/>
              <a:t>What’s the outcome of this interleaving?</a:t>
            </a:r>
            <a:endParaRPr lang="en-GB" dirty="0"/>
          </a:p>
        </p:txBody>
      </p:sp>
      <p:sp>
        <p:nvSpPr>
          <p:cNvPr id="9" name="Rectangle 8"/>
          <p:cNvSpPr/>
          <p:nvPr/>
        </p:nvSpPr>
        <p:spPr>
          <a:xfrm>
            <a:off x="7710665" y="2009467"/>
            <a:ext cx="4382519" cy="3108543"/>
          </a:xfrm>
          <a:prstGeom prst="rect">
            <a:avLst/>
          </a:prstGeom>
        </p:spPr>
        <p:txBody>
          <a:bodyPr wrap="square">
            <a:spAutoFit/>
          </a:bodyPr>
          <a:lstStyle/>
          <a:p>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class</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TheatreSeat</a:t>
            </a:r>
            <a:r>
              <a:rPr lang="en-NZ" sz="1400" b="1" dirty="0">
                <a:solidFill>
                  <a:srgbClr val="000000"/>
                </a:solidFill>
                <a:latin typeface="Consolas" panose="020B0609020204030204" pitchFamily="49" charset="0"/>
              </a:rPr>
              <a:t> {</a:t>
            </a:r>
          </a:p>
          <a:p>
            <a:pPr lvl="1"/>
            <a:r>
              <a:rPr lang="en-NZ" sz="1400" b="1" dirty="0">
                <a:solidFill>
                  <a:srgbClr val="7F0055"/>
                </a:solidFill>
                <a:latin typeface="Consolas" panose="020B0609020204030204" pitchFamily="49" charset="0"/>
              </a:rPr>
              <a:t>private</a:t>
            </a:r>
            <a:r>
              <a:rPr lang="en-NZ" sz="1400" b="1"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boolean</a:t>
            </a:r>
            <a:r>
              <a:rPr lang="en-NZ" sz="1400" b="1" dirty="0">
                <a:solidFill>
                  <a:srgbClr val="000000"/>
                </a:solidFill>
                <a:latin typeface="Consolas" panose="020B0609020204030204" pitchFamily="49" charset="0"/>
              </a:rPr>
              <a:t> </a:t>
            </a:r>
            <a:r>
              <a:rPr lang="en-NZ" sz="1400" b="1" dirty="0">
                <a:solidFill>
                  <a:srgbClr val="0000C0"/>
                </a:solidFill>
                <a:latin typeface="Consolas" panose="020B0609020204030204" pitchFamily="49" charset="0"/>
              </a:rPr>
              <a:t>booked</a:t>
            </a:r>
            <a:r>
              <a:rPr lang="en-NZ" sz="1400" b="1"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false</a:t>
            </a:r>
            <a:r>
              <a:rPr lang="en-NZ" sz="1400" b="1" dirty="0">
                <a:solidFill>
                  <a:srgbClr val="000000"/>
                </a:solidFill>
                <a:latin typeface="Consolas" panose="020B0609020204030204" pitchFamily="49" charset="0"/>
              </a:rPr>
              <a:t>;</a:t>
            </a:r>
          </a:p>
          <a:p>
            <a:pPr lvl="1"/>
            <a:r>
              <a:rPr lang="en-NZ" sz="1400" b="1" dirty="0">
                <a:solidFill>
                  <a:srgbClr val="7F0055"/>
                </a:solidFill>
                <a:latin typeface="Consolas" panose="020B0609020204030204" pitchFamily="49" charset="0"/>
              </a:rPr>
              <a:t>private</a:t>
            </a:r>
            <a:r>
              <a:rPr lang="en-NZ" sz="1400" b="1" dirty="0">
                <a:solidFill>
                  <a:srgbClr val="000000"/>
                </a:solidFill>
                <a:latin typeface="Consolas" panose="020B0609020204030204" pitchFamily="49" charset="0"/>
              </a:rPr>
              <a:t> String </a:t>
            </a:r>
            <a:r>
              <a:rPr lang="en-NZ" sz="1400" b="1" dirty="0" err="1">
                <a:solidFill>
                  <a:srgbClr val="0000C0"/>
                </a:solidFill>
                <a:latin typeface="Consolas" panose="020B0609020204030204" pitchFamily="49" charset="0"/>
              </a:rPr>
              <a:t>customerName</a:t>
            </a:r>
            <a:r>
              <a:rPr lang="en-NZ" sz="1400" b="1" dirty="0">
                <a:solidFill>
                  <a:srgbClr val="000000"/>
                </a:solidFill>
                <a:latin typeface="Consolas" panose="020B0609020204030204" pitchFamily="49" charset="0"/>
              </a:rPr>
              <a:t>;</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boolean</a:t>
            </a:r>
            <a:r>
              <a:rPr lang="en-NZ" sz="1400" b="1" dirty="0">
                <a:solidFill>
                  <a:srgbClr val="000000"/>
                </a:solidFill>
                <a:latin typeface="Consolas" panose="020B0609020204030204" pitchFamily="49" charset="0"/>
              </a:rPr>
              <a:t> book(String </a:t>
            </a:r>
            <a:r>
              <a:rPr lang="en-NZ" sz="1400" b="1" dirty="0">
                <a:solidFill>
                  <a:srgbClr val="6A3E3E"/>
                </a:solidFill>
                <a:latin typeface="Consolas" panose="020B0609020204030204" pitchFamily="49" charset="0"/>
              </a:rPr>
              <a:t>customer</a:t>
            </a:r>
            <a:r>
              <a:rPr lang="en-NZ" sz="1400" b="1" dirty="0">
                <a:solidFill>
                  <a:srgbClr val="000000"/>
                </a:solidFill>
                <a:latin typeface="Consolas" panose="020B0609020204030204" pitchFamily="49" charset="0"/>
              </a:rPr>
              <a:t>) {</a:t>
            </a:r>
          </a:p>
          <a:p>
            <a:pPr lvl="2"/>
            <a:r>
              <a:rPr lang="en-NZ" sz="1400" b="1" dirty="0" err="1">
                <a:solidFill>
                  <a:srgbClr val="7F0055"/>
                </a:solidFill>
                <a:latin typeface="Consolas" panose="020B0609020204030204" pitchFamily="49" charset="0"/>
              </a:rPr>
              <a:t>boolean</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success</a:t>
            </a:r>
            <a:r>
              <a:rPr lang="en-NZ" sz="1400" b="1"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false</a:t>
            </a:r>
            <a:r>
              <a:rPr lang="en-NZ" sz="1400" b="1" dirty="0">
                <a:solidFill>
                  <a:srgbClr val="000000"/>
                </a:solidFill>
                <a:latin typeface="Consolas" panose="020B0609020204030204" pitchFamily="49" charset="0"/>
              </a:rPr>
              <a:t>;</a:t>
            </a:r>
          </a:p>
          <a:p>
            <a:pPr lvl="2"/>
            <a:r>
              <a:rPr lang="en-NZ" sz="1400" b="1" dirty="0">
                <a:solidFill>
                  <a:srgbClr val="7F0055"/>
                </a:solidFill>
                <a:latin typeface="Consolas" panose="020B0609020204030204" pitchFamily="49" charset="0"/>
              </a:rPr>
              <a:t>if</a:t>
            </a:r>
            <a:r>
              <a:rPr lang="en-NZ" sz="1400" b="1" dirty="0">
                <a:solidFill>
                  <a:srgbClr val="000000"/>
                </a:solidFill>
                <a:latin typeface="Consolas" panose="020B0609020204030204" pitchFamily="49" charset="0"/>
              </a:rPr>
              <a:t> (</a:t>
            </a:r>
            <a:r>
              <a:rPr lang="en-NZ" sz="1400" b="1" dirty="0">
                <a:solidFill>
                  <a:srgbClr val="0000C0"/>
                </a:solidFill>
                <a:latin typeface="Consolas" panose="020B0609020204030204" pitchFamily="49" charset="0"/>
              </a:rPr>
              <a:t>booked</a:t>
            </a:r>
            <a:r>
              <a:rPr lang="en-NZ" sz="1400" b="1"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false</a:t>
            </a:r>
            <a:r>
              <a:rPr lang="en-NZ" sz="1400" b="1" dirty="0">
                <a:solidFill>
                  <a:srgbClr val="000000"/>
                </a:solidFill>
                <a:latin typeface="Consolas" panose="020B0609020204030204" pitchFamily="49" charset="0"/>
              </a:rPr>
              <a:t>) {</a:t>
            </a:r>
          </a:p>
          <a:p>
            <a:pPr lvl="3"/>
            <a:r>
              <a:rPr lang="en-NZ" sz="1400" dirty="0">
                <a:solidFill>
                  <a:srgbClr val="0000C0"/>
                </a:solidFill>
                <a:latin typeface="Consolas" panose="020B0609020204030204" pitchFamily="49" charset="0"/>
              </a:rPr>
              <a:t>booked</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true</a:t>
            </a:r>
            <a:r>
              <a:rPr lang="en-NZ" sz="1400" b="1" dirty="0">
                <a:solidFill>
                  <a:srgbClr val="000000"/>
                </a:solidFill>
                <a:latin typeface="Consolas" panose="020B0609020204030204" pitchFamily="49" charset="0"/>
              </a:rPr>
              <a:t>;</a:t>
            </a:r>
          </a:p>
          <a:p>
            <a:pPr lvl="3"/>
            <a:r>
              <a:rPr lang="en-NZ" sz="1400" dirty="0" err="1">
                <a:solidFill>
                  <a:srgbClr val="0000C0"/>
                </a:solidFill>
                <a:latin typeface="Consolas" panose="020B0609020204030204" pitchFamily="49" charset="0"/>
              </a:rPr>
              <a:t>customerName</a:t>
            </a:r>
            <a:r>
              <a:rPr lang="en-NZ" sz="1400" dirty="0">
                <a:solidFill>
                  <a:srgbClr val="000000"/>
                </a:solidFill>
                <a:latin typeface="Consolas" panose="020B0609020204030204" pitchFamily="49" charset="0"/>
              </a:rPr>
              <a:t> = </a:t>
            </a:r>
            <a:r>
              <a:rPr lang="en-NZ" sz="1400" dirty="0">
                <a:solidFill>
                  <a:srgbClr val="6A3E3E"/>
                </a:solidFill>
                <a:latin typeface="Consolas" panose="020B0609020204030204" pitchFamily="49" charset="0"/>
              </a:rPr>
              <a:t>customer</a:t>
            </a:r>
            <a:r>
              <a:rPr lang="en-NZ" sz="1400" dirty="0">
                <a:solidFill>
                  <a:srgbClr val="000000"/>
                </a:solidFill>
                <a:latin typeface="Consolas" panose="020B0609020204030204" pitchFamily="49" charset="0"/>
              </a:rPr>
              <a:t>;</a:t>
            </a:r>
          </a:p>
          <a:p>
            <a:pPr lvl="3"/>
            <a:r>
              <a:rPr lang="en-NZ" sz="1400" dirty="0">
                <a:solidFill>
                  <a:srgbClr val="6A3E3E"/>
                </a:solidFill>
                <a:latin typeface="Consolas" panose="020B0609020204030204" pitchFamily="49" charset="0"/>
              </a:rPr>
              <a:t>success</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true</a:t>
            </a:r>
            <a:r>
              <a:rPr lang="en-NZ" sz="1400" b="1" dirty="0">
                <a:solidFill>
                  <a:srgbClr val="000000"/>
                </a:solidFill>
                <a:latin typeface="Consolas" panose="020B0609020204030204" pitchFamily="49" charset="0"/>
              </a:rPr>
              <a:t>;</a:t>
            </a:r>
          </a:p>
          <a:p>
            <a:pPr lvl="2"/>
            <a:r>
              <a:rPr lang="en-NZ" sz="1400" dirty="0">
                <a:solidFill>
                  <a:srgbClr val="000000"/>
                </a:solidFill>
                <a:latin typeface="Consolas" panose="020B0609020204030204" pitchFamily="49" charset="0"/>
              </a:rPr>
              <a:t>}</a:t>
            </a:r>
          </a:p>
          <a:p>
            <a:pPr lvl="2"/>
            <a:r>
              <a:rPr lang="en-NZ" sz="1400" b="1" dirty="0">
                <a:solidFill>
                  <a:srgbClr val="7F0055"/>
                </a:solidFill>
                <a:latin typeface="Consolas" panose="020B0609020204030204" pitchFamily="49" charset="0"/>
              </a:rPr>
              <a:t>return</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success</a:t>
            </a:r>
            <a:r>
              <a:rPr lang="en-NZ" sz="1400" b="1" dirty="0">
                <a:solidFill>
                  <a:srgbClr val="000000"/>
                </a:solidFill>
                <a:latin typeface="Consolas" panose="020B0609020204030204" pitchFamily="49" charset="0"/>
              </a:rPr>
              <a:t>;</a:t>
            </a:r>
          </a:p>
          <a:p>
            <a:pPr lvl="1"/>
            <a:r>
              <a:rPr lang="en-NZ" sz="1400" dirty="0">
                <a:solidFill>
                  <a:srgbClr val="000000"/>
                </a:solidFill>
                <a:latin typeface="Consolas" panose="020B0609020204030204" pitchFamily="49" charset="0"/>
              </a:rPr>
              <a:t>}</a:t>
            </a:r>
          </a:p>
          <a:p>
            <a:r>
              <a:rPr lang="en-NZ" sz="1400" dirty="0">
                <a:solidFill>
                  <a:srgbClr val="000000"/>
                </a:solidFill>
                <a:latin typeface="Consolas" panose="020B0609020204030204" pitchFamily="49" charset="0"/>
              </a:rPr>
              <a:t>}</a:t>
            </a:r>
          </a:p>
        </p:txBody>
      </p:sp>
      <p:cxnSp>
        <p:nvCxnSpPr>
          <p:cNvPr id="17" name="Straight Connector 16"/>
          <p:cNvCxnSpPr>
            <a:cxnSpLocks/>
          </p:cNvCxnSpPr>
          <p:nvPr/>
        </p:nvCxnSpPr>
        <p:spPr>
          <a:xfrm>
            <a:off x="7519247" y="1909233"/>
            <a:ext cx="0" cy="4915674"/>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766762" y="2925107"/>
            <a:ext cx="437940" cy="2996234"/>
            <a:chOff x="2241111" y="2925107"/>
            <a:chExt cx="437940" cy="2996234"/>
          </a:xfrm>
        </p:grpSpPr>
        <p:sp>
          <p:nvSpPr>
            <p:cNvPr id="4" name="Text Box 4"/>
            <p:cNvSpPr txBox="1">
              <a:spLocks noChangeArrowheads="1"/>
            </p:cNvSpPr>
            <p:nvPr/>
          </p:nvSpPr>
          <p:spPr bwMode="auto">
            <a:xfrm>
              <a:off x="2241111" y="2925107"/>
              <a:ext cx="437940" cy="369332"/>
            </a:xfrm>
            <a:prstGeom prst="rect">
              <a:avLst/>
            </a:prstGeom>
            <a:noFill/>
            <a:ln w="9525">
              <a:solidFill>
                <a:schemeClr val="accent1"/>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dirty="0">
                  <a:latin typeface="Consolas" panose="020B0609020204030204" pitchFamily="49" charset="0"/>
                </a:rPr>
                <a:t>t1</a:t>
              </a:r>
            </a:p>
          </p:txBody>
        </p:sp>
        <p:cxnSp>
          <p:nvCxnSpPr>
            <p:cNvPr id="20" name="Straight Connector 19"/>
            <p:cNvCxnSpPr>
              <a:cxnSpLocks/>
            </p:cNvCxnSpPr>
            <p:nvPr/>
          </p:nvCxnSpPr>
          <p:spPr>
            <a:xfrm>
              <a:off x="2460081" y="3294439"/>
              <a:ext cx="0" cy="2626902"/>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4820233" y="2925107"/>
            <a:ext cx="437940" cy="2996234"/>
            <a:chOff x="6281062" y="2925107"/>
            <a:chExt cx="437940" cy="2996234"/>
          </a:xfrm>
        </p:grpSpPr>
        <p:sp>
          <p:nvSpPr>
            <p:cNvPr id="5" name="Text Box 5"/>
            <p:cNvSpPr txBox="1">
              <a:spLocks noChangeArrowheads="1"/>
            </p:cNvSpPr>
            <p:nvPr/>
          </p:nvSpPr>
          <p:spPr bwMode="auto">
            <a:xfrm>
              <a:off x="6281062" y="2925107"/>
              <a:ext cx="437940" cy="369332"/>
            </a:xfrm>
            <a:prstGeom prst="rect">
              <a:avLst/>
            </a:prstGeom>
            <a:noFill/>
            <a:ln w="9525">
              <a:solidFill>
                <a:schemeClr val="accent1"/>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dirty="0">
                  <a:latin typeface="Consolas" panose="020B0609020204030204" pitchFamily="49" charset="0"/>
                </a:rPr>
                <a:t>t2</a:t>
              </a:r>
            </a:p>
          </p:txBody>
        </p:sp>
        <p:cxnSp>
          <p:nvCxnSpPr>
            <p:cNvPr id="22" name="Straight Connector 21"/>
            <p:cNvCxnSpPr>
              <a:cxnSpLocks/>
            </p:cNvCxnSpPr>
            <p:nvPr/>
          </p:nvCxnSpPr>
          <p:spPr>
            <a:xfrm>
              <a:off x="6500032" y="3294439"/>
              <a:ext cx="0" cy="2626902"/>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867046" y="2742321"/>
            <a:ext cx="338554" cy="3231759"/>
            <a:chOff x="973726" y="2742321"/>
            <a:chExt cx="338554" cy="3231759"/>
          </a:xfrm>
        </p:grpSpPr>
        <p:sp>
          <p:nvSpPr>
            <p:cNvPr id="12" name="Text Box 15"/>
            <p:cNvSpPr txBox="1">
              <a:spLocks noChangeArrowheads="1"/>
            </p:cNvSpPr>
            <p:nvPr/>
          </p:nvSpPr>
          <p:spPr bwMode="auto">
            <a:xfrm rot="16200000">
              <a:off x="816631" y="4188923"/>
              <a:ext cx="6527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dirty="0">
                  <a:latin typeface="+mn-lt"/>
                </a:rPr>
                <a:t>Time</a:t>
              </a:r>
            </a:p>
          </p:txBody>
        </p:sp>
        <p:cxnSp>
          <p:nvCxnSpPr>
            <p:cNvPr id="26" name="Straight Arrow Connector 25"/>
            <p:cNvCxnSpPr/>
            <p:nvPr/>
          </p:nvCxnSpPr>
          <p:spPr>
            <a:xfrm>
              <a:off x="1280160" y="2742321"/>
              <a:ext cx="0" cy="3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8" name="Rectangle 27"/>
          <p:cNvSpPr/>
          <p:nvPr/>
        </p:nvSpPr>
        <p:spPr>
          <a:xfrm>
            <a:off x="5094452" y="4031828"/>
            <a:ext cx="2118360" cy="1015663"/>
          </a:xfrm>
          <a:prstGeom prst="rect">
            <a:avLst/>
          </a:prstGeom>
        </p:spPr>
        <p:txBody>
          <a:bodyPr wrap="square">
            <a:spAutoFit/>
          </a:bodyPr>
          <a:lstStyle/>
          <a:p>
            <a:r>
              <a:rPr lang="en-NZ" sz="1200" b="1" dirty="0">
                <a:solidFill>
                  <a:srgbClr val="7F0055"/>
                </a:solidFill>
                <a:latin typeface="Consolas" panose="020B0609020204030204" pitchFamily="49" charset="0"/>
              </a:rPr>
              <a:t>if</a:t>
            </a:r>
            <a:r>
              <a:rPr lang="en-NZ" sz="1200" b="1" dirty="0">
                <a:solidFill>
                  <a:srgbClr val="000000"/>
                </a:solidFill>
                <a:latin typeface="Consolas" panose="020B0609020204030204" pitchFamily="49" charset="0"/>
              </a:rPr>
              <a:t> (</a:t>
            </a:r>
            <a:r>
              <a:rPr lang="en-NZ" sz="1200" b="1" dirty="0">
                <a:solidFill>
                  <a:srgbClr val="0000C0"/>
                </a:solidFill>
                <a:latin typeface="Consolas" panose="020B0609020204030204" pitchFamily="49" charset="0"/>
              </a:rPr>
              <a:t>booked</a:t>
            </a:r>
            <a:r>
              <a:rPr lang="en-NZ" sz="1200" b="1" dirty="0">
                <a:solidFill>
                  <a:srgbClr val="000000"/>
                </a:solidFill>
                <a:latin typeface="Consolas" panose="020B0609020204030204" pitchFamily="49" charset="0"/>
              </a:rPr>
              <a:t> == </a:t>
            </a:r>
            <a:r>
              <a:rPr lang="en-NZ" sz="1200" b="1" dirty="0">
                <a:solidFill>
                  <a:srgbClr val="7F0055"/>
                </a:solidFill>
                <a:latin typeface="Consolas" panose="020B0609020204030204" pitchFamily="49" charset="0"/>
              </a:rPr>
              <a:t>false</a:t>
            </a:r>
            <a:r>
              <a:rPr lang="en-NZ" sz="1200" b="1" dirty="0">
                <a:solidFill>
                  <a:srgbClr val="000000"/>
                </a:solidFill>
                <a:latin typeface="Consolas" panose="020B0609020204030204" pitchFamily="49" charset="0"/>
              </a:rPr>
              <a:t>)</a:t>
            </a:r>
          </a:p>
          <a:p>
            <a:r>
              <a:rPr lang="en-NZ" sz="1200" dirty="0">
                <a:solidFill>
                  <a:srgbClr val="0000C0"/>
                </a:solidFill>
                <a:latin typeface="Consolas" panose="020B0609020204030204" pitchFamily="49" charset="0"/>
              </a:rPr>
              <a:t>booked</a:t>
            </a:r>
            <a:r>
              <a:rPr lang="en-NZ" sz="1200" dirty="0">
                <a:solidFill>
                  <a:srgbClr val="000000"/>
                </a:solidFill>
                <a:latin typeface="Consolas" panose="020B0609020204030204" pitchFamily="49" charset="0"/>
              </a:rPr>
              <a:t> = </a:t>
            </a:r>
            <a:r>
              <a:rPr lang="en-NZ" sz="1200" b="1" dirty="0">
                <a:solidFill>
                  <a:srgbClr val="7F0055"/>
                </a:solidFill>
                <a:latin typeface="Consolas" panose="020B0609020204030204" pitchFamily="49" charset="0"/>
              </a:rPr>
              <a:t>true</a:t>
            </a:r>
            <a:endParaRPr lang="en-NZ" sz="1200" b="1" dirty="0">
              <a:solidFill>
                <a:srgbClr val="000000"/>
              </a:solidFill>
              <a:latin typeface="Consolas" panose="020B0609020204030204" pitchFamily="49" charset="0"/>
            </a:endParaRPr>
          </a:p>
          <a:p>
            <a:r>
              <a:rPr lang="en-NZ" sz="1200" dirty="0" err="1">
                <a:solidFill>
                  <a:srgbClr val="0000C0"/>
                </a:solidFill>
                <a:latin typeface="Consolas" panose="020B0609020204030204" pitchFamily="49" charset="0"/>
              </a:rPr>
              <a:t>customerName</a:t>
            </a:r>
            <a:r>
              <a:rPr lang="en-NZ" sz="1200" dirty="0">
                <a:solidFill>
                  <a:srgbClr val="000000"/>
                </a:solidFill>
                <a:latin typeface="Consolas" panose="020B0609020204030204" pitchFamily="49" charset="0"/>
              </a:rPr>
              <a:t> = </a:t>
            </a:r>
            <a:r>
              <a:rPr lang="en-NZ" sz="1200" dirty="0">
                <a:solidFill>
                  <a:srgbClr val="6A3E3E"/>
                </a:solidFill>
                <a:latin typeface="Consolas" panose="020B0609020204030204" pitchFamily="49" charset="0"/>
              </a:rPr>
              <a:t>customer</a:t>
            </a:r>
            <a:endParaRPr lang="en-NZ" sz="1200" dirty="0">
              <a:solidFill>
                <a:srgbClr val="000000"/>
              </a:solidFill>
              <a:latin typeface="Consolas" panose="020B0609020204030204" pitchFamily="49" charset="0"/>
            </a:endParaRPr>
          </a:p>
          <a:p>
            <a:r>
              <a:rPr lang="en-NZ" sz="1200" dirty="0">
                <a:solidFill>
                  <a:srgbClr val="6A3E3E"/>
                </a:solidFill>
                <a:latin typeface="Consolas" panose="020B0609020204030204" pitchFamily="49" charset="0"/>
              </a:rPr>
              <a:t>success</a:t>
            </a:r>
            <a:r>
              <a:rPr lang="en-NZ" sz="1200" dirty="0">
                <a:solidFill>
                  <a:srgbClr val="000000"/>
                </a:solidFill>
                <a:latin typeface="Consolas" panose="020B0609020204030204" pitchFamily="49" charset="0"/>
              </a:rPr>
              <a:t> = </a:t>
            </a:r>
            <a:r>
              <a:rPr lang="en-NZ" sz="1200" b="1" dirty="0">
                <a:solidFill>
                  <a:srgbClr val="7F0055"/>
                </a:solidFill>
                <a:latin typeface="Consolas" panose="020B0609020204030204" pitchFamily="49" charset="0"/>
              </a:rPr>
              <a:t>true</a:t>
            </a:r>
            <a:endParaRPr lang="en-NZ" sz="1200" dirty="0">
              <a:solidFill>
                <a:srgbClr val="000000"/>
              </a:solidFill>
              <a:latin typeface="Consolas" panose="020B0609020204030204" pitchFamily="49" charset="0"/>
            </a:endParaRPr>
          </a:p>
          <a:p>
            <a:r>
              <a:rPr lang="en-NZ" sz="1200" b="1" dirty="0">
                <a:solidFill>
                  <a:srgbClr val="7F0055"/>
                </a:solidFill>
                <a:latin typeface="Consolas" panose="020B0609020204030204" pitchFamily="49" charset="0"/>
              </a:rPr>
              <a:t>return</a:t>
            </a:r>
            <a:r>
              <a:rPr lang="en-NZ" sz="1200" b="1" dirty="0">
                <a:solidFill>
                  <a:srgbClr val="000000"/>
                </a:solidFill>
                <a:latin typeface="Consolas" panose="020B0609020204030204" pitchFamily="49" charset="0"/>
              </a:rPr>
              <a:t> </a:t>
            </a:r>
            <a:r>
              <a:rPr lang="en-NZ" sz="1200" b="1" dirty="0">
                <a:solidFill>
                  <a:srgbClr val="6A3E3E"/>
                </a:solidFill>
                <a:latin typeface="Consolas" panose="020B0609020204030204" pitchFamily="49" charset="0"/>
              </a:rPr>
              <a:t>success</a:t>
            </a:r>
            <a:endParaRPr lang="en-NZ" sz="1600" dirty="0"/>
          </a:p>
        </p:txBody>
      </p:sp>
      <p:sp>
        <p:nvSpPr>
          <p:cNvPr id="29" name="Rectangle 28"/>
          <p:cNvSpPr/>
          <p:nvPr/>
        </p:nvSpPr>
        <p:spPr>
          <a:xfrm>
            <a:off x="2001377" y="3525271"/>
            <a:ext cx="2118360" cy="276999"/>
          </a:xfrm>
          <a:prstGeom prst="rect">
            <a:avLst/>
          </a:prstGeom>
        </p:spPr>
        <p:txBody>
          <a:bodyPr wrap="square">
            <a:spAutoFit/>
          </a:bodyPr>
          <a:lstStyle/>
          <a:p>
            <a:r>
              <a:rPr lang="en-NZ" sz="1200" b="1" dirty="0">
                <a:solidFill>
                  <a:srgbClr val="7F0055"/>
                </a:solidFill>
                <a:latin typeface="Consolas" panose="020B0609020204030204" pitchFamily="49" charset="0"/>
              </a:rPr>
              <a:t>if</a:t>
            </a:r>
            <a:r>
              <a:rPr lang="en-NZ" sz="1200" b="1" dirty="0">
                <a:solidFill>
                  <a:srgbClr val="000000"/>
                </a:solidFill>
                <a:latin typeface="Consolas" panose="020B0609020204030204" pitchFamily="49" charset="0"/>
              </a:rPr>
              <a:t> (</a:t>
            </a:r>
            <a:r>
              <a:rPr lang="en-NZ" sz="1200" b="1" dirty="0">
                <a:solidFill>
                  <a:srgbClr val="0000C0"/>
                </a:solidFill>
                <a:latin typeface="Consolas" panose="020B0609020204030204" pitchFamily="49" charset="0"/>
              </a:rPr>
              <a:t>booked</a:t>
            </a:r>
            <a:r>
              <a:rPr lang="en-NZ" sz="1200" b="1" dirty="0">
                <a:solidFill>
                  <a:srgbClr val="000000"/>
                </a:solidFill>
                <a:latin typeface="Consolas" panose="020B0609020204030204" pitchFamily="49" charset="0"/>
              </a:rPr>
              <a:t> == </a:t>
            </a:r>
            <a:r>
              <a:rPr lang="en-NZ" sz="1200" b="1" dirty="0">
                <a:solidFill>
                  <a:srgbClr val="7F0055"/>
                </a:solidFill>
                <a:latin typeface="Consolas" panose="020B0609020204030204" pitchFamily="49" charset="0"/>
              </a:rPr>
              <a:t>false</a:t>
            </a:r>
            <a:r>
              <a:rPr lang="en-NZ" sz="1200" b="1" dirty="0">
                <a:solidFill>
                  <a:srgbClr val="000000"/>
                </a:solidFill>
                <a:latin typeface="Consolas" panose="020B0609020204030204" pitchFamily="49" charset="0"/>
              </a:rPr>
              <a:t>)</a:t>
            </a:r>
          </a:p>
        </p:txBody>
      </p:sp>
      <p:sp>
        <p:nvSpPr>
          <p:cNvPr id="30" name="Rectangle 29"/>
          <p:cNvSpPr/>
          <p:nvPr/>
        </p:nvSpPr>
        <p:spPr>
          <a:xfrm>
            <a:off x="2001377" y="5090344"/>
            <a:ext cx="2118360" cy="830997"/>
          </a:xfrm>
          <a:prstGeom prst="rect">
            <a:avLst/>
          </a:prstGeom>
        </p:spPr>
        <p:txBody>
          <a:bodyPr wrap="square">
            <a:spAutoFit/>
          </a:bodyPr>
          <a:lstStyle/>
          <a:p>
            <a:r>
              <a:rPr lang="en-NZ" sz="1200" dirty="0">
                <a:solidFill>
                  <a:srgbClr val="0000C0"/>
                </a:solidFill>
                <a:latin typeface="Consolas" panose="020B0609020204030204" pitchFamily="49" charset="0"/>
              </a:rPr>
              <a:t>booked</a:t>
            </a:r>
            <a:r>
              <a:rPr lang="en-NZ" sz="1200" dirty="0">
                <a:solidFill>
                  <a:srgbClr val="000000"/>
                </a:solidFill>
                <a:latin typeface="Consolas" panose="020B0609020204030204" pitchFamily="49" charset="0"/>
              </a:rPr>
              <a:t> = </a:t>
            </a:r>
            <a:r>
              <a:rPr lang="en-NZ" sz="1200" b="1" dirty="0">
                <a:solidFill>
                  <a:srgbClr val="7F0055"/>
                </a:solidFill>
                <a:latin typeface="Consolas" panose="020B0609020204030204" pitchFamily="49" charset="0"/>
              </a:rPr>
              <a:t>true</a:t>
            </a:r>
            <a:endParaRPr lang="en-NZ" sz="1200" b="1" dirty="0">
              <a:solidFill>
                <a:srgbClr val="000000"/>
              </a:solidFill>
              <a:latin typeface="Consolas" panose="020B0609020204030204" pitchFamily="49" charset="0"/>
            </a:endParaRPr>
          </a:p>
          <a:p>
            <a:r>
              <a:rPr lang="en-NZ" sz="1200" dirty="0" err="1">
                <a:solidFill>
                  <a:srgbClr val="0000C0"/>
                </a:solidFill>
                <a:latin typeface="Consolas" panose="020B0609020204030204" pitchFamily="49" charset="0"/>
              </a:rPr>
              <a:t>customerName</a:t>
            </a:r>
            <a:r>
              <a:rPr lang="en-NZ" sz="1200" dirty="0">
                <a:solidFill>
                  <a:srgbClr val="000000"/>
                </a:solidFill>
                <a:latin typeface="Consolas" panose="020B0609020204030204" pitchFamily="49" charset="0"/>
              </a:rPr>
              <a:t> = </a:t>
            </a:r>
            <a:r>
              <a:rPr lang="en-NZ" sz="1200" dirty="0">
                <a:solidFill>
                  <a:srgbClr val="6A3E3E"/>
                </a:solidFill>
                <a:latin typeface="Consolas" panose="020B0609020204030204" pitchFamily="49" charset="0"/>
              </a:rPr>
              <a:t>customer</a:t>
            </a:r>
            <a:endParaRPr lang="en-NZ" sz="1200" dirty="0">
              <a:solidFill>
                <a:srgbClr val="000000"/>
              </a:solidFill>
              <a:latin typeface="Consolas" panose="020B0609020204030204" pitchFamily="49" charset="0"/>
            </a:endParaRPr>
          </a:p>
          <a:p>
            <a:r>
              <a:rPr lang="en-NZ" sz="1200" dirty="0">
                <a:solidFill>
                  <a:srgbClr val="6A3E3E"/>
                </a:solidFill>
                <a:latin typeface="Consolas" panose="020B0609020204030204" pitchFamily="49" charset="0"/>
              </a:rPr>
              <a:t>success</a:t>
            </a:r>
            <a:r>
              <a:rPr lang="en-NZ" sz="1200" dirty="0">
                <a:solidFill>
                  <a:srgbClr val="000000"/>
                </a:solidFill>
                <a:latin typeface="Consolas" panose="020B0609020204030204" pitchFamily="49" charset="0"/>
              </a:rPr>
              <a:t> = </a:t>
            </a:r>
            <a:r>
              <a:rPr lang="en-NZ" sz="1200" b="1" dirty="0">
                <a:solidFill>
                  <a:srgbClr val="7F0055"/>
                </a:solidFill>
                <a:latin typeface="Consolas" panose="020B0609020204030204" pitchFamily="49" charset="0"/>
              </a:rPr>
              <a:t>true</a:t>
            </a:r>
            <a:endParaRPr lang="en-NZ" sz="1200" dirty="0">
              <a:solidFill>
                <a:srgbClr val="000000"/>
              </a:solidFill>
              <a:latin typeface="Consolas" panose="020B0609020204030204" pitchFamily="49" charset="0"/>
            </a:endParaRPr>
          </a:p>
          <a:p>
            <a:r>
              <a:rPr lang="en-NZ" sz="1200" b="1" dirty="0">
                <a:solidFill>
                  <a:srgbClr val="7F0055"/>
                </a:solidFill>
                <a:latin typeface="Consolas" panose="020B0609020204030204" pitchFamily="49" charset="0"/>
              </a:rPr>
              <a:t>return</a:t>
            </a:r>
            <a:r>
              <a:rPr lang="en-NZ" sz="1200" b="1" dirty="0">
                <a:solidFill>
                  <a:srgbClr val="000000"/>
                </a:solidFill>
                <a:latin typeface="Consolas" panose="020B0609020204030204" pitchFamily="49" charset="0"/>
              </a:rPr>
              <a:t> </a:t>
            </a:r>
            <a:r>
              <a:rPr lang="en-NZ" sz="1200" b="1" dirty="0">
                <a:solidFill>
                  <a:srgbClr val="6A3E3E"/>
                </a:solidFill>
                <a:latin typeface="Consolas" panose="020B0609020204030204" pitchFamily="49" charset="0"/>
              </a:rPr>
              <a:t>success</a:t>
            </a:r>
            <a:endParaRPr lang="en-NZ" sz="1600" dirty="0"/>
          </a:p>
        </p:txBody>
      </p:sp>
      <p:cxnSp>
        <p:nvCxnSpPr>
          <p:cNvPr id="32" name="Straight Arrow Connector 31"/>
          <p:cNvCxnSpPr/>
          <p:nvPr/>
        </p:nvCxnSpPr>
        <p:spPr>
          <a:xfrm>
            <a:off x="5039203" y="4031828"/>
            <a:ext cx="0" cy="10585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1982404" y="3502570"/>
            <a:ext cx="0" cy="3607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p:cNvCxnSpPr>
          <p:nvPr/>
        </p:nvCxnSpPr>
        <p:spPr>
          <a:xfrm>
            <a:off x="1982404" y="5118010"/>
            <a:ext cx="0" cy="8033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Title 1"/>
          <p:cNvSpPr txBox="1">
            <a:spLocks/>
          </p:cNvSpPr>
          <p:nvPr/>
        </p:nvSpPr>
        <p:spPr>
          <a:xfrm>
            <a:off x="7710664" y="5163188"/>
            <a:ext cx="2264775" cy="311308"/>
          </a:xfrm>
          <a:prstGeom prst="rect">
            <a:avLst/>
          </a:prstGeom>
        </p:spPr>
        <p:txBody>
          <a:bodyPr vert="horz" lIns="0" rIns="0" bIns="0" anchor="b">
            <a:normAutofit fontScale="70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NZ" sz="2400" dirty="0">
                <a:latin typeface="Consolas" panose="020B0609020204030204" pitchFamily="49" charset="0"/>
              </a:rPr>
              <a:t>seat : </a:t>
            </a:r>
            <a:r>
              <a:rPr lang="en-NZ" sz="2400" dirty="0" err="1">
                <a:latin typeface="Consolas" panose="020B0609020204030204" pitchFamily="49" charset="0"/>
              </a:rPr>
              <a:t>TheatreSeat</a:t>
            </a:r>
            <a:endParaRPr lang="en-GB" sz="2400" dirty="0">
              <a:latin typeface="Consolas" panose="020B0609020204030204" pitchFamily="49" charset="0"/>
            </a:endParaRPr>
          </a:p>
        </p:txBody>
      </p:sp>
      <p:sp>
        <p:nvSpPr>
          <p:cNvPr id="38" name="Rectangle: Rounded Corners 37"/>
          <p:cNvSpPr/>
          <p:nvPr/>
        </p:nvSpPr>
        <p:spPr>
          <a:xfrm>
            <a:off x="7694368" y="5519674"/>
            <a:ext cx="4398816" cy="1243075"/>
          </a:xfrm>
          <a:prstGeom prst="roundRect">
            <a:avLst>
              <a:gd name="adj" fmla="val 9924"/>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39" name="TextBox 38"/>
          <p:cNvSpPr txBox="1"/>
          <p:nvPr/>
        </p:nvSpPr>
        <p:spPr>
          <a:xfrm>
            <a:off x="8636723" y="5680458"/>
            <a:ext cx="946093" cy="369332"/>
          </a:xfrm>
          <a:prstGeom prst="rect">
            <a:avLst/>
          </a:prstGeom>
          <a:noFill/>
          <a:ln>
            <a:noFill/>
          </a:ln>
        </p:spPr>
        <p:txBody>
          <a:bodyPr wrap="none" rtlCol="0">
            <a:spAutoFit/>
          </a:bodyPr>
          <a:lstStyle/>
          <a:p>
            <a:pPr algn="r"/>
            <a:r>
              <a:rPr lang="en-NZ" dirty="0">
                <a:latin typeface="Consolas" panose="020B0609020204030204" pitchFamily="49" charset="0"/>
              </a:rPr>
              <a:t>booked</a:t>
            </a:r>
          </a:p>
        </p:txBody>
      </p:sp>
      <p:sp>
        <p:nvSpPr>
          <p:cNvPr id="40" name="TextBox 39"/>
          <p:cNvSpPr txBox="1"/>
          <p:nvPr/>
        </p:nvSpPr>
        <p:spPr>
          <a:xfrm>
            <a:off x="7828810" y="6219467"/>
            <a:ext cx="1754006" cy="369332"/>
          </a:xfrm>
          <a:prstGeom prst="rect">
            <a:avLst/>
          </a:prstGeom>
          <a:noFill/>
          <a:ln>
            <a:noFill/>
          </a:ln>
        </p:spPr>
        <p:txBody>
          <a:bodyPr wrap="none" rtlCol="0">
            <a:spAutoFit/>
          </a:bodyPr>
          <a:lstStyle/>
          <a:p>
            <a:pPr algn="r"/>
            <a:r>
              <a:rPr lang="en-NZ" dirty="0" err="1">
                <a:latin typeface="Consolas" panose="020B0609020204030204" pitchFamily="49" charset="0"/>
              </a:rPr>
              <a:t>customerName</a:t>
            </a:r>
            <a:endParaRPr lang="en-NZ" dirty="0">
              <a:latin typeface="Consolas" panose="020B0609020204030204" pitchFamily="49" charset="0"/>
            </a:endParaRPr>
          </a:p>
        </p:txBody>
      </p:sp>
      <p:sp>
        <p:nvSpPr>
          <p:cNvPr id="42" name="TextBox 41"/>
          <p:cNvSpPr txBox="1"/>
          <p:nvPr/>
        </p:nvSpPr>
        <p:spPr>
          <a:xfrm>
            <a:off x="9674116" y="5688190"/>
            <a:ext cx="2007344" cy="369332"/>
          </a:xfrm>
          <a:prstGeom prst="rect">
            <a:avLst/>
          </a:prstGeom>
          <a:solidFill>
            <a:schemeClr val="bg1">
              <a:lumMod val="95000"/>
            </a:schemeClr>
          </a:solidFill>
          <a:ln>
            <a:solidFill>
              <a:schemeClr val="tx1"/>
            </a:solidFill>
          </a:ln>
        </p:spPr>
        <p:txBody>
          <a:bodyPr wrap="square" rtlCol="0">
            <a:spAutoFit/>
          </a:bodyPr>
          <a:lstStyle/>
          <a:p>
            <a:r>
              <a:rPr lang="en-NZ" dirty="0">
                <a:latin typeface="Consolas" panose="020B0609020204030204" pitchFamily="49" charset="0"/>
              </a:rPr>
              <a:t>false</a:t>
            </a:r>
          </a:p>
        </p:txBody>
      </p:sp>
      <p:sp>
        <p:nvSpPr>
          <p:cNvPr id="43" name="TextBox 42"/>
          <p:cNvSpPr txBox="1"/>
          <p:nvPr/>
        </p:nvSpPr>
        <p:spPr>
          <a:xfrm>
            <a:off x="2208064" y="2968624"/>
            <a:ext cx="1119217" cy="276999"/>
          </a:xfrm>
          <a:prstGeom prst="rect">
            <a:avLst/>
          </a:prstGeom>
          <a:noFill/>
          <a:ln>
            <a:noFill/>
          </a:ln>
        </p:spPr>
        <p:txBody>
          <a:bodyPr wrap="none" rtlCol="0">
            <a:spAutoFit/>
          </a:bodyPr>
          <a:lstStyle/>
          <a:p>
            <a:r>
              <a:rPr lang="en-NZ" sz="1200" dirty="0">
                <a:latin typeface="Consolas" panose="020B0609020204030204" pitchFamily="49" charset="0"/>
              </a:rPr>
              <a:t>book(</a:t>
            </a:r>
            <a:r>
              <a:rPr lang="en-NZ" sz="1200" dirty="0">
                <a:solidFill>
                  <a:srgbClr val="0000C0"/>
                </a:solidFill>
                <a:latin typeface="Consolas" panose="020B0609020204030204" pitchFamily="49" charset="0"/>
              </a:rPr>
              <a:t>“Bob”</a:t>
            </a:r>
            <a:r>
              <a:rPr lang="en-NZ" sz="1200" dirty="0">
                <a:latin typeface="Consolas" panose="020B0609020204030204" pitchFamily="49" charset="0"/>
              </a:rPr>
              <a:t>)</a:t>
            </a:r>
          </a:p>
        </p:txBody>
      </p:sp>
      <p:sp>
        <p:nvSpPr>
          <p:cNvPr id="45" name="TextBox 44"/>
          <p:cNvSpPr txBox="1"/>
          <p:nvPr/>
        </p:nvSpPr>
        <p:spPr>
          <a:xfrm>
            <a:off x="5258716" y="2971273"/>
            <a:ext cx="1289135" cy="276999"/>
          </a:xfrm>
          <a:prstGeom prst="rect">
            <a:avLst/>
          </a:prstGeom>
          <a:noFill/>
          <a:ln>
            <a:noFill/>
          </a:ln>
        </p:spPr>
        <p:txBody>
          <a:bodyPr wrap="none" rtlCol="0">
            <a:spAutoFit/>
          </a:bodyPr>
          <a:lstStyle/>
          <a:p>
            <a:r>
              <a:rPr lang="en-NZ" sz="1200" dirty="0">
                <a:latin typeface="Consolas" panose="020B0609020204030204" pitchFamily="49" charset="0"/>
              </a:rPr>
              <a:t>book(</a:t>
            </a:r>
            <a:r>
              <a:rPr lang="en-NZ" sz="1200" dirty="0">
                <a:solidFill>
                  <a:srgbClr val="0000C0"/>
                </a:solidFill>
                <a:latin typeface="Consolas" panose="020B0609020204030204" pitchFamily="49" charset="0"/>
              </a:rPr>
              <a:t>“Alice”</a:t>
            </a:r>
            <a:r>
              <a:rPr lang="en-NZ" sz="1200" dirty="0">
                <a:latin typeface="Consolas" panose="020B0609020204030204" pitchFamily="49" charset="0"/>
              </a:rPr>
              <a:t>)</a:t>
            </a:r>
          </a:p>
        </p:txBody>
      </p:sp>
      <p:sp>
        <p:nvSpPr>
          <p:cNvPr id="46" name="TextBox 45"/>
          <p:cNvSpPr txBox="1"/>
          <p:nvPr/>
        </p:nvSpPr>
        <p:spPr>
          <a:xfrm>
            <a:off x="9674116" y="6219466"/>
            <a:ext cx="2007344" cy="369332"/>
          </a:xfrm>
          <a:prstGeom prst="rect">
            <a:avLst/>
          </a:prstGeom>
          <a:solidFill>
            <a:schemeClr val="bg1">
              <a:lumMod val="95000"/>
            </a:schemeClr>
          </a:solidFill>
          <a:ln>
            <a:solidFill>
              <a:schemeClr val="tx1"/>
            </a:solidFill>
          </a:ln>
        </p:spPr>
        <p:txBody>
          <a:bodyPr wrap="square" rtlCol="0">
            <a:spAutoFit/>
          </a:bodyPr>
          <a:lstStyle/>
          <a:p>
            <a:r>
              <a:rPr lang="en-NZ" dirty="0">
                <a:latin typeface="Consolas" panose="020B0609020204030204" pitchFamily="49" charset="0"/>
              </a:rPr>
              <a:t>null</a:t>
            </a:r>
          </a:p>
        </p:txBody>
      </p:sp>
      <p:sp>
        <p:nvSpPr>
          <p:cNvPr id="48" name="TextBox 47"/>
          <p:cNvSpPr txBox="1"/>
          <p:nvPr/>
        </p:nvSpPr>
        <p:spPr>
          <a:xfrm>
            <a:off x="9674116" y="6219466"/>
            <a:ext cx="2007344" cy="369332"/>
          </a:xfrm>
          <a:prstGeom prst="rect">
            <a:avLst/>
          </a:prstGeom>
          <a:solidFill>
            <a:schemeClr val="bg1">
              <a:lumMod val="95000"/>
            </a:schemeClr>
          </a:solidFill>
          <a:ln>
            <a:solidFill>
              <a:schemeClr val="tx1"/>
            </a:solidFill>
          </a:ln>
        </p:spPr>
        <p:txBody>
          <a:bodyPr wrap="square" rtlCol="0">
            <a:spAutoFit/>
          </a:bodyPr>
          <a:lstStyle/>
          <a:p>
            <a:r>
              <a:rPr lang="en-NZ" dirty="0">
                <a:latin typeface="Consolas" panose="020B0609020204030204" pitchFamily="49" charset="0"/>
              </a:rPr>
              <a:t>Alice</a:t>
            </a:r>
          </a:p>
        </p:txBody>
      </p:sp>
      <p:sp>
        <p:nvSpPr>
          <p:cNvPr id="49" name="TextBox 48"/>
          <p:cNvSpPr txBox="1"/>
          <p:nvPr/>
        </p:nvSpPr>
        <p:spPr>
          <a:xfrm>
            <a:off x="9674116" y="6219466"/>
            <a:ext cx="2007344" cy="369332"/>
          </a:xfrm>
          <a:prstGeom prst="rect">
            <a:avLst/>
          </a:prstGeom>
          <a:solidFill>
            <a:schemeClr val="bg1">
              <a:lumMod val="95000"/>
            </a:schemeClr>
          </a:solidFill>
          <a:ln>
            <a:solidFill>
              <a:schemeClr val="tx1"/>
            </a:solidFill>
          </a:ln>
        </p:spPr>
        <p:txBody>
          <a:bodyPr wrap="square" rtlCol="0">
            <a:spAutoFit/>
          </a:bodyPr>
          <a:lstStyle/>
          <a:p>
            <a:r>
              <a:rPr lang="en-NZ" dirty="0">
                <a:latin typeface="Consolas" panose="020B0609020204030204" pitchFamily="49" charset="0"/>
              </a:rPr>
              <a:t>Bob</a:t>
            </a:r>
          </a:p>
        </p:txBody>
      </p:sp>
      <p:sp>
        <p:nvSpPr>
          <p:cNvPr id="50" name="TextBox 49"/>
          <p:cNvSpPr txBox="1"/>
          <p:nvPr/>
        </p:nvSpPr>
        <p:spPr>
          <a:xfrm>
            <a:off x="9674116" y="5688190"/>
            <a:ext cx="2007344" cy="369332"/>
          </a:xfrm>
          <a:prstGeom prst="rect">
            <a:avLst/>
          </a:prstGeom>
          <a:solidFill>
            <a:schemeClr val="bg1">
              <a:lumMod val="95000"/>
            </a:schemeClr>
          </a:solidFill>
          <a:ln>
            <a:solidFill>
              <a:schemeClr val="tx1"/>
            </a:solidFill>
          </a:ln>
        </p:spPr>
        <p:txBody>
          <a:bodyPr wrap="square" rtlCol="0">
            <a:spAutoFit/>
          </a:bodyPr>
          <a:lstStyle/>
          <a:p>
            <a:r>
              <a:rPr lang="en-NZ" dirty="0">
                <a:latin typeface="Consolas" panose="020B0609020204030204" pitchFamily="49" charset="0"/>
              </a:rPr>
              <a:t>true</a:t>
            </a:r>
          </a:p>
        </p:txBody>
      </p:sp>
      <p:sp>
        <p:nvSpPr>
          <p:cNvPr id="51" name="Arrow: Right 50"/>
          <p:cNvSpPr/>
          <p:nvPr/>
        </p:nvSpPr>
        <p:spPr>
          <a:xfrm>
            <a:off x="1419471" y="3551407"/>
            <a:ext cx="444284" cy="224726"/>
          </a:xfrm>
          <a:prstGeom prst="rightArrow">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52" name="Arrow: Right 51"/>
          <p:cNvSpPr/>
          <p:nvPr/>
        </p:nvSpPr>
        <p:spPr>
          <a:xfrm>
            <a:off x="1419471" y="5118010"/>
            <a:ext cx="444284" cy="224726"/>
          </a:xfrm>
          <a:prstGeom prst="rightArrow">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53" name="Arrow: Right 52"/>
          <p:cNvSpPr/>
          <p:nvPr/>
        </p:nvSpPr>
        <p:spPr>
          <a:xfrm>
            <a:off x="1419471" y="5303219"/>
            <a:ext cx="444284" cy="224726"/>
          </a:xfrm>
          <a:prstGeom prst="rightArrow">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54" name="Arrow: Right 53"/>
          <p:cNvSpPr/>
          <p:nvPr/>
        </p:nvSpPr>
        <p:spPr>
          <a:xfrm>
            <a:off x="1419471" y="5472544"/>
            <a:ext cx="444284" cy="224726"/>
          </a:xfrm>
          <a:prstGeom prst="rightArrow">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55" name="Arrow: Right 54"/>
          <p:cNvSpPr/>
          <p:nvPr/>
        </p:nvSpPr>
        <p:spPr>
          <a:xfrm>
            <a:off x="1419471" y="5657753"/>
            <a:ext cx="444284" cy="224726"/>
          </a:xfrm>
          <a:prstGeom prst="rightArrow">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56" name="Arrow: Right 55"/>
          <p:cNvSpPr/>
          <p:nvPr/>
        </p:nvSpPr>
        <p:spPr>
          <a:xfrm>
            <a:off x="4482263" y="4077187"/>
            <a:ext cx="444284" cy="224726"/>
          </a:xfrm>
          <a:prstGeom prst="rightArrow">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57" name="Arrow: Right 56"/>
          <p:cNvSpPr/>
          <p:nvPr/>
        </p:nvSpPr>
        <p:spPr>
          <a:xfrm>
            <a:off x="4482263" y="4237753"/>
            <a:ext cx="444284" cy="224726"/>
          </a:xfrm>
          <a:prstGeom prst="rightArrow">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58" name="Arrow: Right 57"/>
          <p:cNvSpPr/>
          <p:nvPr/>
        </p:nvSpPr>
        <p:spPr>
          <a:xfrm>
            <a:off x="4482263" y="4419345"/>
            <a:ext cx="444284" cy="224726"/>
          </a:xfrm>
          <a:prstGeom prst="rightArrow">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59" name="Arrow: Right 58"/>
          <p:cNvSpPr/>
          <p:nvPr/>
        </p:nvSpPr>
        <p:spPr>
          <a:xfrm>
            <a:off x="4482263" y="4603592"/>
            <a:ext cx="444284" cy="224726"/>
          </a:xfrm>
          <a:prstGeom prst="rightArrow">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60" name="Arrow: Right 59"/>
          <p:cNvSpPr/>
          <p:nvPr/>
        </p:nvSpPr>
        <p:spPr>
          <a:xfrm>
            <a:off x="4482263" y="4787839"/>
            <a:ext cx="444284" cy="224726"/>
          </a:xfrm>
          <a:prstGeom prst="rightArrow">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61" name="Rectangle 60"/>
          <p:cNvSpPr/>
          <p:nvPr/>
        </p:nvSpPr>
        <p:spPr>
          <a:xfrm>
            <a:off x="3707677" y="3398206"/>
            <a:ext cx="453970" cy="523220"/>
          </a:xfrm>
          <a:prstGeom prst="rect">
            <a:avLst/>
          </a:prstGeom>
        </p:spPr>
        <p:txBody>
          <a:bodyPr wrap="none">
            <a:spAutoFit/>
          </a:bodyPr>
          <a:lstStyle/>
          <a:p>
            <a:r>
              <a:rPr lang="en-NZ" sz="2800" i="1" dirty="0">
                <a:ln>
                  <a:solidFill>
                    <a:schemeClr val="accent1"/>
                  </a:solidFill>
                </a:ln>
                <a:solidFill>
                  <a:schemeClr val="accent2"/>
                </a:solidFill>
                <a:effectLst>
                  <a:outerShdw blurRad="50800" dist="38100" dir="2700000" algn="tl" rotWithShape="0">
                    <a:prstClr val="black">
                      <a:alpha val="40000"/>
                    </a:prstClr>
                  </a:outerShdw>
                </a:effectLst>
              </a:rPr>
              <a:t>✓</a:t>
            </a:r>
            <a:endParaRPr lang="en-NZ" sz="2800" dirty="0">
              <a:ln>
                <a:solidFill>
                  <a:schemeClr val="accent1"/>
                </a:solidFill>
              </a:ln>
              <a:solidFill>
                <a:schemeClr val="accent2"/>
              </a:solidFill>
              <a:effectLst>
                <a:outerShdw blurRad="50800" dist="38100" dir="2700000" algn="tl" rotWithShape="0">
                  <a:prstClr val="black">
                    <a:alpha val="40000"/>
                  </a:prstClr>
                </a:outerShdw>
              </a:effectLst>
            </a:endParaRPr>
          </a:p>
        </p:txBody>
      </p:sp>
      <p:sp>
        <p:nvSpPr>
          <p:cNvPr id="62" name="Rectangle 61"/>
          <p:cNvSpPr/>
          <p:nvPr/>
        </p:nvSpPr>
        <p:spPr>
          <a:xfrm>
            <a:off x="6784493" y="3914827"/>
            <a:ext cx="453970" cy="523220"/>
          </a:xfrm>
          <a:prstGeom prst="rect">
            <a:avLst/>
          </a:prstGeom>
        </p:spPr>
        <p:txBody>
          <a:bodyPr wrap="none">
            <a:spAutoFit/>
          </a:bodyPr>
          <a:lstStyle/>
          <a:p>
            <a:r>
              <a:rPr lang="en-NZ" sz="2800" i="1" dirty="0">
                <a:ln>
                  <a:solidFill>
                    <a:schemeClr val="accent1"/>
                  </a:solidFill>
                </a:ln>
                <a:solidFill>
                  <a:schemeClr val="accent2"/>
                </a:solidFill>
                <a:effectLst>
                  <a:outerShdw blurRad="50800" dist="38100" dir="2700000" algn="tl" rotWithShape="0">
                    <a:prstClr val="black">
                      <a:alpha val="40000"/>
                    </a:prstClr>
                  </a:outerShdw>
                </a:effectLst>
              </a:rPr>
              <a:t>✓</a:t>
            </a:r>
            <a:endParaRPr lang="en-NZ" sz="2800" dirty="0">
              <a:ln>
                <a:solidFill>
                  <a:schemeClr val="accent1"/>
                </a:solidFill>
              </a:ln>
              <a:solidFill>
                <a:schemeClr val="accent2"/>
              </a:solidFill>
              <a:effectLst>
                <a:outerShdw blurRad="50800" dist="38100" dir="2700000" algn="tl" rotWithShape="0">
                  <a:prstClr val="black">
                    <a:alpha val="40000"/>
                  </a:prstClr>
                </a:outerShdw>
              </a:effectLst>
            </a:endParaRPr>
          </a:p>
        </p:txBody>
      </p:sp>
      <p:sp>
        <p:nvSpPr>
          <p:cNvPr id="63" name="Rectangle 62"/>
          <p:cNvSpPr/>
          <p:nvPr/>
        </p:nvSpPr>
        <p:spPr>
          <a:xfrm>
            <a:off x="6399779" y="2871606"/>
            <a:ext cx="453970" cy="523220"/>
          </a:xfrm>
          <a:prstGeom prst="rect">
            <a:avLst/>
          </a:prstGeom>
        </p:spPr>
        <p:txBody>
          <a:bodyPr wrap="none">
            <a:spAutoFit/>
          </a:bodyPr>
          <a:lstStyle/>
          <a:p>
            <a:r>
              <a:rPr lang="en-NZ" sz="2800" i="1" dirty="0">
                <a:ln>
                  <a:solidFill>
                    <a:schemeClr val="accent1"/>
                  </a:solidFill>
                </a:ln>
                <a:solidFill>
                  <a:schemeClr val="accent2"/>
                </a:solidFill>
                <a:effectLst>
                  <a:outerShdw blurRad="50800" dist="38100" dir="2700000" algn="tl" rotWithShape="0">
                    <a:prstClr val="black">
                      <a:alpha val="40000"/>
                    </a:prstClr>
                  </a:outerShdw>
                </a:effectLst>
              </a:rPr>
              <a:t>✓</a:t>
            </a:r>
            <a:endParaRPr lang="en-NZ" sz="2800" dirty="0">
              <a:ln>
                <a:solidFill>
                  <a:schemeClr val="accent1"/>
                </a:solidFill>
              </a:ln>
              <a:solidFill>
                <a:schemeClr val="accent2"/>
              </a:solidFill>
              <a:effectLst>
                <a:outerShdw blurRad="50800" dist="38100" dir="2700000" algn="tl" rotWithShape="0">
                  <a:prstClr val="black">
                    <a:alpha val="40000"/>
                  </a:prstClr>
                </a:outerShdw>
              </a:effectLst>
            </a:endParaRPr>
          </a:p>
        </p:txBody>
      </p:sp>
      <p:sp>
        <p:nvSpPr>
          <p:cNvPr id="64" name="Rectangle 63"/>
          <p:cNvSpPr/>
          <p:nvPr/>
        </p:nvSpPr>
        <p:spPr>
          <a:xfrm>
            <a:off x="3183953" y="2871606"/>
            <a:ext cx="453970" cy="523220"/>
          </a:xfrm>
          <a:prstGeom prst="rect">
            <a:avLst/>
          </a:prstGeom>
        </p:spPr>
        <p:txBody>
          <a:bodyPr wrap="none">
            <a:spAutoFit/>
          </a:bodyPr>
          <a:lstStyle/>
          <a:p>
            <a:r>
              <a:rPr lang="en-NZ" sz="2800" i="1" dirty="0">
                <a:ln>
                  <a:solidFill>
                    <a:schemeClr val="accent1"/>
                  </a:solidFill>
                </a:ln>
                <a:solidFill>
                  <a:schemeClr val="accent2"/>
                </a:solidFill>
                <a:effectLst>
                  <a:outerShdw blurRad="50800" dist="38100" dir="2700000" algn="tl" rotWithShape="0">
                    <a:prstClr val="black">
                      <a:alpha val="40000"/>
                    </a:prstClr>
                  </a:outerShdw>
                </a:effectLst>
              </a:rPr>
              <a:t>✓</a:t>
            </a:r>
            <a:endParaRPr lang="en-NZ" sz="2800" dirty="0">
              <a:ln>
                <a:solidFill>
                  <a:schemeClr val="accent1"/>
                </a:solidFill>
              </a:ln>
              <a:solidFill>
                <a:schemeClr val="accent2"/>
              </a:solidFill>
              <a:effectLst>
                <a:outerShdw blurRad="50800" dist="38100" dir="2700000" algn="tl" rotWithShape="0">
                  <a:prstClr val="black">
                    <a:alpha val="40000"/>
                  </a:prstClr>
                </a:outerShdw>
              </a:effectLst>
            </a:endParaRPr>
          </a:p>
        </p:txBody>
      </p:sp>
      <p:sp>
        <p:nvSpPr>
          <p:cNvPr id="65" name="Rectangle 64"/>
          <p:cNvSpPr/>
          <p:nvPr/>
        </p:nvSpPr>
        <p:spPr>
          <a:xfrm>
            <a:off x="3565119" y="2946043"/>
            <a:ext cx="502061" cy="369332"/>
          </a:xfrm>
          <a:prstGeom prst="rect">
            <a:avLst/>
          </a:prstGeom>
        </p:spPr>
        <p:txBody>
          <a:bodyPr wrap="none">
            <a:spAutoFit/>
          </a:bodyPr>
          <a:lstStyle/>
          <a:p>
            <a:r>
              <a:rPr lang="en-NZ" b="1" dirty="0">
                <a:solidFill>
                  <a:schemeClr val="accent1">
                    <a:lumMod val="75000"/>
                  </a:schemeClr>
                </a:solidFill>
                <a:latin typeface="Segoe UI Emoji" panose="020B0502040204020203" pitchFamily="34" charset="0"/>
              </a:rPr>
              <a:t>😄</a:t>
            </a:r>
            <a:endParaRPr lang="en-NZ" b="1" dirty="0">
              <a:solidFill>
                <a:schemeClr val="accent1">
                  <a:lumMod val="75000"/>
                </a:schemeClr>
              </a:solidFill>
            </a:endParaRPr>
          </a:p>
        </p:txBody>
      </p:sp>
      <p:sp>
        <p:nvSpPr>
          <p:cNvPr id="67" name="Rectangle 66"/>
          <p:cNvSpPr/>
          <p:nvPr/>
        </p:nvSpPr>
        <p:spPr>
          <a:xfrm>
            <a:off x="6786402" y="2946043"/>
            <a:ext cx="502061" cy="369332"/>
          </a:xfrm>
          <a:prstGeom prst="rect">
            <a:avLst/>
          </a:prstGeom>
        </p:spPr>
        <p:txBody>
          <a:bodyPr wrap="none">
            <a:spAutoFit/>
          </a:bodyPr>
          <a:lstStyle/>
          <a:p>
            <a:r>
              <a:rPr lang="en-NZ" b="1" dirty="0">
                <a:solidFill>
                  <a:schemeClr val="accent6">
                    <a:lumMod val="75000"/>
                  </a:schemeClr>
                </a:solidFill>
              </a:rPr>
              <a:t>😢</a:t>
            </a:r>
          </a:p>
        </p:txBody>
      </p:sp>
    </p:spTree>
    <p:extLst>
      <p:ext uri="{BB962C8B-B14F-4D97-AF65-F5344CB8AC3E}">
        <p14:creationId xmlns:p14="http://schemas.microsoft.com/office/powerpoint/2010/main" val="137811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5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57"/>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5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59"/>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5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6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52"/>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5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54"/>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55"/>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61"/>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6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p:bldP spid="61" grpId="1"/>
      <p:bldP spid="62" grpId="0"/>
      <p:bldP spid="62" grpId="1"/>
      <p:bldP spid="63" grpId="0"/>
      <p:bldP spid="64" grpId="0"/>
      <p:bldP spid="65" grpId="0"/>
      <p:bldP spid="6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Locks</a:t>
            </a:r>
            <a:endParaRPr lang="en-GB" dirty="0"/>
          </a:p>
        </p:txBody>
      </p:sp>
      <p:sp>
        <p:nvSpPr>
          <p:cNvPr id="3" name="Content Placeholder 2"/>
          <p:cNvSpPr>
            <a:spLocks noGrp="1"/>
          </p:cNvSpPr>
          <p:nvPr>
            <p:ph idx="1"/>
          </p:nvPr>
        </p:nvSpPr>
        <p:spPr>
          <a:xfrm>
            <a:off x="838200" y="1825625"/>
            <a:ext cx="10652760" cy="1431925"/>
          </a:xfrm>
        </p:spPr>
        <p:txBody>
          <a:bodyPr>
            <a:normAutofit fontScale="70000" lnSpcReduction="20000"/>
          </a:bodyPr>
          <a:lstStyle/>
          <a:p>
            <a:r>
              <a:rPr lang="en-NZ" dirty="0"/>
              <a:t>Locks are often used to protect shared objects against concurrent access</a:t>
            </a:r>
          </a:p>
          <a:p>
            <a:pPr lvl="1"/>
            <a:r>
              <a:rPr lang="en-NZ" dirty="0"/>
              <a:t>Locks have two operations:</a:t>
            </a:r>
          </a:p>
          <a:p>
            <a:pPr lvl="2"/>
            <a:r>
              <a:rPr lang="en-NZ" b="1" dirty="0">
                <a:latin typeface="Consolas" panose="020B0609020204030204" pitchFamily="49" charset="0"/>
              </a:rPr>
              <a:t>acquire() </a:t>
            </a:r>
            <a:r>
              <a:rPr lang="en-NZ" dirty="0"/>
              <a:t>used to obtain the lock; suspends execution of the calling thread if the lock is unavailable </a:t>
            </a:r>
          </a:p>
          <a:p>
            <a:pPr lvl="2"/>
            <a:r>
              <a:rPr lang="en-NZ" b="1" dirty="0">
                <a:latin typeface="Consolas" panose="020B0609020204030204" pitchFamily="49" charset="0"/>
              </a:rPr>
              <a:t>release() </a:t>
            </a:r>
            <a:r>
              <a:rPr lang="en-NZ" dirty="0"/>
              <a:t>used to release the lock; resumes a thread that has earlier been suspended</a:t>
            </a:r>
          </a:p>
          <a:p>
            <a:r>
              <a:rPr lang="en-NZ" dirty="0"/>
              <a:t>Assume that in addition to sharing a </a:t>
            </a:r>
            <a:r>
              <a:rPr lang="en-NZ" dirty="0" err="1">
                <a:latin typeface="Consolas" panose="020B0609020204030204" pitchFamily="49" charset="0"/>
              </a:rPr>
              <a:t>TheatreSeat</a:t>
            </a:r>
            <a:r>
              <a:rPr lang="en-NZ" dirty="0"/>
              <a:t> object, threads </a:t>
            </a:r>
            <a:r>
              <a:rPr lang="en-NZ" dirty="0">
                <a:latin typeface="Consolas" panose="020B0609020204030204" pitchFamily="49" charset="0"/>
              </a:rPr>
              <a:t>t1</a:t>
            </a:r>
            <a:r>
              <a:rPr lang="en-NZ" dirty="0"/>
              <a:t> and </a:t>
            </a:r>
            <a:r>
              <a:rPr lang="en-NZ" dirty="0">
                <a:latin typeface="Consolas" panose="020B0609020204030204" pitchFamily="49" charset="0"/>
              </a:rPr>
              <a:t>t2</a:t>
            </a:r>
            <a:r>
              <a:rPr lang="en-NZ" dirty="0"/>
              <a:t> also share a </a:t>
            </a:r>
            <a:r>
              <a:rPr lang="en-NZ" dirty="0">
                <a:latin typeface="Consolas" panose="020B0609020204030204" pitchFamily="49" charset="0"/>
              </a:rPr>
              <a:t>Lock</a:t>
            </a:r>
            <a:r>
              <a:rPr lang="en-NZ" dirty="0"/>
              <a:t> object</a:t>
            </a:r>
            <a:endParaRPr lang="en-GB" dirty="0"/>
          </a:p>
        </p:txBody>
      </p:sp>
      <p:grpSp>
        <p:nvGrpSpPr>
          <p:cNvPr id="18" name="Group 17"/>
          <p:cNvGrpSpPr/>
          <p:nvPr/>
        </p:nvGrpSpPr>
        <p:grpSpPr>
          <a:xfrm>
            <a:off x="2292391" y="3526318"/>
            <a:ext cx="437940" cy="2737323"/>
            <a:chOff x="2241111" y="2925107"/>
            <a:chExt cx="437940" cy="2996234"/>
          </a:xfrm>
        </p:grpSpPr>
        <p:sp>
          <p:nvSpPr>
            <p:cNvPr id="19" name="Text Box 4"/>
            <p:cNvSpPr txBox="1">
              <a:spLocks noChangeArrowheads="1"/>
            </p:cNvSpPr>
            <p:nvPr/>
          </p:nvSpPr>
          <p:spPr bwMode="auto">
            <a:xfrm>
              <a:off x="2241111" y="2925107"/>
              <a:ext cx="437940" cy="369332"/>
            </a:xfrm>
            <a:prstGeom prst="rect">
              <a:avLst/>
            </a:prstGeom>
            <a:noFill/>
            <a:ln w="9525">
              <a:solidFill>
                <a:schemeClr val="accent1"/>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dirty="0">
                  <a:latin typeface="Consolas" panose="020B0609020204030204" pitchFamily="49" charset="0"/>
                </a:rPr>
                <a:t>t1</a:t>
              </a:r>
            </a:p>
          </p:txBody>
        </p:sp>
        <p:cxnSp>
          <p:nvCxnSpPr>
            <p:cNvPr id="22" name="Straight Connector 21"/>
            <p:cNvCxnSpPr>
              <a:cxnSpLocks/>
            </p:cNvCxnSpPr>
            <p:nvPr/>
          </p:nvCxnSpPr>
          <p:spPr>
            <a:xfrm>
              <a:off x="2460081" y="3294439"/>
              <a:ext cx="0" cy="2626902"/>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345862" y="3526318"/>
            <a:ext cx="437940" cy="2737323"/>
            <a:chOff x="6281062" y="2925107"/>
            <a:chExt cx="437940" cy="2996234"/>
          </a:xfrm>
        </p:grpSpPr>
        <p:sp>
          <p:nvSpPr>
            <p:cNvPr id="24" name="Text Box 5"/>
            <p:cNvSpPr txBox="1">
              <a:spLocks noChangeArrowheads="1"/>
            </p:cNvSpPr>
            <p:nvPr/>
          </p:nvSpPr>
          <p:spPr bwMode="auto">
            <a:xfrm>
              <a:off x="6281062" y="2925107"/>
              <a:ext cx="437940" cy="369332"/>
            </a:xfrm>
            <a:prstGeom prst="rect">
              <a:avLst/>
            </a:prstGeom>
            <a:noFill/>
            <a:ln w="9525">
              <a:solidFill>
                <a:schemeClr val="accent1"/>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dirty="0">
                  <a:latin typeface="Consolas" panose="020B0609020204030204" pitchFamily="49" charset="0"/>
                </a:rPr>
                <a:t>t2</a:t>
              </a:r>
            </a:p>
          </p:txBody>
        </p:sp>
        <p:cxnSp>
          <p:nvCxnSpPr>
            <p:cNvPr id="25" name="Straight Connector 24"/>
            <p:cNvCxnSpPr>
              <a:cxnSpLocks/>
            </p:cNvCxnSpPr>
            <p:nvPr/>
          </p:nvCxnSpPr>
          <p:spPr>
            <a:xfrm>
              <a:off x="6500032" y="3294439"/>
              <a:ext cx="0" cy="2626902"/>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1392675" y="3343533"/>
            <a:ext cx="338554" cy="2920108"/>
            <a:chOff x="973726" y="2742321"/>
            <a:chExt cx="338554" cy="3231759"/>
          </a:xfrm>
        </p:grpSpPr>
        <p:sp>
          <p:nvSpPr>
            <p:cNvPr id="27" name="Text Box 15"/>
            <p:cNvSpPr txBox="1">
              <a:spLocks noChangeArrowheads="1"/>
            </p:cNvSpPr>
            <p:nvPr/>
          </p:nvSpPr>
          <p:spPr bwMode="auto">
            <a:xfrm rot="16200000">
              <a:off x="816631" y="4188923"/>
              <a:ext cx="6527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dirty="0">
                  <a:latin typeface="+mn-lt"/>
                </a:rPr>
                <a:t>Time</a:t>
              </a:r>
            </a:p>
          </p:txBody>
        </p:sp>
        <p:cxnSp>
          <p:nvCxnSpPr>
            <p:cNvPr id="28" name="Straight Arrow Connector 27"/>
            <p:cNvCxnSpPr/>
            <p:nvPr/>
          </p:nvCxnSpPr>
          <p:spPr>
            <a:xfrm>
              <a:off x="1280160" y="2742321"/>
              <a:ext cx="0" cy="3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2733693" y="3569835"/>
            <a:ext cx="439544" cy="276999"/>
          </a:xfrm>
          <a:prstGeom prst="rect">
            <a:avLst/>
          </a:prstGeom>
          <a:noFill/>
          <a:ln>
            <a:noFill/>
          </a:ln>
        </p:spPr>
        <p:txBody>
          <a:bodyPr wrap="none" rtlCol="0">
            <a:spAutoFit/>
          </a:bodyPr>
          <a:lstStyle/>
          <a:p>
            <a:r>
              <a:rPr lang="en-NZ" sz="1200" dirty="0">
                <a:solidFill>
                  <a:srgbClr val="0000C0"/>
                </a:solidFill>
                <a:latin typeface="Consolas" panose="020B0609020204030204" pitchFamily="49" charset="0"/>
              </a:rPr>
              <a:t>Bob</a:t>
            </a:r>
            <a:endParaRPr lang="en-NZ" sz="1200" dirty="0">
              <a:latin typeface="Consolas" panose="020B0609020204030204" pitchFamily="49" charset="0"/>
            </a:endParaRPr>
          </a:p>
        </p:txBody>
      </p:sp>
      <p:sp>
        <p:nvSpPr>
          <p:cNvPr id="30" name="TextBox 29"/>
          <p:cNvSpPr txBox="1"/>
          <p:nvPr/>
        </p:nvSpPr>
        <p:spPr>
          <a:xfrm>
            <a:off x="5784345" y="3572484"/>
            <a:ext cx="609462" cy="276999"/>
          </a:xfrm>
          <a:prstGeom prst="rect">
            <a:avLst/>
          </a:prstGeom>
          <a:noFill/>
          <a:ln>
            <a:noFill/>
          </a:ln>
        </p:spPr>
        <p:txBody>
          <a:bodyPr wrap="none" rtlCol="0">
            <a:spAutoFit/>
          </a:bodyPr>
          <a:lstStyle/>
          <a:p>
            <a:r>
              <a:rPr lang="en-NZ" sz="1200" dirty="0">
                <a:solidFill>
                  <a:srgbClr val="0000C0"/>
                </a:solidFill>
                <a:latin typeface="Consolas" panose="020B0609020204030204" pitchFamily="49" charset="0"/>
              </a:rPr>
              <a:t>Alice</a:t>
            </a:r>
            <a:endParaRPr lang="en-NZ" sz="1200" dirty="0">
              <a:latin typeface="Consolas" panose="020B0609020204030204" pitchFamily="49" charset="0"/>
            </a:endParaRPr>
          </a:p>
        </p:txBody>
      </p:sp>
      <p:cxnSp>
        <p:nvCxnSpPr>
          <p:cNvPr id="31" name="Straight Arrow Connector 30"/>
          <p:cNvCxnSpPr>
            <a:cxnSpLocks/>
          </p:cNvCxnSpPr>
          <p:nvPr/>
        </p:nvCxnSpPr>
        <p:spPr>
          <a:xfrm>
            <a:off x="2511361" y="3997870"/>
            <a:ext cx="0" cy="6351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Text Box 19"/>
          <p:cNvSpPr txBox="1">
            <a:spLocks noChangeArrowheads="1"/>
          </p:cNvSpPr>
          <p:nvPr/>
        </p:nvSpPr>
        <p:spPr bwMode="auto">
          <a:xfrm>
            <a:off x="2685225" y="4032317"/>
            <a:ext cx="17953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NZ" sz="1400" dirty="0" err="1">
                <a:latin typeface="Consolas" panose="020B0609020204030204" pitchFamily="49" charset="0"/>
                <a:cs typeface="Calibri" panose="020F0502020204030204" pitchFamily="34" charset="0"/>
              </a:rPr>
              <a:t>lock.aquire</a:t>
            </a:r>
            <a:r>
              <a:rPr lang="en-NZ" sz="1400" dirty="0">
                <a:latin typeface="Consolas" panose="020B0609020204030204" pitchFamily="49" charset="0"/>
                <a:cs typeface="Calibri" panose="020F0502020204030204" pitchFamily="34" charset="0"/>
              </a:rPr>
              <a:t>()</a:t>
            </a:r>
          </a:p>
          <a:p>
            <a:r>
              <a:rPr lang="en-NZ" sz="1400" dirty="0" err="1">
                <a:latin typeface="Consolas" panose="020B0609020204030204" pitchFamily="49" charset="0"/>
                <a:cs typeface="Calibri" panose="020F0502020204030204" pitchFamily="34" charset="0"/>
              </a:rPr>
              <a:t>seat.book</a:t>
            </a:r>
            <a:r>
              <a:rPr lang="en-NZ" sz="1400" dirty="0">
                <a:latin typeface="Consolas" panose="020B0609020204030204" pitchFamily="49" charset="0"/>
                <a:cs typeface="Calibri" panose="020F0502020204030204" pitchFamily="34" charset="0"/>
              </a:rPr>
              <a:t>(</a:t>
            </a:r>
            <a:r>
              <a:rPr lang="en-NZ" sz="1400" dirty="0">
                <a:solidFill>
                  <a:srgbClr val="0000C0"/>
                </a:solidFill>
                <a:latin typeface="Consolas" panose="020B0609020204030204" pitchFamily="49" charset="0"/>
              </a:rPr>
              <a:t>“Bob”</a:t>
            </a:r>
            <a:r>
              <a:rPr lang="en-NZ" sz="1400" dirty="0">
                <a:latin typeface="Consolas" panose="020B0609020204030204" pitchFamily="49" charset="0"/>
                <a:cs typeface="Calibri" panose="020F0502020204030204" pitchFamily="34" charset="0"/>
              </a:rPr>
              <a:t>)</a:t>
            </a:r>
            <a:endParaRPr lang="en-GB" sz="1400" dirty="0">
              <a:latin typeface="Consolas" panose="020B0609020204030204" pitchFamily="49" charset="0"/>
              <a:cs typeface="Calibri" panose="020F0502020204030204" pitchFamily="34" charset="0"/>
            </a:endParaRPr>
          </a:p>
        </p:txBody>
      </p:sp>
      <p:cxnSp>
        <p:nvCxnSpPr>
          <p:cNvPr id="33" name="Straight Arrow Connector 32"/>
          <p:cNvCxnSpPr>
            <a:cxnSpLocks/>
          </p:cNvCxnSpPr>
          <p:nvPr/>
        </p:nvCxnSpPr>
        <p:spPr>
          <a:xfrm>
            <a:off x="5564832" y="4563127"/>
            <a:ext cx="0" cy="307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738278" y="4563127"/>
            <a:ext cx="1476686" cy="307777"/>
          </a:xfrm>
          <a:prstGeom prst="rect">
            <a:avLst/>
          </a:prstGeom>
        </p:spPr>
        <p:txBody>
          <a:bodyPr wrap="none">
            <a:spAutoFit/>
          </a:bodyPr>
          <a:lstStyle/>
          <a:p>
            <a:r>
              <a:rPr lang="en-NZ" sz="1400" dirty="0" err="1">
                <a:latin typeface="Consolas" panose="020B0609020204030204" pitchFamily="49" charset="0"/>
                <a:cs typeface="Calibri" panose="020F0502020204030204" pitchFamily="34" charset="0"/>
              </a:rPr>
              <a:t>lock.aquire</a:t>
            </a:r>
            <a:r>
              <a:rPr lang="en-NZ" sz="1400" dirty="0">
                <a:latin typeface="Consolas" panose="020B0609020204030204" pitchFamily="49" charset="0"/>
                <a:cs typeface="Calibri" panose="020F0502020204030204" pitchFamily="34" charset="0"/>
              </a:rPr>
              <a:t>()</a:t>
            </a:r>
          </a:p>
        </p:txBody>
      </p:sp>
      <p:cxnSp>
        <p:nvCxnSpPr>
          <p:cNvPr id="36" name="Straight Arrow Connector 35"/>
          <p:cNvCxnSpPr>
            <a:cxnSpLocks/>
          </p:cNvCxnSpPr>
          <p:nvPr/>
        </p:nvCxnSpPr>
        <p:spPr>
          <a:xfrm>
            <a:off x="2511361" y="5079910"/>
            <a:ext cx="0" cy="3226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 Box 19"/>
          <p:cNvSpPr txBox="1">
            <a:spLocks noChangeArrowheads="1"/>
          </p:cNvSpPr>
          <p:nvPr/>
        </p:nvSpPr>
        <p:spPr bwMode="auto">
          <a:xfrm>
            <a:off x="2685225" y="5079910"/>
            <a:ext cx="179533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NZ" sz="1400" dirty="0" err="1">
                <a:latin typeface="Consolas" panose="020B0609020204030204" pitchFamily="49" charset="0"/>
                <a:cs typeface="Calibri" panose="020F0502020204030204" pitchFamily="34" charset="0"/>
              </a:rPr>
              <a:t>lock.release</a:t>
            </a:r>
            <a:r>
              <a:rPr lang="en-NZ" sz="1400" dirty="0">
                <a:latin typeface="Consolas" panose="020B0609020204030204" pitchFamily="49" charset="0"/>
                <a:cs typeface="Calibri" panose="020F0502020204030204" pitchFamily="34" charset="0"/>
              </a:rPr>
              <a:t>()</a:t>
            </a:r>
          </a:p>
        </p:txBody>
      </p:sp>
      <p:sp>
        <p:nvSpPr>
          <p:cNvPr id="39" name="Text Box 19"/>
          <p:cNvSpPr txBox="1">
            <a:spLocks noChangeArrowheads="1"/>
          </p:cNvSpPr>
          <p:nvPr/>
        </p:nvSpPr>
        <p:spPr bwMode="auto">
          <a:xfrm>
            <a:off x="5738278" y="5538381"/>
            <a:ext cx="20112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NZ" sz="1400" dirty="0" err="1">
                <a:latin typeface="Consolas" panose="020B0609020204030204" pitchFamily="49" charset="0"/>
                <a:cs typeface="Calibri" panose="020F0502020204030204" pitchFamily="34" charset="0"/>
              </a:rPr>
              <a:t>seat.book</a:t>
            </a:r>
            <a:r>
              <a:rPr lang="en-NZ" sz="1400" dirty="0">
                <a:latin typeface="Consolas" panose="020B0609020204030204" pitchFamily="49" charset="0"/>
                <a:cs typeface="Calibri" panose="020F0502020204030204" pitchFamily="34" charset="0"/>
              </a:rPr>
              <a:t>(</a:t>
            </a:r>
            <a:r>
              <a:rPr lang="en-NZ" sz="1400" dirty="0">
                <a:solidFill>
                  <a:srgbClr val="0000C0"/>
                </a:solidFill>
                <a:latin typeface="Consolas" panose="020B0609020204030204" pitchFamily="49" charset="0"/>
              </a:rPr>
              <a:t>“Alice”</a:t>
            </a:r>
            <a:r>
              <a:rPr lang="en-NZ" sz="1400" dirty="0">
                <a:latin typeface="Consolas" panose="020B0609020204030204" pitchFamily="49" charset="0"/>
                <a:cs typeface="Calibri" panose="020F0502020204030204" pitchFamily="34" charset="0"/>
              </a:rPr>
              <a:t>) </a:t>
            </a:r>
            <a:r>
              <a:rPr lang="en-NZ" sz="1400" dirty="0" err="1">
                <a:latin typeface="Consolas" panose="020B0609020204030204" pitchFamily="49" charset="0"/>
                <a:cs typeface="Calibri" panose="020F0502020204030204" pitchFamily="34" charset="0"/>
              </a:rPr>
              <a:t>lock.release</a:t>
            </a:r>
            <a:r>
              <a:rPr lang="en-NZ" sz="1400" dirty="0">
                <a:latin typeface="Consolas" panose="020B0609020204030204" pitchFamily="49" charset="0"/>
                <a:cs typeface="Calibri" panose="020F0502020204030204" pitchFamily="34" charset="0"/>
              </a:rPr>
              <a:t>()</a:t>
            </a:r>
          </a:p>
        </p:txBody>
      </p:sp>
      <p:cxnSp>
        <p:nvCxnSpPr>
          <p:cNvPr id="40" name="Straight Arrow Connector 39"/>
          <p:cNvCxnSpPr>
            <a:cxnSpLocks/>
          </p:cNvCxnSpPr>
          <p:nvPr/>
        </p:nvCxnSpPr>
        <p:spPr>
          <a:xfrm>
            <a:off x="5564832" y="5584207"/>
            <a:ext cx="0" cy="5575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p:cNvSpPr/>
          <p:nvPr/>
        </p:nvSpPr>
        <p:spPr>
          <a:xfrm>
            <a:off x="2963464" y="5402725"/>
            <a:ext cx="2059232" cy="622046"/>
          </a:xfrm>
          <a:prstGeom prst="roundRect">
            <a:avLst>
              <a:gd name="adj" fmla="val 9924"/>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NZ" sz="1400" dirty="0">
                <a:latin typeface="Consolas" panose="020B0609020204030204" pitchFamily="49" charset="0"/>
              </a:rPr>
              <a:t>t1</a:t>
            </a:r>
            <a:r>
              <a:rPr lang="en-NZ" sz="1400" dirty="0"/>
              <a:t> gives up the lock, allowing </a:t>
            </a:r>
            <a:r>
              <a:rPr lang="en-NZ" sz="1400" dirty="0">
                <a:latin typeface="Consolas" panose="020B0609020204030204" pitchFamily="49" charset="0"/>
              </a:rPr>
              <a:t>t2</a:t>
            </a:r>
            <a:r>
              <a:rPr lang="en-NZ" sz="1400" dirty="0"/>
              <a:t> to resume</a:t>
            </a:r>
          </a:p>
        </p:txBody>
      </p:sp>
      <p:sp>
        <p:nvSpPr>
          <p:cNvPr id="43" name="Rectangle: Rounded Corners 42"/>
          <p:cNvSpPr/>
          <p:nvPr/>
        </p:nvSpPr>
        <p:spPr>
          <a:xfrm>
            <a:off x="7205758" y="4508689"/>
            <a:ext cx="2243042" cy="622046"/>
          </a:xfrm>
          <a:prstGeom prst="roundRect">
            <a:avLst>
              <a:gd name="adj" fmla="val 9924"/>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NZ" sz="1400">
                <a:latin typeface="Consolas" panose="020B0609020204030204" pitchFamily="49" charset="0"/>
              </a:rPr>
              <a:t>t2</a:t>
            </a:r>
            <a:r>
              <a:rPr lang="en-NZ" sz="1400"/>
              <a:t> </a:t>
            </a:r>
            <a:r>
              <a:rPr lang="en-NZ" sz="1400" dirty="0"/>
              <a:t>becomes </a:t>
            </a:r>
            <a:r>
              <a:rPr lang="en-NZ" sz="1400" i="1" dirty="0"/>
              <a:t>suspended</a:t>
            </a:r>
            <a:r>
              <a:rPr lang="en-NZ" sz="1400" dirty="0"/>
              <a:t> until the lock is available</a:t>
            </a:r>
          </a:p>
        </p:txBody>
      </p:sp>
      <p:sp>
        <p:nvSpPr>
          <p:cNvPr id="44" name="Rectangle 43"/>
          <p:cNvSpPr/>
          <p:nvPr/>
        </p:nvSpPr>
        <p:spPr>
          <a:xfrm>
            <a:off x="4290400" y="4167006"/>
            <a:ext cx="453970" cy="523220"/>
          </a:xfrm>
          <a:prstGeom prst="rect">
            <a:avLst/>
          </a:prstGeom>
        </p:spPr>
        <p:txBody>
          <a:bodyPr wrap="none">
            <a:spAutoFit/>
          </a:bodyPr>
          <a:lstStyle/>
          <a:p>
            <a:r>
              <a:rPr lang="en-NZ" sz="2800" i="1" dirty="0">
                <a:ln>
                  <a:solidFill>
                    <a:schemeClr val="accent1"/>
                  </a:solidFill>
                </a:ln>
                <a:solidFill>
                  <a:schemeClr val="accent2"/>
                </a:solidFill>
                <a:effectLst>
                  <a:outerShdw blurRad="50800" dist="38100" dir="2700000" algn="tl" rotWithShape="0">
                    <a:prstClr val="black">
                      <a:alpha val="40000"/>
                    </a:prstClr>
                  </a:outerShdw>
                </a:effectLst>
              </a:rPr>
              <a:t>✓</a:t>
            </a:r>
            <a:endParaRPr lang="en-NZ" sz="2800" dirty="0">
              <a:ln>
                <a:solidFill>
                  <a:schemeClr val="accent1"/>
                </a:solidFill>
              </a:ln>
              <a:solidFill>
                <a:schemeClr val="accent2"/>
              </a:solidFill>
              <a:effectLst>
                <a:outerShdw blurRad="50800" dist="38100" dir="2700000" algn="tl" rotWithShape="0">
                  <a:prstClr val="black">
                    <a:alpha val="40000"/>
                  </a:prstClr>
                </a:outerShdw>
              </a:effectLst>
            </a:endParaRPr>
          </a:p>
        </p:txBody>
      </p:sp>
      <p:sp>
        <p:nvSpPr>
          <p:cNvPr id="46" name="Rectangle 45"/>
          <p:cNvSpPr/>
          <p:nvPr/>
        </p:nvSpPr>
        <p:spPr>
          <a:xfrm>
            <a:off x="7537783" y="5452138"/>
            <a:ext cx="423514" cy="523220"/>
          </a:xfrm>
          <a:prstGeom prst="rect">
            <a:avLst/>
          </a:prstGeom>
        </p:spPr>
        <p:txBody>
          <a:bodyPr wrap="none">
            <a:spAutoFit/>
          </a:bodyPr>
          <a:lstStyle/>
          <a:p>
            <a:r>
              <a:rPr lang="en-NZ" sz="2800" dirty="0">
                <a:ln>
                  <a:solidFill>
                    <a:srgbClr val="C00000"/>
                  </a:solidFill>
                </a:ln>
                <a:solidFill>
                  <a:srgbClr val="FF0000"/>
                </a:solidFill>
                <a:effectLst>
                  <a:outerShdw blurRad="50800" dist="38100" dir="2700000" algn="tl" rotWithShape="0">
                    <a:prstClr val="black">
                      <a:alpha val="40000"/>
                    </a:prstClr>
                  </a:outerShdw>
                </a:effectLst>
              </a:rPr>
              <a:t>X</a:t>
            </a:r>
            <a:endParaRPr lang="en-NZ" sz="2800" dirty="0">
              <a:ln>
                <a:solidFill>
                  <a:srgbClr val="C00000"/>
                </a:solidFill>
              </a:ln>
              <a:solidFill>
                <a:srgbClr val="FF0000"/>
              </a:solidFill>
            </a:endParaRPr>
          </a:p>
        </p:txBody>
      </p:sp>
      <p:sp>
        <p:nvSpPr>
          <p:cNvPr id="47" name="Rectangle: Rounded Corners 46"/>
          <p:cNvSpPr/>
          <p:nvPr/>
        </p:nvSpPr>
        <p:spPr>
          <a:xfrm>
            <a:off x="8234458" y="5456162"/>
            <a:ext cx="3622262" cy="925712"/>
          </a:xfrm>
          <a:prstGeom prst="roundRect">
            <a:avLst>
              <a:gd name="adj" fmla="val 9924"/>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NZ" sz="1400" dirty="0"/>
              <a:t>This time, </a:t>
            </a:r>
            <a:r>
              <a:rPr lang="en-NZ" sz="1400" b="1" dirty="0"/>
              <a:t>Bob</a:t>
            </a:r>
            <a:r>
              <a:rPr lang="en-NZ" sz="1400" dirty="0"/>
              <a:t> books the seat as before, but </a:t>
            </a:r>
            <a:r>
              <a:rPr lang="en-NZ" sz="1400" b="1" dirty="0"/>
              <a:t>Alice</a:t>
            </a:r>
            <a:r>
              <a:rPr lang="en-NZ" sz="1400" dirty="0"/>
              <a:t> now </a:t>
            </a:r>
            <a:r>
              <a:rPr lang="en-NZ" sz="1400" i="1" dirty="0"/>
              <a:t>knows</a:t>
            </a:r>
            <a:r>
              <a:rPr lang="en-NZ" sz="1400" dirty="0"/>
              <a:t> the seat is already taken, can try to book a different seat.</a:t>
            </a:r>
          </a:p>
        </p:txBody>
      </p:sp>
    </p:spTree>
    <p:extLst>
      <p:ext uri="{BB962C8B-B14F-4D97-AF65-F5344CB8AC3E}">
        <p14:creationId xmlns:p14="http://schemas.microsoft.com/office/powerpoint/2010/main" val="203726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935480" y="3810000"/>
            <a:ext cx="1321224" cy="354330"/>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32" name="Rectangle: Rounded Corners 31"/>
          <p:cNvSpPr/>
          <p:nvPr/>
        </p:nvSpPr>
        <p:spPr>
          <a:xfrm>
            <a:off x="1935480" y="4686717"/>
            <a:ext cx="1321224" cy="354330"/>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33" name="Rectangle: Rounded Corners 32"/>
          <p:cNvSpPr/>
          <p:nvPr/>
        </p:nvSpPr>
        <p:spPr>
          <a:xfrm>
            <a:off x="1935480" y="5531812"/>
            <a:ext cx="1321224" cy="354330"/>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16388" name="Rectangle 2"/>
          <p:cNvSpPr>
            <a:spLocks noGrp="1" noChangeArrowheads="1"/>
          </p:cNvSpPr>
          <p:nvPr>
            <p:ph type="title"/>
          </p:nvPr>
        </p:nvSpPr>
        <p:spPr/>
        <p:txBody>
          <a:bodyPr>
            <a:normAutofit/>
          </a:bodyPr>
          <a:lstStyle/>
          <a:p>
            <a:r>
              <a:rPr lang="en-NZ" dirty="0"/>
              <a:t>Monitor objects</a:t>
            </a:r>
            <a:endParaRPr lang="en-GB" dirty="0"/>
          </a:p>
        </p:txBody>
      </p:sp>
      <p:sp>
        <p:nvSpPr>
          <p:cNvPr id="16389" name="Rectangle 4"/>
          <p:cNvSpPr>
            <a:spLocks noGrp="1" noChangeArrowheads="1"/>
          </p:cNvSpPr>
          <p:nvPr>
            <p:ph sz="half" idx="1"/>
          </p:nvPr>
        </p:nvSpPr>
        <p:spPr>
          <a:xfrm>
            <a:off x="609600" y="1920085"/>
            <a:ext cx="5384800" cy="1101245"/>
          </a:xfrm>
        </p:spPr>
        <p:txBody>
          <a:bodyPr>
            <a:normAutofit fontScale="70000" lnSpcReduction="20000"/>
          </a:bodyPr>
          <a:lstStyle/>
          <a:p>
            <a:r>
              <a:rPr lang="en-NZ" dirty="0"/>
              <a:t>A Monitor class is one whose methods are tagged </a:t>
            </a:r>
            <a:r>
              <a:rPr lang="en-NZ" dirty="0">
                <a:solidFill>
                  <a:srgbClr val="0033CC"/>
                </a:solidFill>
              </a:rPr>
              <a:t>synchronized</a:t>
            </a:r>
          </a:p>
          <a:p>
            <a:r>
              <a:rPr lang="en-NZ" dirty="0"/>
              <a:t>The JVM maintains an </a:t>
            </a:r>
            <a:r>
              <a:rPr lang="en-NZ" b="1" dirty="0"/>
              <a:t>implicit lock</a:t>
            </a:r>
            <a:r>
              <a:rPr lang="en-NZ" dirty="0"/>
              <a:t> for any Monitor object</a:t>
            </a:r>
            <a:endParaRPr lang="en-GB" dirty="0"/>
          </a:p>
        </p:txBody>
      </p:sp>
      <p:sp>
        <p:nvSpPr>
          <p:cNvPr id="2" name="Content Placeholder 1"/>
          <p:cNvSpPr>
            <a:spLocks noGrp="1"/>
          </p:cNvSpPr>
          <p:nvPr>
            <p:ph sz="half" idx="2"/>
          </p:nvPr>
        </p:nvSpPr>
        <p:spPr>
          <a:xfrm>
            <a:off x="6163734" y="1885949"/>
            <a:ext cx="5350933" cy="3430281"/>
          </a:xfrm>
        </p:spPr>
        <p:txBody>
          <a:bodyPr>
            <a:normAutofit fontScale="70000" lnSpcReduction="20000"/>
          </a:bodyPr>
          <a:lstStyle/>
          <a:p>
            <a:r>
              <a:rPr lang="en-NZ" dirty="0"/>
              <a:t>To execute a </a:t>
            </a:r>
            <a:r>
              <a:rPr lang="en-NZ" dirty="0">
                <a:solidFill>
                  <a:srgbClr val="0033CC"/>
                </a:solidFill>
                <a:latin typeface="Consolas" panose="020B0609020204030204" pitchFamily="49" charset="0"/>
              </a:rPr>
              <a:t>synchronized</a:t>
            </a:r>
            <a:r>
              <a:rPr lang="en-NZ" dirty="0">
                <a:solidFill>
                  <a:srgbClr val="0033CC"/>
                </a:solidFill>
              </a:rPr>
              <a:t> </a:t>
            </a:r>
            <a:r>
              <a:rPr lang="en-NZ" dirty="0"/>
              <a:t>instance method, the calling thread must first acquire the </a:t>
            </a:r>
            <a:r>
              <a:rPr lang="en-NZ" dirty="0">
                <a:solidFill>
                  <a:srgbClr val="0033CC"/>
                </a:solidFill>
              </a:rPr>
              <a:t>exclusive </a:t>
            </a:r>
            <a:r>
              <a:rPr lang="en-NZ" dirty="0"/>
              <a:t>lock on the object</a:t>
            </a:r>
          </a:p>
          <a:p>
            <a:endParaRPr lang="en-NZ" dirty="0"/>
          </a:p>
          <a:p>
            <a:endParaRPr lang="en-NZ" dirty="0"/>
          </a:p>
          <a:p>
            <a:endParaRPr lang="en-NZ" dirty="0"/>
          </a:p>
          <a:p>
            <a:r>
              <a:rPr lang="en-GB" dirty="0"/>
              <a:t>If the lock is already held by some other thread, the calling thread blocks and joins the object’s </a:t>
            </a:r>
            <a:r>
              <a:rPr lang="en-GB" dirty="0">
                <a:solidFill>
                  <a:srgbClr val="0033CC"/>
                </a:solidFill>
              </a:rPr>
              <a:t>ready </a:t>
            </a:r>
            <a:r>
              <a:rPr lang="en-GB" dirty="0"/>
              <a:t>queue</a:t>
            </a:r>
          </a:p>
          <a:p>
            <a:pPr lvl="1"/>
            <a:r>
              <a:rPr lang="en-GB" dirty="0"/>
              <a:t>When a thread leaves a synchronized method, it automatically releases the lock</a:t>
            </a:r>
          </a:p>
          <a:p>
            <a:pPr lvl="1"/>
            <a:r>
              <a:rPr lang="en-GB" dirty="0"/>
              <a:t>Threads in the ready queue compete for the lock</a:t>
            </a:r>
          </a:p>
        </p:txBody>
      </p:sp>
      <p:sp>
        <p:nvSpPr>
          <p:cNvPr id="16393" name="Rectangle 9"/>
          <p:cNvSpPr>
            <a:spLocks noChangeArrowheads="1"/>
          </p:cNvSpPr>
          <p:nvPr/>
        </p:nvSpPr>
        <p:spPr bwMode="auto">
          <a:xfrm>
            <a:off x="6954827" y="5755453"/>
            <a:ext cx="670982"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latin typeface="Consolas" panose="020B0609020204030204" pitchFamily="49" charset="0"/>
            </a:endParaRPr>
          </a:p>
        </p:txBody>
      </p:sp>
      <p:sp>
        <p:nvSpPr>
          <p:cNvPr id="16394" name="Rectangle 10"/>
          <p:cNvSpPr>
            <a:spLocks noChangeArrowheads="1"/>
          </p:cNvSpPr>
          <p:nvPr/>
        </p:nvSpPr>
        <p:spPr bwMode="auto">
          <a:xfrm>
            <a:off x="7625809" y="5755453"/>
            <a:ext cx="575733"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latin typeface="Consolas" panose="020B0609020204030204" pitchFamily="49" charset="0"/>
            </a:endParaRPr>
          </a:p>
        </p:txBody>
      </p:sp>
      <p:sp>
        <p:nvSpPr>
          <p:cNvPr id="16395" name="Rectangle 11"/>
          <p:cNvSpPr>
            <a:spLocks noChangeArrowheads="1"/>
          </p:cNvSpPr>
          <p:nvPr/>
        </p:nvSpPr>
        <p:spPr bwMode="auto">
          <a:xfrm>
            <a:off x="8201543" y="5755453"/>
            <a:ext cx="960967"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latin typeface="Consolas" panose="020B0609020204030204" pitchFamily="49" charset="0"/>
            </a:endParaRPr>
          </a:p>
        </p:txBody>
      </p:sp>
      <p:sp>
        <p:nvSpPr>
          <p:cNvPr id="16396" name="Rectangle 12"/>
          <p:cNvSpPr>
            <a:spLocks noChangeArrowheads="1"/>
          </p:cNvSpPr>
          <p:nvPr/>
        </p:nvSpPr>
        <p:spPr bwMode="auto">
          <a:xfrm>
            <a:off x="9162509" y="5755453"/>
            <a:ext cx="1151467"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latin typeface="Consolas" panose="020B0609020204030204" pitchFamily="49" charset="0"/>
            </a:endParaRPr>
          </a:p>
        </p:txBody>
      </p:sp>
      <p:sp>
        <p:nvSpPr>
          <p:cNvPr id="16397" name="Rectangle 13"/>
          <p:cNvSpPr>
            <a:spLocks noChangeArrowheads="1"/>
          </p:cNvSpPr>
          <p:nvPr/>
        </p:nvSpPr>
        <p:spPr bwMode="auto">
          <a:xfrm>
            <a:off x="10313976" y="5755453"/>
            <a:ext cx="577851"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latin typeface="Consolas" panose="020B0609020204030204" pitchFamily="49" charset="0"/>
            </a:endParaRPr>
          </a:p>
        </p:txBody>
      </p:sp>
      <p:sp>
        <p:nvSpPr>
          <p:cNvPr id="16398" name="Rectangle 14"/>
          <p:cNvSpPr>
            <a:spLocks noChangeArrowheads="1"/>
          </p:cNvSpPr>
          <p:nvPr/>
        </p:nvSpPr>
        <p:spPr bwMode="auto">
          <a:xfrm>
            <a:off x="10891827" y="5755453"/>
            <a:ext cx="383116"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latin typeface="Consolas" panose="020B0609020204030204" pitchFamily="49" charset="0"/>
            </a:endParaRPr>
          </a:p>
        </p:txBody>
      </p:sp>
      <p:sp>
        <p:nvSpPr>
          <p:cNvPr id="16399" name="Text Box 15"/>
          <p:cNvSpPr txBox="1">
            <a:spLocks noChangeArrowheads="1"/>
          </p:cNvSpPr>
          <p:nvPr/>
        </p:nvSpPr>
        <p:spPr bwMode="auto">
          <a:xfrm>
            <a:off x="7055163" y="5795656"/>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dirty="0">
                <a:latin typeface="Consolas" panose="020B0609020204030204" pitchFamily="49" charset="0"/>
              </a:rPr>
              <a:t>t1</a:t>
            </a:r>
            <a:endParaRPr lang="en-GB" sz="1400" dirty="0">
              <a:latin typeface="Consolas" panose="020B0609020204030204" pitchFamily="49" charset="0"/>
            </a:endParaRPr>
          </a:p>
        </p:txBody>
      </p:sp>
      <p:sp>
        <p:nvSpPr>
          <p:cNvPr id="16400" name="Text Box 16"/>
          <p:cNvSpPr txBox="1">
            <a:spLocks noChangeArrowheads="1"/>
          </p:cNvSpPr>
          <p:nvPr/>
        </p:nvSpPr>
        <p:spPr bwMode="auto">
          <a:xfrm>
            <a:off x="7716548" y="5795656"/>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a:latin typeface="Consolas" panose="020B0609020204030204" pitchFamily="49" charset="0"/>
              </a:rPr>
              <a:t>t2</a:t>
            </a:r>
            <a:endParaRPr lang="en-GB" sz="1400">
              <a:latin typeface="Consolas" panose="020B0609020204030204" pitchFamily="49" charset="0"/>
            </a:endParaRPr>
          </a:p>
        </p:txBody>
      </p:sp>
      <p:sp>
        <p:nvSpPr>
          <p:cNvPr id="16401" name="Text Box 17"/>
          <p:cNvSpPr txBox="1">
            <a:spLocks noChangeArrowheads="1"/>
          </p:cNvSpPr>
          <p:nvPr/>
        </p:nvSpPr>
        <p:spPr bwMode="auto">
          <a:xfrm>
            <a:off x="8327279" y="5795656"/>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a:latin typeface="Consolas" panose="020B0609020204030204" pitchFamily="49" charset="0"/>
              </a:rPr>
              <a:t>t1</a:t>
            </a:r>
            <a:endParaRPr lang="en-GB" sz="1400">
              <a:latin typeface="Consolas" panose="020B0609020204030204" pitchFamily="49" charset="0"/>
            </a:endParaRPr>
          </a:p>
        </p:txBody>
      </p:sp>
      <p:sp>
        <p:nvSpPr>
          <p:cNvPr id="16402" name="Text Box 18"/>
          <p:cNvSpPr txBox="1">
            <a:spLocks noChangeArrowheads="1"/>
          </p:cNvSpPr>
          <p:nvPr/>
        </p:nvSpPr>
        <p:spPr bwMode="auto">
          <a:xfrm>
            <a:off x="9251132" y="5795656"/>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a:latin typeface="Consolas" panose="020B0609020204030204" pitchFamily="49" charset="0"/>
              </a:rPr>
              <a:t>t2</a:t>
            </a:r>
            <a:endParaRPr lang="en-GB" sz="1400">
              <a:latin typeface="Consolas" panose="020B0609020204030204" pitchFamily="49" charset="0"/>
            </a:endParaRPr>
          </a:p>
        </p:txBody>
      </p:sp>
      <p:sp>
        <p:nvSpPr>
          <p:cNvPr id="16403" name="Text Box 19"/>
          <p:cNvSpPr txBox="1">
            <a:spLocks noChangeArrowheads="1"/>
          </p:cNvSpPr>
          <p:nvPr/>
        </p:nvSpPr>
        <p:spPr bwMode="auto">
          <a:xfrm>
            <a:off x="10445209" y="5795655"/>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a:latin typeface="Consolas" panose="020B0609020204030204" pitchFamily="49" charset="0"/>
              </a:rPr>
              <a:t>…</a:t>
            </a:r>
            <a:endParaRPr lang="en-GB" sz="1400">
              <a:latin typeface="Consolas" panose="020B0609020204030204" pitchFamily="49" charset="0"/>
            </a:endParaRPr>
          </a:p>
        </p:txBody>
      </p:sp>
      <p:sp>
        <p:nvSpPr>
          <p:cNvPr id="16404" name="Text Box 22"/>
          <p:cNvSpPr txBox="1">
            <a:spLocks noChangeArrowheads="1"/>
          </p:cNvSpPr>
          <p:nvPr/>
        </p:nvSpPr>
        <p:spPr bwMode="auto">
          <a:xfrm>
            <a:off x="10889709" y="5795655"/>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a:latin typeface="Consolas" panose="020B0609020204030204" pitchFamily="49" charset="0"/>
              </a:rPr>
              <a:t>…</a:t>
            </a:r>
            <a:endParaRPr lang="en-GB" sz="1400">
              <a:latin typeface="Consolas" panose="020B0609020204030204" pitchFamily="49" charset="0"/>
            </a:endParaRPr>
          </a:p>
        </p:txBody>
      </p:sp>
      <p:sp>
        <p:nvSpPr>
          <p:cNvPr id="16405" name="Text Box 24"/>
          <p:cNvSpPr txBox="1">
            <a:spLocks noChangeArrowheads="1"/>
          </p:cNvSpPr>
          <p:nvPr/>
        </p:nvSpPr>
        <p:spPr bwMode="auto">
          <a:xfrm>
            <a:off x="6709834" y="5316231"/>
            <a:ext cx="698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200" dirty="0">
                <a:latin typeface="+mn-lt"/>
              </a:rPr>
              <a:t>Acquire </a:t>
            </a:r>
          </a:p>
          <a:p>
            <a:pPr eaLnBrk="1" hangingPunct="1"/>
            <a:r>
              <a:rPr lang="en-NZ" sz="1200" dirty="0">
                <a:latin typeface="+mn-lt"/>
              </a:rPr>
              <a:t>lock</a:t>
            </a:r>
            <a:endParaRPr lang="en-US" sz="1200" dirty="0">
              <a:latin typeface="+mn-lt"/>
            </a:endParaRPr>
          </a:p>
        </p:txBody>
      </p:sp>
      <p:sp>
        <p:nvSpPr>
          <p:cNvPr id="16406" name="Text Box 25"/>
          <p:cNvSpPr txBox="1">
            <a:spLocks noChangeArrowheads="1"/>
          </p:cNvSpPr>
          <p:nvPr/>
        </p:nvSpPr>
        <p:spPr bwMode="auto">
          <a:xfrm>
            <a:off x="8210400" y="5316231"/>
            <a:ext cx="7013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200">
                <a:latin typeface="+mn-lt"/>
              </a:rPr>
              <a:t>Release </a:t>
            </a:r>
          </a:p>
          <a:p>
            <a:pPr eaLnBrk="1" hangingPunct="1"/>
            <a:r>
              <a:rPr lang="en-NZ" sz="1200">
                <a:latin typeface="+mn-lt"/>
              </a:rPr>
              <a:t>lock</a:t>
            </a:r>
            <a:endParaRPr lang="en-US" sz="1200">
              <a:latin typeface="+mn-lt"/>
            </a:endParaRPr>
          </a:p>
        </p:txBody>
      </p:sp>
      <p:sp>
        <p:nvSpPr>
          <p:cNvPr id="16407" name="Line 26"/>
          <p:cNvSpPr>
            <a:spLocks noChangeShapeType="1"/>
          </p:cNvSpPr>
          <p:nvPr/>
        </p:nvSpPr>
        <p:spPr bwMode="auto">
          <a:xfrm>
            <a:off x="7528443" y="5579755"/>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16408" name="Line 27"/>
          <p:cNvSpPr>
            <a:spLocks noChangeShapeType="1"/>
          </p:cNvSpPr>
          <p:nvPr/>
        </p:nvSpPr>
        <p:spPr bwMode="auto">
          <a:xfrm>
            <a:off x="9065143" y="5579755"/>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16409" name="Text Box 28"/>
          <p:cNvSpPr txBox="1">
            <a:spLocks noChangeArrowheads="1"/>
          </p:cNvSpPr>
          <p:nvPr/>
        </p:nvSpPr>
        <p:spPr bwMode="auto">
          <a:xfrm>
            <a:off x="7240577" y="6175067"/>
            <a:ext cx="12848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200">
                <a:latin typeface="+mn-lt"/>
              </a:rPr>
              <a:t>Request lock</a:t>
            </a:r>
            <a:endParaRPr lang="en-US" sz="1200">
              <a:latin typeface="+mn-lt"/>
            </a:endParaRPr>
          </a:p>
        </p:txBody>
      </p:sp>
      <p:sp>
        <p:nvSpPr>
          <p:cNvPr id="16410" name="Line 29"/>
          <p:cNvSpPr>
            <a:spLocks noChangeShapeType="1"/>
          </p:cNvSpPr>
          <p:nvPr/>
        </p:nvSpPr>
        <p:spPr bwMode="auto">
          <a:xfrm flipV="1">
            <a:off x="8106293" y="6082992"/>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16411" name="Text Box 31"/>
          <p:cNvSpPr txBox="1">
            <a:spLocks noChangeArrowheads="1"/>
          </p:cNvSpPr>
          <p:nvPr/>
        </p:nvSpPr>
        <p:spPr bwMode="auto">
          <a:xfrm>
            <a:off x="9211734" y="6175068"/>
            <a:ext cx="698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200">
                <a:latin typeface="+mn-lt"/>
              </a:rPr>
              <a:t>Acquire </a:t>
            </a:r>
          </a:p>
          <a:p>
            <a:pPr eaLnBrk="1" hangingPunct="1"/>
            <a:r>
              <a:rPr lang="en-NZ" sz="1200">
                <a:latin typeface="+mn-lt"/>
              </a:rPr>
              <a:t>lock</a:t>
            </a:r>
            <a:endParaRPr lang="en-US" sz="1200">
              <a:latin typeface="+mn-lt"/>
            </a:endParaRPr>
          </a:p>
        </p:txBody>
      </p:sp>
      <p:sp>
        <p:nvSpPr>
          <p:cNvPr id="16412" name="Line 32"/>
          <p:cNvSpPr>
            <a:spLocks noChangeShapeType="1"/>
          </p:cNvSpPr>
          <p:nvPr/>
        </p:nvSpPr>
        <p:spPr bwMode="auto">
          <a:xfrm flipV="1">
            <a:off x="9257760" y="6082992"/>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30" name="Text Box 5"/>
          <p:cNvSpPr txBox="1">
            <a:spLocks noChangeArrowheads="1"/>
          </p:cNvSpPr>
          <p:nvPr/>
        </p:nvSpPr>
        <p:spPr bwMode="auto">
          <a:xfrm>
            <a:off x="7696200" y="2759720"/>
            <a:ext cx="2286000"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algn="l" eaLnBrk="1" hangingPunct="1"/>
            <a:r>
              <a:rPr lang="en-NZ" sz="1400" dirty="0" err="1">
                <a:latin typeface="Consolas" panose="020B0609020204030204" pitchFamily="49" charset="0"/>
                <a:cs typeface="Calibri" panose="020F0502020204030204" pitchFamily="34" charset="0"/>
              </a:rPr>
              <a:t>TheatreSeat</a:t>
            </a:r>
            <a:r>
              <a:rPr lang="en-NZ" sz="1400" dirty="0">
                <a:latin typeface="Consolas" panose="020B0609020204030204" pitchFamily="49" charset="0"/>
                <a:cs typeface="Calibri" panose="020F0502020204030204" pitchFamily="34" charset="0"/>
              </a:rPr>
              <a:t> seat = …;</a:t>
            </a:r>
          </a:p>
          <a:p>
            <a:pPr algn="l" eaLnBrk="1" hangingPunct="1"/>
            <a:r>
              <a:rPr lang="en-NZ" sz="1400" dirty="0" err="1">
                <a:latin typeface="Consolas" panose="020B0609020204030204" pitchFamily="49" charset="0"/>
                <a:cs typeface="Calibri" panose="020F0502020204030204" pitchFamily="34" charset="0"/>
              </a:rPr>
              <a:t>seat.book</a:t>
            </a:r>
            <a:r>
              <a:rPr lang="en-NZ" sz="1400" dirty="0">
                <a:latin typeface="Consolas" panose="020B0609020204030204" pitchFamily="49" charset="0"/>
                <a:cs typeface="Calibri" panose="020F0502020204030204" pitchFamily="34" charset="0"/>
              </a:rPr>
              <a:t>(…);</a:t>
            </a:r>
          </a:p>
        </p:txBody>
      </p:sp>
      <p:sp>
        <p:nvSpPr>
          <p:cNvPr id="3" name="Rectangle 2"/>
          <p:cNvSpPr/>
          <p:nvPr/>
        </p:nvSpPr>
        <p:spPr>
          <a:xfrm>
            <a:off x="746110" y="3201889"/>
            <a:ext cx="4922726" cy="3323987"/>
          </a:xfrm>
          <a:prstGeom prst="rect">
            <a:avLst/>
          </a:prstGeom>
        </p:spPr>
        <p:txBody>
          <a:bodyPr wrap="square">
            <a:spAutoFit/>
          </a:bodyPr>
          <a:lstStyle/>
          <a:p>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class</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TheatreSeat</a:t>
            </a:r>
            <a:r>
              <a:rPr lang="en-NZ" sz="1400" b="1" dirty="0">
                <a:solidFill>
                  <a:srgbClr val="000000"/>
                </a:solidFill>
                <a:latin typeface="Consolas" panose="020B0609020204030204" pitchFamily="49" charset="0"/>
              </a:rPr>
              <a:t> {</a:t>
            </a:r>
          </a:p>
          <a:p>
            <a:pPr lvl="1"/>
            <a:r>
              <a:rPr lang="en-NZ" sz="1400" b="1" dirty="0">
                <a:latin typeface="Consolas" panose="020B0609020204030204" pitchFamily="49" charset="0"/>
              </a:rPr>
              <a:t>…</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synchronized</a:t>
            </a:r>
            <a:r>
              <a:rPr lang="en-NZ" sz="1400" b="1"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boolean</a:t>
            </a:r>
            <a:r>
              <a:rPr lang="en-NZ" sz="1400" b="1" dirty="0">
                <a:solidFill>
                  <a:srgbClr val="000000"/>
                </a:solidFill>
                <a:latin typeface="Consolas" panose="020B0609020204030204" pitchFamily="49" charset="0"/>
              </a:rPr>
              <a:t> book(…) {</a:t>
            </a:r>
          </a:p>
          <a:p>
            <a:pPr lvl="2"/>
            <a:r>
              <a:rPr lang="en-NZ" sz="1400" b="1" dirty="0">
                <a:latin typeface="Consolas" panose="020B0609020204030204" pitchFamily="49" charset="0"/>
              </a:rPr>
              <a:t>…</a:t>
            </a:r>
          </a:p>
          <a:p>
            <a:pPr lvl="1"/>
            <a:r>
              <a:rPr lang="en-NZ" sz="1400" dirty="0">
                <a:solidFill>
                  <a:srgbClr val="000000"/>
                </a:solidFill>
                <a:latin typeface="Consolas" panose="020B0609020204030204" pitchFamily="49" charset="0"/>
              </a:rPr>
              <a:t>}</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synchronized</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cancelBooking</a:t>
            </a:r>
            <a:r>
              <a:rPr lang="en-NZ" sz="1400" b="1" dirty="0">
                <a:solidFill>
                  <a:srgbClr val="000000"/>
                </a:solidFill>
                <a:latin typeface="Consolas" panose="020B0609020204030204" pitchFamily="49" charset="0"/>
              </a:rPr>
              <a:t>(…) {</a:t>
            </a:r>
          </a:p>
          <a:p>
            <a:pPr lvl="2"/>
            <a:r>
              <a:rPr lang="en-NZ" sz="1400" b="1" dirty="0">
                <a:latin typeface="Consolas" panose="020B0609020204030204" pitchFamily="49" charset="0"/>
              </a:rPr>
              <a:t>…</a:t>
            </a:r>
          </a:p>
          <a:p>
            <a:pPr lvl="1"/>
            <a:r>
              <a:rPr lang="en-NZ" sz="1400" dirty="0">
                <a:solidFill>
                  <a:srgbClr val="000000"/>
                </a:solidFill>
                <a:latin typeface="Consolas" panose="020B0609020204030204" pitchFamily="49" charset="0"/>
              </a:rPr>
              <a:t>}</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synchronized</a:t>
            </a:r>
            <a:r>
              <a:rPr lang="en-NZ" sz="1400" b="1"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boolean</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isBooked</a:t>
            </a:r>
            <a:r>
              <a:rPr lang="en-NZ" sz="1400" b="1" dirty="0">
                <a:solidFill>
                  <a:srgbClr val="000000"/>
                </a:solidFill>
                <a:latin typeface="Consolas" panose="020B0609020204030204" pitchFamily="49" charset="0"/>
              </a:rPr>
              <a:t>() {</a:t>
            </a:r>
          </a:p>
          <a:p>
            <a:pPr lvl="2"/>
            <a:r>
              <a:rPr lang="en-NZ" sz="1400" b="1" dirty="0">
                <a:latin typeface="Consolas" panose="020B0609020204030204" pitchFamily="49" charset="0"/>
              </a:rPr>
              <a:t>…</a:t>
            </a:r>
          </a:p>
          <a:p>
            <a:pPr lvl="1"/>
            <a:r>
              <a:rPr lang="en-NZ" sz="1400" dirty="0">
                <a:solidFill>
                  <a:srgbClr val="000000"/>
                </a:solidFill>
                <a:latin typeface="Consolas" panose="020B0609020204030204" pitchFamily="49" charset="0"/>
              </a:rPr>
              <a:t>}</a:t>
            </a:r>
          </a:p>
          <a:p>
            <a:r>
              <a:rPr lang="en-NZ" sz="1400" dirty="0">
                <a:solidFill>
                  <a:srgbClr val="000000"/>
                </a:solidFill>
                <a:latin typeface="Consolas" panose="020B0609020204030204" pitchFamily="49" charset="0"/>
              </a:rPr>
              <a:t>}</a:t>
            </a:r>
          </a:p>
        </p:txBody>
      </p:sp>
      <p:cxnSp>
        <p:nvCxnSpPr>
          <p:cNvPr id="31" name="Straight Connector 30"/>
          <p:cNvCxnSpPr>
            <a:cxnSpLocks/>
          </p:cNvCxnSpPr>
          <p:nvPr/>
        </p:nvCxnSpPr>
        <p:spPr>
          <a:xfrm>
            <a:off x="5903807" y="1885950"/>
            <a:ext cx="0" cy="4915674"/>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262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935480" y="3810000"/>
            <a:ext cx="1321224" cy="354330"/>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32" name="Rectangle: Rounded Corners 31"/>
          <p:cNvSpPr/>
          <p:nvPr/>
        </p:nvSpPr>
        <p:spPr>
          <a:xfrm>
            <a:off x="1935480" y="4686717"/>
            <a:ext cx="1321224" cy="354330"/>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33" name="Rectangle: Rounded Corners 32"/>
          <p:cNvSpPr/>
          <p:nvPr/>
        </p:nvSpPr>
        <p:spPr>
          <a:xfrm>
            <a:off x="1935480" y="5531812"/>
            <a:ext cx="1321224" cy="354330"/>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16388" name="Rectangle 2"/>
          <p:cNvSpPr>
            <a:spLocks noGrp="1" noChangeArrowheads="1"/>
          </p:cNvSpPr>
          <p:nvPr>
            <p:ph type="title"/>
          </p:nvPr>
        </p:nvSpPr>
        <p:spPr/>
        <p:txBody>
          <a:bodyPr>
            <a:normAutofit/>
          </a:bodyPr>
          <a:lstStyle/>
          <a:p>
            <a:r>
              <a:rPr lang="en-NZ" dirty="0"/>
              <a:t>Monitor objects</a:t>
            </a:r>
            <a:endParaRPr lang="en-GB" dirty="0"/>
          </a:p>
        </p:txBody>
      </p:sp>
      <p:sp>
        <p:nvSpPr>
          <p:cNvPr id="16389" name="Rectangle 4"/>
          <p:cNvSpPr>
            <a:spLocks noGrp="1" noChangeArrowheads="1"/>
          </p:cNvSpPr>
          <p:nvPr>
            <p:ph sz="half" idx="1"/>
          </p:nvPr>
        </p:nvSpPr>
        <p:spPr>
          <a:xfrm>
            <a:off x="609600" y="1920085"/>
            <a:ext cx="5384800" cy="1101245"/>
          </a:xfrm>
        </p:spPr>
        <p:txBody>
          <a:bodyPr>
            <a:normAutofit fontScale="70000" lnSpcReduction="20000"/>
          </a:bodyPr>
          <a:lstStyle/>
          <a:p>
            <a:r>
              <a:rPr lang="en-NZ" dirty="0"/>
              <a:t>A Monitor class is one whose methods are tagged </a:t>
            </a:r>
            <a:r>
              <a:rPr lang="en-NZ" dirty="0">
                <a:solidFill>
                  <a:srgbClr val="0033CC"/>
                </a:solidFill>
              </a:rPr>
              <a:t>synchronized</a:t>
            </a:r>
          </a:p>
          <a:p>
            <a:r>
              <a:rPr lang="en-NZ" dirty="0"/>
              <a:t>The JVM maintains an </a:t>
            </a:r>
            <a:r>
              <a:rPr lang="en-NZ" b="1" dirty="0"/>
              <a:t>implicit lock</a:t>
            </a:r>
            <a:r>
              <a:rPr lang="en-NZ" dirty="0"/>
              <a:t> for any Monitor object</a:t>
            </a:r>
            <a:endParaRPr lang="en-GB" dirty="0"/>
          </a:p>
        </p:txBody>
      </p:sp>
      <p:sp>
        <p:nvSpPr>
          <p:cNvPr id="2" name="Content Placeholder 1"/>
          <p:cNvSpPr>
            <a:spLocks noGrp="1"/>
          </p:cNvSpPr>
          <p:nvPr>
            <p:ph sz="half" idx="2"/>
          </p:nvPr>
        </p:nvSpPr>
        <p:spPr>
          <a:xfrm>
            <a:off x="6163734" y="1885949"/>
            <a:ext cx="5350933" cy="1417321"/>
          </a:xfrm>
        </p:spPr>
        <p:txBody>
          <a:bodyPr>
            <a:normAutofit fontScale="70000" lnSpcReduction="20000"/>
          </a:bodyPr>
          <a:lstStyle/>
          <a:p>
            <a:r>
              <a:rPr lang="en-NZ" dirty="0"/>
              <a:t>Result: </a:t>
            </a:r>
            <a:r>
              <a:rPr lang="en-NZ" b="1" dirty="0">
                <a:solidFill>
                  <a:srgbClr val="0033CC"/>
                </a:solidFill>
              </a:rPr>
              <a:t>only one thread </a:t>
            </a:r>
            <a:r>
              <a:rPr lang="en-NZ" dirty="0"/>
              <a:t>can call an object’s </a:t>
            </a:r>
            <a:r>
              <a:rPr lang="en-NZ" dirty="0">
                <a:latin typeface="Consolas" panose="020B0609020204030204" pitchFamily="49" charset="0"/>
              </a:rPr>
              <a:t>synchronized</a:t>
            </a:r>
            <a:r>
              <a:rPr lang="en-NZ" dirty="0"/>
              <a:t> methods at a time.</a:t>
            </a:r>
          </a:p>
          <a:p>
            <a:endParaRPr lang="en-NZ" dirty="0"/>
          </a:p>
          <a:p>
            <a:r>
              <a:rPr lang="en-GB" dirty="0"/>
              <a:t>This is true if more than one thread is trying to call the </a:t>
            </a:r>
            <a:r>
              <a:rPr lang="en-GB" b="1" dirty="0"/>
              <a:t>same method</a:t>
            </a:r>
            <a:endParaRPr lang="en-GB" dirty="0"/>
          </a:p>
        </p:txBody>
      </p:sp>
      <p:sp>
        <p:nvSpPr>
          <p:cNvPr id="3" name="Rectangle 2"/>
          <p:cNvSpPr/>
          <p:nvPr/>
        </p:nvSpPr>
        <p:spPr>
          <a:xfrm>
            <a:off x="746110" y="3201889"/>
            <a:ext cx="4922726" cy="3323987"/>
          </a:xfrm>
          <a:prstGeom prst="rect">
            <a:avLst/>
          </a:prstGeom>
        </p:spPr>
        <p:txBody>
          <a:bodyPr wrap="square">
            <a:spAutoFit/>
          </a:bodyPr>
          <a:lstStyle/>
          <a:p>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class</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TheatreSeat</a:t>
            </a:r>
            <a:r>
              <a:rPr lang="en-NZ" sz="1400" b="1" dirty="0">
                <a:solidFill>
                  <a:srgbClr val="000000"/>
                </a:solidFill>
                <a:latin typeface="Consolas" panose="020B0609020204030204" pitchFamily="49" charset="0"/>
              </a:rPr>
              <a:t> {</a:t>
            </a:r>
          </a:p>
          <a:p>
            <a:pPr lvl="1"/>
            <a:r>
              <a:rPr lang="en-NZ" sz="1400" b="1" dirty="0">
                <a:latin typeface="Consolas" panose="020B0609020204030204" pitchFamily="49" charset="0"/>
              </a:rPr>
              <a:t>…</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synchronized</a:t>
            </a:r>
            <a:r>
              <a:rPr lang="en-NZ" sz="1400" b="1"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boolean</a:t>
            </a:r>
            <a:r>
              <a:rPr lang="en-NZ" sz="1400" b="1" dirty="0">
                <a:solidFill>
                  <a:srgbClr val="000000"/>
                </a:solidFill>
                <a:latin typeface="Consolas" panose="020B0609020204030204" pitchFamily="49" charset="0"/>
              </a:rPr>
              <a:t> book(…) {</a:t>
            </a:r>
          </a:p>
          <a:p>
            <a:pPr lvl="2"/>
            <a:r>
              <a:rPr lang="en-NZ" sz="1400" b="1" dirty="0">
                <a:latin typeface="Consolas" panose="020B0609020204030204" pitchFamily="49" charset="0"/>
              </a:rPr>
              <a:t>…</a:t>
            </a:r>
          </a:p>
          <a:p>
            <a:pPr lvl="1"/>
            <a:r>
              <a:rPr lang="en-NZ" sz="1400" dirty="0">
                <a:solidFill>
                  <a:srgbClr val="000000"/>
                </a:solidFill>
                <a:latin typeface="Consolas" panose="020B0609020204030204" pitchFamily="49" charset="0"/>
              </a:rPr>
              <a:t>}</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synchronized</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cancelBooking</a:t>
            </a:r>
            <a:r>
              <a:rPr lang="en-NZ" sz="1400" b="1" dirty="0">
                <a:solidFill>
                  <a:srgbClr val="000000"/>
                </a:solidFill>
                <a:latin typeface="Consolas" panose="020B0609020204030204" pitchFamily="49" charset="0"/>
              </a:rPr>
              <a:t>(…) {</a:t>
            </a:r>
          </a:p>
          <a:p>
            <a:pPr lvl="2"/>
            <a:r>
              <a:rPr lang="en-NZ" sz="1400" b="1" dirty="0">
                <a:latin typeface="Consolas" panose="020B0609020204030204" pitchFamily="49" charset="0"/>
              </a:rPr>
              <a:t>…</a:t>
            </a:r>
          </a:p>
          <a:p>
            <a:pPr lvl="1"/>
            <a:r>
              <a:rPr lang="en-NZ" sz="1400" dirty="0">
                <a:solidFill>
                  <a:srgbClr val="000000"/>
                </a:solidFill>
                <a:latin typeface="Consolas" panose="020B0609020204030204" pitchFamily="49" charset="0"/>
              </a:rPr>
              <a:t>}</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synchronized</a:t>
            </a:r>
            <a:r>
              <a:rPr lang="en-NZ" sz="1400" b="1"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boolean</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isBooked</a:t>
            </a:r>
            <a:r>
              <a:rPr lang="en-NZ" sz="1400" b="1" dirty="0">
                <a:solidFill>
                  <a:srgbClr val="000000"/>
                </a:solidFill>
                <a:latin typeface="Consolas" panose="020B0609020204030204" pitchFamily="49" charset="0"/>
              </a:rPr>
              <a:t>() {</a:t>
            </a:r>
          </a:p>
          <a:p>
            <a:pPr lvl="2"/>
            <a:r>
              <a:rPr lang="en-NZ" sz="1400" b="1" dirty="0">
                <a:latin typeface="Consolas" panose="020B0609020204030204" pitchFamily="49" charset="0"/>
              </a:rPr>
              <a:t>…</a:t>
            </a:r>
          </a:p>
          <a:p>
            <a:pPr lvl="1"/>
            <a:r>
              <a:rPr lang="en-NZ" sz="1400" dirty="0">
                <a:solidFill>
                  <a:srgbClr val="000000"/>
                </a:solidFill>
                <a:latin typeface="Consolas" panose="020B0609020204030204" pitchFamily="49" charset="0"/>
              </a:rPr>
              <a:t>}</a:t>
            </a:r>
          </a:p>
          <a:p>
            <a:r>
              <a:rPr lang="en-NZ" sz="1400" dirty="0">
                <a:solidFill>
                  <a:srgbClr val="000000"/>
                </a:solidFill>
                <a:latin typeface="Consolas" panose="020B0609020204030204" pitchFamily="49" charset="0"/>
              </a:rPr>
              <a:t>}</a:t>
            </a:r>
          </a:p>
        </p:txBody>
      </p:sp>
      <p:cxnSp>
        <p:nvCxnSpPr>
          <p:cNvPr id="31" name="Straight Connector 30"/>
          <p:cNvCxnSpPr>
            <a:cxnSpLocks/>
          </p:cNvCxnSpPr>
          <p:nvPr/>
        </p:nvCxnSpPr>
        <p:spPr>
          <a:xfrm>
            <a:off x="5903807" y="1885950"/>
            <a:ext cx="0" cy="4915674"/>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7236130" y="3303270"/>
            <a:ext cx="437940" cy="3390900"/>
            <a:chOff x="2241111" y="2925107"/>
            <a:chExt cx="437940" cy="3711630"/>
          </a:xfrm>
        </p:grpSpPr>
        <p:sp>
          <p:nvSpPr>
            <p:cNvPr id="35" name="Text Box 4"/>
            <p:cNvSpPr txBox="1">
              <a:spLocks noChangeArrowheads="1"/>
            </p:cNvSpPr>
            <p:nvPr/>
          </p:nvSpPr>
          <p:spPr bwMode="auto">
            <a:xfrm>
              <a:off x="2241111" y="2925107"/>
              <a:ext cx="437940" cy="369332"/>
            </a:xfrm>
            <a:prstGeom prst="rect">
              <a:avLst/>
            </a:prstGeom>
            <a:noFill/>
            <a:ln w="9525">
              <a:solidFill>
                <a:schemeClr val="accent1"/>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dirty="0">
                  <a:latin typeface="Consolas" panose="020B0609020204030204" pitchFamily="49" charset="0"/>
                </a:rPr>
                <a:t>t1</a:t>
              </a:r>
            </a:p>
          </p:txBody>
        </p:sp>
        <p:cxnSp>
          <p:nvCxnSpPr>
            <p:cNvPr id="36" name="Straight Connector 35"/>
            <p:cNvCxnSpPr>
              <a:cxnSpLocks/>
            </p:cNvCxnSpPr>
            <p:nvPr/>
          </p:nvCxnSpPr>
          <p:spPr>
            <a:xfrm>
              <a:off x="2460081" y="3294439"/>
              <a:ext cx="0" cy="3342298"/>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9832401" y="3303270"/>
            <a:ext cx="437940" cy="3390900"/>
            <a:chOff x="6281062" y="2925107"/>
            <a:chExt cx="437940" cy="3711630"/>
          </a:xfrm>
        </p:grpSpPr>
        <p:sp>
          <p:nvSpPr>
            <p:cNvPr id="38" name="Text Box 5"/>
            <p:cNvSpPr txBox="1">
              <a:spLocks noChangeArrowheads="1"/>
            </p:cNvSpPr>
            <p:nvPr/>
          </p:nvSpPr>
          <p:spPr bwMode="auto">
            <a:xfrm>
              <a:off x="6281062" y="2925107"/>
              <a:ext cx="437940" cy="369332"/>
            </a:xfrm>
            <a:prstGeom prst="rect">
              <a:avLst/>
            </a:prstGeom>
            <a:noFill/>
            <a:ln w="9525">
              <a:solidFill>
                <a:schemeClr val="accent1"/>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dirty="0">
                  <a:latin typeface="Consolas" panose="020B0609020204030204" pitchFamily="49" charset="0"/>
                </a:rPr>
                <a:t>t2</a:t>
              </a:r>
            </a:p>
          </p:txBody>
        </p:sp>
        <p:cxnSp>
          <p:nvCxnSpPr>
            <p:cNvPr id="39" name="Straight Connector 38"/>
            <p:cNvCxnSpPr>
              <a:cxnSpLocks/>
            </p:cNvCxnSpPr>
            <p:nvPr/>
          </p:nvCxnSpPr>
          <p:spPr>
            <a:xfrm>
              <a:off x="6500032" y="3294439"/>
              <a:ext cx="0" cy="3342298"/>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6247475" y="3303270"/>
            <a:ext cx="338554" cy="3390900"/>
            <a:chOff x="973726" y="2742321"/>
            <a:chExt cx="338554" cy="3231759"/>
          </a:xfrm>
        </p:grpSpPr>
        <p:sp>
          <p:nvSpPr>
            <p:cNvPr id="41" name="Text Box 15"/>
            <p:cNvSpPr txBox="1">
              <a:spLocks noChangeArrowheads="1"/>
            </p:cNvSpPr>
            <p:nvPr/>
          </p:nvSpPr>
          <p:spPr bwMode="auto">
            <a:xfrm rot="16200000">
              <a:off x="816631" y="4188923"/>
              <a:ext cx="6527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dirty="0">
                  <a:latin typeface="+mn-lt"/>
                </a:rPr>
                <a:t>Time</a:t>
              </a:r>
            </a:p>
          </p:txBody>
        </p:sp>
        <p:cxnSp>
          <p:nvCxnSpPr>
            <p:cNvPr id="42" name="Straight Arrow Connector 41"/>
            <p:cNvCxnSpPr/>
            <p:nvPr/>
          </p:nvCxnSpPr>
          <p:spPr>
            <a:xfrm>
              <a:off x="1280160" y="2742321"/>
              <a:ext cx="0" cy="3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p:cNvCxnSpPr>
            <a:cxnSpLocks/>
          </p:cNvCxnSpPr>
          <p:nvPr/>
        </p:nvCxnSpPr>
        <p:spPr>
          <a:xfrm>
            <a:off x="7455100" y="3810000"/>
            <a:ext cx="0" cy="11887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500556" y="3754874"/>
            <a:ext cx="1774845" cy="307777"/>
          </a:xfrm>
          <a:prstGeom prst="rect">
            <a:avLst/>
          </a:prstGeom>
        </p:spPr>
        <p:txBody>
          <a:bodyPr wrap="none">
            <a:spAutoFit/>
          </a:bodyPr>
          <a:lstStyle/>
          <a:p>
            <a:r>
              <a:rPr lang="en-NZ" sz="1400" dirty="0" err="1">
                <a:latin typeface="Consolas" panose="020B0609020204030204" pitchFamily="49" charset="0"/>
                <a:cs typeface="Calibri" panose="020F0502020204030204" pitchFamily="34" charset="0"/>
              </a:rPr>
              <a:t>seat.book</a:t>
            </a:r>
            <a:r>
              <a:rPr lang="en-NZ" sz="1400" dirty="0">
                <a:latin typeface="Consolas" panose="020B0609020204030204" pitchFamily="49" charset="0"/>
                <a:cs typeface="Calibri" panose="020F0502020204030204" pitchFamily="34" charset="0"/>
              </a:rPr>
              <a:t>(</a:t>
            </a:r>
            <a:r>
              <a:rPr lang="en-NZ" sz="1400" dirty="0">
                <a:solidFill>
                  <a:srgbClr val="0000C0"/>
                </a:solidFill>
                <a:latin typeface="Consolas" panose="020B0609020204030204" pitchFamily="49" charset="0"/>
              </a:rPr>
              <a:t>“Bob”</a:t>
            </a:r>
            <a:r>
              <a:rPr lang="en-NZ" sz="1400" dirty="0">
                <a:latin typeface="Consolas" panose="020B0609020204030204" pitchFamily="49" charset="0"/>
                <a:cs typeface="Calibri" panose="020F0502020204030204" pitchFamily="34" charset="0"/>
              </a:rPr>
              <a:t>)</a:t>
            </a:r>
            <a:endParaRPr lang="en-GB" sz="1400" dirty="0">
              <a:latin typeface="Consolas" panose="020B0609020204030204" pitchFamily="49" charset="0"/>
              <a:cs typeface="Calibri" panose="020F0502020204030204" pitchFamily="34" charset="0"/>
            </a:endParaRPr>
          </a:p>
        </p:txBody>
      </p:sp>
      <p:cxnSp>
        <p:nvCxnSpPr>
          <p:cNvPr id="46" name="Straight Arrow Connector 45"/>
          <p:cNvCxnSpPr>
            <a:cxnSpLocks/>
          </p:cNvCxnSpPr>
          <p:nvPr/>
        </p:nvCxnSpPr>
        <p:spPr>
          <a:xfrm>
            <a:off x="10051371" y="4159776"/>
            <a:ext cx="0" cy="347454"/>
          </a:xfrm>
          <a:prstGeom prst="straightConnector1">
            <a:avLst/>
          </a:prstGeom>
          <a:ln w="28575">
            <a:tailEnd type="ova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p:cNvCxnSpPr>
          <p:nvPr/>
        </p:nvCxnSpPr>
        <p:spPr>
          <a:xfrm>
            <a:off x="10051371" y="5196096"/>
            <a:ext cx="0" cy="751314"/>
          </a:xfrm>
          <a:prstGeom prst="straightConnector1">
            <a:avLst/>
          </a:prstGeom>
          <a:ln w="28575">
            <a:headEnd type="oval"/>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0118873" y="4096582"/>
            <a:ext cx="1973617" cy="307777"/>
          </a:xfrm>
          <a:prstGeom prst="rect">
            <a:avLst/>
          </a:prstGeom>
        </p:spPr>
        <p:txBody>
          <a:bodyPr wrap="none">
            <a:spAutoFit/>
          </a:bodyPr>
          <a:lstStyle/>
          <a:p>
            <a:r>
              <a:rPr lang="en-NZ" sz="1400" dirty="0" err="1">
                <a:latin typeface="Consolas" panose="020B0609020204030204" pitchFamily="49" charset="0"/>
                <a:cs typeface="Calibri" panose="020F0502020204030204" pitchFamily="34" charset="0"/>
              </a:rPr>
              <a:t>seat.book</a:t>
            </a:r>
            <a:r>
              <a:rPr lang="en-NZ" sz="1400" dirty="0">
                <a:latin typeface="Consolas" panose="020B0609020204030204" pitchFamily="49" charset="0"/>
                <a:cs typeface="Calibri" panose="020F0502020204030204" pitchFamily="34" charset="0"/>
              </a:rPr>
              <a:t>(</a:t>
            </a:r>
            <a:r>
              <a:rPr lang="en-NZ" sz="1400" dirty="0">
                <a:solidFill>
                  <a:srgbClr val="0000C0"/>
                </a:solidFill>
                <a:latin typeface="Consolas" panose="020B0609020204030204" pitchFamily="49" charset="0"/>
              </a:rPr>
              <a:t>“Alice”</a:t>
            </a:r>
            <a:r>
              <a:rPr lang="en-NZ" sz="1400" dirty="0">
                <a:latin typeface="Consolas" panose="020B0609020204030204" pitchFamily="49" charset="0"/>
                <a:cs typeface="Calibri" panose="020F0502020204030204" pitchFamily="34" charset="0"/>
              </a:rPr>
              <a:t>)</a:t>
            </a:r>
            <a:endParaRPr lang="en-GB" sz="1400" dirty="0">
              <a:latin typeface="Consolas" panose="020B0609020204030204" pitchFamily="49" charset="0"/>
              <a:cs typeface="Calibri" panose="020F0502020204030204" pitchFamily="34" charset="0"/>
            </a:endParaRPr>
          </a:p>
        </p:txBody>
      </p:sp>
      <p:sp>
        <p:nvSpPr>
          <p:cNvPr id="12" name="TextBox 11"/>
          <p:cNvSpPr txBox="1"/>
          <p:nvPr/>
        </p:nvSpPr>
        <p:spPr>
          <a:xfrm>
            <a:off x="10118873" y="4532828"/>
            <a:ext cx="1053494" cy="307777"/>
          </a:xfrm>
          <a:prstGeom prst="rect">
            <a:avLst/>
          </a:prstGeom>
          <a:noFill/>
          <a:ln>
            <a:noFill/>
          </a:ln>
        </p:spPr>
        <p:txBody>
          <a:bodyPr wrap="none" rtlCol="0">
            <a:spAutoFit/>
          </a:bodyPr>
          <a:lstStyle/>
          <a:p>
            <a:r>
              <a:rPr lang="en-NZ" sz="1400" i="1" dirty="0"/>
              <a:t>(suspended)</a:t>
            </a:r>
          </a:p>
        </p:txBody>
      </p:sp>
    </p:spTree>
    <p:extLst>
      <p:ext uri="{BB962C8B-B14F-4D97-AF65-F5344CB8AC3E}">
        <p14:creationId xmlns:p14="http://schemas.microsoft.com/office/powerpoint/2010/main" val="199807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935480" y="3810000"/>
            <a:ext cx="1321224" cy="354330"/>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32" name="Rectangle: Rounded Corners 31"/>
          <p:cNvSpPr/>
          <p:nvPr/>
        </p:nvSpPr>
        <p:spPr>
          <a:xfrm>
            <a:off x="1935480" y="4686717"/>
            <a:ext cx="1321224" cy="354330"/>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33" name="Rectangle: Rounded Corners 32"/>
          <p:cNvSpPr/>
          <p:nvPr/>
        </p:nvSpPr>
        <p:spPr>
          <a:xfrm>
            <a:off x="1935480" y="5531812"/>
            <a:ext cx="1321224" cy="354330"/>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16388" name="Rectangle 2"/>
          <p:cNvSpPr>
            <a:spLocks noGrp="1" noChangeArrowheads="1"/>
          </p:cNvSpPr>
          <p:nvPr>
            <p:ph type="title"/>
          </p:nvPr>
        </p:nvSpPr>
        <p:spPr/>
        <p:txBody>
          <a:bodyPr>
            <a:normAutofit/>
          </a:bodyPr>
          <a:lstStyle/>
          <a:p>
            <a:r>
              <a:rPr lang="en-NZ" dirty="0"/>
              <a:t>Monitor objects</a:t>
            </a:r>
            <a:endParaRPr lang="en-GB" dirty="0"/>
          </a:p>
        </p:txBody>
      </p:sp>
      <p:sp>
        <p:nvSpPr>
          <p:cNvPr id="16389" name="Rectangle 4"/>
          <p:cNvSpPr>
            <a:spLocks noGrp="1" noChangeArrowheads="1"/>
          </p:cNvSpPr>
          <p:nvPr>
            <p:ph sz="half" idx="1"/>
          </p:nvPr>
        </p:nvSpPr>
        <p:spPr>
          <a:xfrm>
            <a:off x="609600" y="1920085"/>
            <a:ext cx="5384800" cy="1101245"/>
          </a:xfrm>
        </p:spPr>
        <p:txBody>
          <a:bodyPr>
            <a:normAutofit fontScale="70000" lnSpcReduction="20000"/>
          </a:bodyPr>
          <a:lstStyle/>
          <a:p>
            <a:r>
              <a:rPr lang="en-NZ" dirty="0"/>
              <a:t>A Monitor class is one whose methods are tagged </a:t>
            </a:r>
            <a:r>
              <a:rPr lang="en-NZ" dirty="0">
                <a:solidFill>
                  <a:srgbClr val="0033CC"/>
                </a:solidFill>
              </a:rPr>
              <a:t>synchronized</a:t>
            </a:r>
          </a:p>
          <a:p>
            <a:r>
              <a:rPr lang="en-NZ" dirty="0"/>
              <a:t>The JVM maintains an </a:t>
            </a:r>
            <a:r>
              <a:rPr lang="en-NZ" b="1" dirty="0"/>
              <a:t>implicit lock</a:t>
            </a:r>
            <a:r>
              <a:rPr lang="en-NZ" dirty="0"/>
              <a:t> for any Monitor object</a:t>
            </a:r>
            <a:endParaRPr lang="en-GB" dirty="0"/>
          </a:p>
        </p:txBody>
      </p:sp>
      <p:sp>
        <p:nvSpPr>
          <p:cNvPr id="2" name="Content Placeholder 1"/>
          <p:cNvSpPr>
            <a:spLocks noGrp="1"/>
          </p:cNvSpPr>
          <p:nvPr>
            <p:ph sz="half" idx="2"/>
          </p:nvPr>
        </p:nvSpPr>
        <p:spPr>
          <a:xfrm>
            <a:off x="6163734" y="1885949"/>
            <a:ext cx="5350933" cy="1417321"/>
          </a:xfrm>
        </p:spPr>
        <p:txBody>
          <a:bodyPr>
            <a:normAutofit fontScale="70000" lnSpcReduction="20000"/>
          </a:bodyPr>
          <a:lstStyle/>
          <a:p>
            <a:r>
              <a:rPr lang="en-NZ" dirty="0"/>
              <a:t>Result: </a:t>
            </a:r>
            <a:r>
              <a:rPr lang="en-NZ" b="1" dirty="0">
                <a:solidFill>
                  <a:srgbClr val="0033CC"/>
                </a:solidFill>
              </a:rPr>
              <a:t>only one thread </a:t>
            </a:r>
            <a:r>
              <a:rPr lang="en-NZ" dirty="0"/>
              <a:t>can call an object’s </a:t>
            </a:r>
            <a:r>
              <a:rPr lang="en-NZ" dirty="0">
                <a:latin typeface="Consolas" panose="020B0609020204030204" pitchFamily="49" charset="0"/>
              </a:rPr>
              <a:t>synchronized</a:t>
            </a:r>
            <a:r>
              <a:rPr lang="en-NZ" dirty="0"/>
              <a:t> methods at a time.</a:t>
            </a:r>
          </a:p>
          <a:p>
            <a:endParaRPr lang="en-NZ" dirty="0"/>
          </a:p>
          <a:p>
            <a:r>
              <a:rPr lang="en-GB" dirty="0"/>
              <a:t>This is </a:t>
            </a:r>
            <a:r>
              <a:rPr lang="en-GB" b="1" dirty="0"/>
              <a:t>also</a:t>
            </a:r>
            <a:r>
              <a:rPr lang="en-GB" dirty="0"/>
              <a:t> true if threads are trying to call </a:t>
            </a:r>
            <a:r>
              <a:rPr lang="en-GB" b="1" dirty="0"/>
              <a:t>different methods</a:t>
            </a:r>
            <a:r>
              <a:rPr lang="en-GB" dirty="0"/>
              <a:t> on the </a:t>
            </a:r>
            <a:r>
              <a:rPr lang="en-GB" b="1" dirty="0"/>
              <a:t>same object</a:t>
            </a:r>
            <a:endParaRPr lang="en-GB" dirty="0"/>
          </a:p>
        </p:txBody>
      </p:sp>
      <p:sp>
        <p:nvSpPr>
          <p:cNvPr id="3" name="Rectangle 2"/>
          <p:cNvSpPr/>
          <p:nvPr/>
        </p:nvSpPr>
        <p:spPr>
          <a:xfrm>
            <a:off x="746110" y="3201889"/>
            <a:ext cx="4922726" cy="3323987"/>
          </a:xfrm>
          <a:prstGeom prst="rect">
            <a:avLst/>
          </a:prstGeom>
        </p:spPr>
        <p:txBody>
          <a:bodyPr wrap="square">
            <a:spAutoFit/>
          </a:bodyPr>
          <a:lstStyle/>
          <a:p>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class</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TheatreSeat</a:t>
            </a:r>
            <a:r>
              <a:rPr lang="en-NZ" sz="1400" b="1" dirty="0">
                <a:solidFill>
                  <a:srgbClr val="000000"/>
                </a:solidFill>
                <a:latin typeface="Consolas" panose="020B0609020204030204" pitchFamily="49" charset="0"/>
              </a:rPr>
              <a:t> {</a:t>
            </a:r>
          </a:p>
          <a:p>
            <a:pPr lvl="1"/>
            <a:r>
              <a:rPr lang="en-NZ" sz="1400" b="1" dirty="0">
                <a:latin typeface="Consolas" panose="020B0609020204030204" pitchFamily="49" charset="0"/>
              </a:rPr>
              <a:t>…</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synchronized</a:t>
            </a:r>
            <a:r>
              <a:rPr lang="en-NZ" sz="1400" b="1"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boolean</a:t>
            </a:r>
            <a:r>
              <a:rPr lang="en-NZ" sz="1400" b="1" dirty="0">
                <a:solidFill>
                  <a:srgbClr val="000000"/>
                </a:solidFill>
                <a:latin typeface="Consolas" panose="020B0609020204030204" pitchFamily="49" charset="0"/>
              </a:rPr>
              <a:t> book(…) {</a:t>
            </a:r>
          </a:p>
          <a:p>
            <a:pPr lvl="2"/>
            <a:r>
              <a:rPr lang="en-NZ" sz="1400" b="1" dirty="0">
                <a:latin typeface="Consolas" panose="020B0609020204030204" pitchFamily="49" charset="0"/>
              </a:rPr>
              <a:t>…</a:t>
            </a:r>
          </a:p>
          <a:p>
            <a:pPr lvl="1"/>
            <a:r>
              <a:rPr lang="en-NZ" sz="1400" dirty="0">
                <a:solidFill>
                  <a:srgbClr val="000000"/>
                </a:solidFill>
                <a:latin typeface="Consolas" panose="020B0609020204030204" pitchFamily="49" charset="0"/>
              </a:rPr>
              <a:t>}</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synchronized</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cancelBooking</a:t>
            </a:r>
            <a:r>
              <a:rPr lang="en-NZ" sz="1400" b="1" dirty="0">
                <a:solidFill>
                  <a:srgbClr val="000000"/>
                </a:solidFill>
                <a:latin typeface="Consolas" panose="020B0609020204030204" pitchFamily="49" charset="0"/>
              </a:rPr>
              <a:t>(…) {</a:t>
            </a:r>
          </a:p>
          <a:p>
            <a:pPr lvl="2"/>
            <a:r>
              <a:rPr lang="en-NZ" sz="1400" b="1" dirty="0">
                <a:latin typeface="Consolas" panose="020B0609020204030204" pitchFamily="49" charset="0"/>
              </a:rPr>
              <a:t>…</a:t>
            </a:r>
          </a:p>
          <a:p>
            <a:pPr lvl="1"/>
            <a:r>
              <a:rPr lang="en-NZ" sz="1400" dirty="0">
                <a:solidFill>
                  <a:srgbClr val="000000"/>
                </a:solidFill>
                <a:latin typeface="Consolas" panose="020B0609020204030204" pitchFamily="49" charset="0"/>
              </a:rPr>
              <a:t>}</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synchronized</a:t>
            </a:r>
            <a:r>
              <a:rPr lang="en-NZ" sz="1400" b="1"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boolean</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isBooked</a:t>
            </a:r>
            <a:r>
              <a:rPr lang="en-NZ" sz="1400" b="1" dirty="0">
                <a:solidFill>
                  <a:srgbClr val="000000"/>
                </a:solidFill>
                <a:latin typeface="Consolas" panose="020B0609020204030204" pitchFamily="49" charset="0"/>
              </a:rPr>
              <a:t>() {</a:t>
            </a:r>
          </a:p>
          <a:p>
            <a:pPr lvl="2"/>
            <a:r>
              <a:rPr lang="en-NZ" sz="1400" b="1" dirty="0">
                <a:latin typeface="Consolas" panose="020B0609020204030204" pitchFamily="49" charset="0"/>
              </a:rPr>
              <a:t>…</a:t>
            </a:r>
          </a:p>
          <a:p>
            <a:pPr lvl="1"/>
            <a:r>
              <a:rPr lang="en-NZ" sz="1400" dirty="0">
                <a:solidFill>
                  <a:srgbClr val="000000"/>
                </a:solidFill>
                <a:latin typeface="Consolas" panose="020B0609020204030204" pitchFamily="49" charset="0"/>
              </a:rPr>
              <a:t>}</a:t>
            </a:r>
          </a:p>
          <a:p>
            <a:r>
              <a:rPr lang="en-NZ" sz="1400" dirty="0">
                <a:solidFill>
                  <a:srgbClr val="000000"/>
                </a:solidFill>
                <a:latin typeface="Consolas" panose="020B0609020204030204" pitchFamily="49" charset="0"/>
              </a:rPr>
              <a:t>}</a:t>
            </a:r>
          </a:p>
        </p:txBody>
      </p:sp>
      <p:cxnSp>
        <p:nvCxnSpPr>
          <p:cNvPr id="31" name="Straight Connector 30"/>
          <p:cNvCxnSpPr>
            <a:cxnSpLocks/>
          </p:cNvCxnSpPr>
          <p:nvPr/>
        </p:nvCxnSpPr>
        <p:spPr>
          <a:xfrm>
            <a:off x="5903807" y="1885950"/>
            <a:ext cx="0" cy="4915674"/>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7236130" y="3303270"/>
            <a:ext cx="437940" cy="3390900"/>
            <a:chOff x="2241111" y="2925107"/>
            <a:chExt cx="437940" cy="3711630"/>
          </a:xfrm>
        </p:grpSpPr>
        <p:sp>
          <p:nvSpPr>
            <p:cNvPr id="20" name="Text Box 4"/>
            <p:cNvSpPr txBox="1">
              <a:spLocks noChangeArrowheads="1"/>
            </p:cNvSpPr>
            <p:nvPr/>
          </p:nvSpPr>
          <p:spPr bwMode="auto">
            <a:xfrm>
              <a:off x="2241111" y="2925107"/>
              <a:ext cx="437940" cy="369332"/>
            </a:xfrm>
            <a:prstGeom prst="rect">
              <a:avLst/>
            </a:prstGeom>
            <a:noFill/>
            <a:ln w="9525">
              <a:solidFill>
                <a:schemeClr val="accent1"/>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dirty="0">
                  <a:latin typeface="Consolas" panose="020B0609020204030204" pitchFamily="49" charset="0"/>
                </a:rPr>
                <a:t>t1</a:t>
              </a:r>
            </a:p>
          </p:txBody>
        </p:sp>
        <p:cxnSp>
          <p:nvCxnSpPr>
            <p:cNvPr id="21" name="Straight Connector 20"/>
            <p:cNvCxnSpPr>
              <a:cxnSpLocks/>
            </p:cNvCxnSpPr>
            <p:nvPr/>
          </p:nvCxnSpPr>
          <p:spPr>
            <a:xfrm>
              <a:off x="2460081" y="3294439"/>
              <a:ext cx="0" cy="3342298"/>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9832401" y="3303270"/>
            <a:ext cx="437940" cy="3390900"/>
            <a:chOff x="6281062" y="2925107"/>
            <a:chExt cx="437940" cy="3711630"/>
          </a:xfrm>
        </p:grpSpPr>
        <p:sp>
          <p:nvSpPr>
            <p:cNvPr id="23" name="Text Box 5"/>
            <p:cNvSpPr txBox="1">
              <a:spLocks noChangeArrowheads="1"/>
            </p:cNvSpPr>
            <p:nvPr/>
          </p:nvSpPr>
          <p:spPr bwMode="auto">
            <a:xfrm>
              <a:off x="6281062" y="2925107"/>
              <a:ext cx="437940" cy="369332"/>
            </a:xfrm>
            <a:prstGeom prst="rect">
              <a:avLst/>
            </a:prstGeom>
            <a:noFill/>
            <a:ln w="9525">
              <a:solidFill>
                <a:schemeClr val="accent1"/>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dirty="0">
                  <a:latin typeface="Consolas" panose="020B0609020204030204" pitchFamily="49" charset="0"/>
                </a:rPr>
                <a:t>t2</a:t>
              </a:r>
            </a:p>
          </p:txBody>
        </p:sp>
        <p:cxnSp>
          <p:nvCxnSpPr>
            <p:cNvPr id="24" name="Straight Connector 23"/>
            <p:cNvCxnSpPr>
              <a:cxnSpLocks/>
            </p:cNvCxnSpPr>
            <p:nvPr/>
          </p:nvCxnSpPr>
          <p:spPr>
            <a:xfrm>
              <a:off x="6500032" y="3294439"/>
              <a:ext cx="0" cy="3342298"/>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247475" y="3303270"/>
            <a:ext cx="338554" cy="3390900"/>
            <a:chOff x="973726" y="2742321"/>
            <a:chExt cx="338554" cy="3231759"/>
          </a:xfrm>
        </p:grpSpPr>
        <p:sp>
          <p:nvSpPr>
            <p:cNvPr id="26" name="Text Box 15"/>
            <p:cNvSpPr txBox="1">
              <a:spLocks noChangeArrowheads="1"/>
            </p:cNvSpPr>
            <p:nvPr/>
          </p:nvSpPr>
          <p:spPr bwMode="auto">
            <a:xfrm rot="16200000">
              <a:off x="816631" y="4188923"/>
              <a:ext cx="6527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dirty="0">
                  <a:latin typeface="+mn-lt"/>
                </a:rPr>
                <a:t>Time</a:t>
              </a:r>
            </a:p>
          </p:txBody>
        </p:sp>
        <p:cxnSp>
          <p:nvCxnSpPr>
            <p:cNvPr id="27" name="Straight Arrow Connector 26"/>
            <p:cNvCxnSpPr/>
            <p:nvPr/>
          </p:nvCxnSpPr>
          <p:spPr>
            <a:xfrm>
              <a:off x="1280160" y="2742321"/>
              <a:ext cx="0" cy="3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cxnSpLocks/>
          </p:cNvCxnSpPr>
          <p:nvPr/>
        </p:nvCxnSpPr>
        <p:spPr>
          <a:xfrm>
            <a:off x="7455100" y="3810000"/>
            <a:ext cx="0" cy="11887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500556" y="3754874"/>
            <a:ext cx="1774845" cy="307777"/>
          </a:xfrm>
          <a:prstGeom prst="rect">
            <a:avLst/>
          </a:prstGeom>
        </p:spPr>
        <p:txBody>
          <a:bodyPr wrap="none">
            <a:spAutoFit/>
          </a:bodyPr>
          <a:lstStyle/>
          <a:p>
            <a:r>
              <a:rPr lang="en-NZ" sz="1400" dirty="0" err="1">
                <a:latin typeface="Consolas" panose="020B0609020204030204" pitchFamily="49" charset="0"/>
                <a:cs typeface="Calibri" panose="020F0502020204030204" pitchFamily="34" charset="0"/>
              </a:rPr>
              <a:t>seat.book</a:t>
            </a:r>
            <a:r>
              <a:rPr lang="en-NZ" sz="1400" dirty="0">
                <a:latin typeface="Consolas" panose="020B0609020204030204" pitchFamily="49" charset="0"/>
                <a:cs typeface="Calibri" panose="020F0502020204030204" pitchFamily="34" charset="0"/>
              </a:rPr>
              <a:t>(</a:t>
            </a:r>
            <a:r>
              <a:rPr lang="en-NZ" sz="1400" dirty="0">
                <a:solidFill>
                  <a:srgbClr val="0000C0"/>
                </a:solidFill>
                <a:latin typeface="Consolas" panose="020B0609020204030204" pitchFamily="49" charset="0"/>
              </a:rPr>
              <a:t>“Bob”</a:t>
            </a:r>
            <a:r>
              <a:rPr lang="en-NZ" sz="1400" dirty="0">
                <a:latin typeface="Consolas" panose="020B0609020204030204" pitchFamily="49" charset="0"/>
                <a:cs typeface="Calibri" panose="020F0502020204030204" pitchFamily="34" charset="0"/>
              </a:rPr>
              <a:t>)</a:t>
            </a:r>
            <a:endParaRPr lang="en-GB" sz="1400" dirty="0">
              <a:latin typeface="Consolas" panose="020B0609020204030204" pitchFamily="49" charset="0"/>
              <a:cs typeface="Calibri" panose="020F0502020204030204" pitchFamily="34" charset="0"/>
            </a:endParaRPr>
          </a:p>
        </p:txBody>
      </p:sp>
      <p:cxnSp>
        <p:nvCxnSpPr>
          <p:cNvPr id="30" name="Straight Arrow Connector 29"/>
          <p:cNvCxnSpPr>
            <a:cxnSpLocks/>
          </p:cNvCxnSpPr>
          <p:nvPr/>
        </p:nvCxnSpPr>
        <p:spPr>
          <a:xfrm>
            <a:off x="10051371" y="4159776"/>
            <a:ext cx="0" cy="347454"/>
          </a:xfrm>
          <a:prstGeom prst="straightConnector1">
            <a:avLst/>
          </a:prstGeom>
          <a:ln w="28575">
            <a:tailEnd type="ova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10051371" y="5196096"/>
            <a:ext cx="0" cy="751314"/>
          </a:xfrm>
          <a:prstGeom prst="straightConnector1">
            <a:avLst/>
          </a:prstGeom>
          <a:ln w="28575">
            <a:headEnd type="ova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0118873" y="4096582"/>
            <a:ext cx="1675459" cy="307777"/>
          </a:xfrm>
          <a:prstGeom prst="rect">
            <a:avLst/>
          </a:prstGeom>
        </p:spPr>
        <p:txBody>
          <a:bodyPr wrap="none">
            <a:spAutoFit/>
          </a:bodyPr>
          <a:lstStyle/>
          <a:p>
            <a:r>
              <a:rPr lang="en-NZ" sz="1400" dirty="0" err="1">
                <a:latin typeface="Consolas" panose="020B0609020204030204" pitchFamily="49" charset="0"/>
                <a:cs typeface="Calibri" panose="020F0502020204030204" pitchFamily="34" charset="0"/>
              </a:rPr>
              <a:t>seat.isBooked</a:t>
            </a:r>
            <a:r>
              <a:rPr lang="en-NZ" sz="1400" dirty="0">
                <a:latin typeface="Consolas" panose="020B0609020204030204" pitchFamily="49" charset="0"/>
                <a:cs typeface="Calibri" panose="020F0502020204030204" pitchFamily="34" charset="0"/>
              </a:rPr>
              <a:t>()</a:t>
            </a:r>
            <a:endParaRPr lang="en-GB" sz="1400" dirty="0">
              <a:latin typeface="Consolas" panose="020B0609020204030204" pitchFamily="49" charset="0"/>
              <a:cs typeface="Calibri" panose="020F0502020204030204" pitchFamily="34" charset="0"/>
            </a:endParaRPr>
          </a:p>
        </p:txBody>
      </p:sp>
      <p:sp>
        <p:nvSpPr>
          <p:cNvPr id="45" name="TextBox 44"/>
          <p:cNvSpPr txBox="1"/>
          <p:nvPr/>
        </p:nvSpPr>
        <p:spPr>
          <a:xfrm>
            <a:off x="10118873" y="4532828"/>
            <a:ext cx="1053494" cy="307777"/>
          </a:xfrm>
          <a:prstGeom prst="rect">
            <a:avLst/>
          </a:prstGeom>
          <a:noFill/>
          <a:ln>
            <a:noFill/>
          </a:ln>
        </p:spPr>
        <p:txBody>
          <a:bodyPr wrap="none" rtlCol="0">
            <a:spAutoFit/>
          </a:bodyPr>
          <a:lstStyle/>
          <a:p>
            <a:r>
              <a:rPr lang="en-NZ" sz="1400" i="1" dirty="0"/>
              <a:t>(suspended)</a:t>
            </a:r>
          </a:p>
        </p:txBody>
      </p:sp>
    </p:spTree>
    <p:extLst>
      <p:ext uri="{BB962C8B-B14F-4D97-AF65-F5344CB8AC3E}">
        <p14:creationId xmlns:p14="http://schemas.microsoft.com/office/powerpoint/2010/main" val="98551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935480" y="3810000"/>
            <a:ext cx="1321224" cy="354330"/>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32" name="Rectangle: Rounded Corners 31"/>
          <p:cNvSpPr/>
          <p:nvPr/>
        </p:nvSpPr>
        <p:spPr>
          <a:xfrm>
            <a:off x="1935480" y="4686717"/>
            <a:ext cx="1321224" cy="354330"/>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33" name="Rectangle: Rounded Corners 32"/>
          <p:cNvSpPr/>
          <p:nvPr/>
        </p:nvSpPr>
        <p:spPr>
          <a:xfrm>
            <a:off x="1935480" y="5531812"/>
            <a:ext cx="1321224" cy="354330"/>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16388" name="Rectangle 2"/>
          <p:cNvSpPr>
            <a:spLocks noGrp="1" noChangeArrowheads="1"/>
          </p:cNvSpPr>
          <p:nvPr>
            <p:ph type="title"/>
          </p:nvPr>
        </p:nvSpPr>
        <p:spPr/>
        <p:txBody>
          <a:bodyPr>
            <a:normAutofit/>
          </a:bodyPr>
          <a:lstStyle/>
          <a:p>
            <a:r>
              <a:rPr lang="en-NZ" dirty="0"/>
              <a:t>Monitor objects</a:t>
            </a:r>
            <a:endParaRPr lang="en-GB" dirty="0"/>
          </a:p>
        </p:txBody>
      </p:sp>
      <p:sp>
        <p:nvSpPr>
          <p:cNvPr id="16389" name="Rectangle 4"/>
          <p:cNvSpPr>
            <a:spLocks noGrp="1" noChangeArrowheads="1"/>
          </p:cNvSpPr>
          <p:nvPr>
            <p:ph sz="half" idx="1"/>
          </p:nvPr>
        </p:nvSpPr>
        <p:spPr>
          <a:xfrm>
            <a:off x="609600" y="1920085"/>
            <a:ext cx="5384800" cy="1101245"/>
          </a:xfrm>
        </p:spPr>
        <p:txBody>
          <a:bodyPr>
            <a:normAutofit fontScale="70000" lnSpcReduction="20000"/>
          </a:bodyPr>
          <a:lstStyle/>
          <a:p>
            <a:r>
              <a:rPr lang="en-NZ" dirty="0"/>
              <a:t>A Monitor class is one whose methods are tagged </a:t>
            </a:r>
            <a:r>
              <a:rPr lang="en-NZ" dirty="0">
                <a:solidFill>
                  <a:srgbClr val="0033CC"/>
                </a:solidFill>
              </a:rPr>
              <a:t>synchronized</a:t>
            </a:r>
          </a:p>
          <a:p>
            <a:r>
              <a:rPr lang="en-NZ" dirty="0"/>
              <a:t>The JVM maintains an </a:t>
            </a:r>
            <a:r>
              <a:rPr lang="en-NZ" b="1" dirty="0"/>
              <a:t>implicit lock</a:t>
            </a:r>
            <a:r>
              <a:rPr lang="en-NZ" dirty="0"/>
              <a:t> for any Monitor object</a:t>
            </a:r>
            <a:endParaRPr lang="en-GB" dirty="0"/>
          </a:p>
        </p:txBody>
      </p:sp>
      <p:sp>
        <p:nvSpPr>
          <p:cNvPr id="2" name="Content Placeholder 1"/>
          <p:cNvSpPr>
            <a:spLocks noGrp="1"/>
          </p:cNvSpPr>
          <p:nvPr>
            <p:ph sz="half" idx="2"/>
          </p:nvPr>
        </p:nvSpPr>
        <p:spPr>
          <a:xfrm>
            <a:off x="6163734" y="1885949"/>
            <a:ext cx="5350933" cy="1417321"/>
          </a:xfrm>
        </p:spPr>
        <p:txBody>
          <a:bodyPr>
            <a:normAutofit fontScale="70000" lnSpcReduction="20000"/>
          </a:bodyPr>
          <a:lstStyle/>
          <a:p>
            <a:r>
              <a:rPr lang="en-NZ" dirty="0"/>
              <a:t>Result: </a:t>
            </a:r>
            <a:r>
              <a:rPr lang="en-NZ" b="1" dirty="0">
                <a:solidFill>
                  <a:srgbClr val="0033CC"/>
                </a:solidFill>
              </a:rPr>
              <a:t>only one thread </a:t>
            </a:r>
            <a:r>
              <a:rPr lang="en-NZ" dirty="0"/>
              <a:t>can call an object’s </a:t>
            </a:r>
            <a:r>
              <a:rPr lang="en-NZ" dirty="0">
                <a:latin typeface="Consolas" panose="020B0609020204030204" pitchFamily="49" charset="0"/>
              </a:rPr>
              <a:t>synchronized</a:t>
            </a:r>
            <a:r>
              <a:rPr lang="en-NZ" dirty="0"/>
              <a:t> methods at a time.</a:t>
            </a:r>
          </a:p>
          <a:p>
            <a:endParaRPr lang="en-NZ" dirty="0"/>
          </a:p>
          <a:p>
            <a:r>
              <a:rPr lang="en-GB" dirty="0"/>
              <a:t>However, threads can call </a:t>
            </a:r>
            <a:r>
              <a:rPr lang="en-GB" b="1" dirty="0"/>
              <a:t>methods on different objects</a:t>
            </a:r>
            <a:r>
              <a:rPr lang="en-GB" dirty="0"/>
              <a:t> (even of the same class) just fine.</a:t>
            </a:r>
          </a:p>
        </p:txBody>
      </p:sp>
      <p:sp>
        <p:nvSpPr>
          <p:cNvPr id="3" name="Rectangle 2"/>
          <p:cNvSpPr/>
          <p:nvPr/>
        </p:nvSpPr>
        <p:spPr>
          <a:xfrm>
            <a:off x="746110" y="3201889"/>
            <a:ext cx="4922726" cy="3323987"/>
          </a:xfrm>
          <a:prstGeom prst="rect">
            <a:avLst/>
          </a:prstGeom>
        </p:spPr>
        <p:txBody>
          <a:bodyPr wrap="square">
            <a:spAutoFit/>
          </a:bodyPr>
          <a:lstStyle/>
          <a:p>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class</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TheatreSeat</a:t>
            </a:r>
            <a:r>
              <a:rPr lang="en-NZ" sz="1400" b="1" dirty="0">
                <a:solidFill>
                  <a:srgbClr val="000000"/>
                </a:solidFill>
                <a:latin typeface="Consolas" panose="020B0609020204030204" pitchFamily="49" charset="0"/>
              </a:rPr>
              <a:t> {</a:t>
            </a:r>
          </a:p>
          <a:p>
            <a:pPr lvl="1"/>
            <a:r>
              <a:rPr lang="en-NZ" sz="1400" b="1" dirty="0">
                <a:latin typeface="Consolas" panose="020B0609020204030204" pitchFamily="49" charset="0"/>
              </a:rPr>
              <a:t>…</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synchronized</a:t>
            </a:r>
            <a:r>
              <a:rPr lang="en-NZ" sz="1400" b="1"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boolean</a:t>
            </a:r>
            <a:r>
              <a:rPr lang="en-NZ" sz="1400" b="1" dirty="0">
                <a:solidFill>
                  <a:srgbClr val="000000"/>
                </a:solidFill>
                <a:latin typeface="Consolas" panose="020B0609020204030204" pitchFamily="49" charset="0"/>
              </a:rPr>
              <a:t> book(…) {</a:t>
            </a:r>
          </a:p>
          <a:p>
            <a:pPr lvl="2"/>
            <a:r>
              <a:rPr lang="en-NZ" sz="1400" b="1" dirty="0">
                <a:latin typeface="Consolas" panose="020B0609020204030204" pitchFamily="49" charset="0"/>
              </a:rPr>
              <a:t>…</a:t>
            </a:r>
          </a:p>
          <a:p>
            <a:pPr lvl="1"/>
            <a:r>
              <a:rPr lang="en-NZ" sz="1400" dirty="0">
                <a:solidFill>
                  <a:srgbClr val="000000"/>
                </a:solidFill>
                <a:latin typeface="Consolas" panose="020B0609020204030204" pitchFamily="49" charset="0"/>
              </a:rPr>
              <a:t>}</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synchronized</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cancelBooking</a:t>
            </a:r>
            <a:r>
              <a:rPr lang="en-NZ" sz="1400" b="1" dirty="0">
                <a:solidFill>
                  <a:srgbClr val="000000"/>
                </a:solidFill>
                <a:latin typeface="Consolas" panose="020B0609020204030204" pitchFamily="49" charset="0"/>
              </a:rPr>
              <a:t>(…) {</a:t>
            </a:r>
          </a:p>
          <a:p>
            <a:pPr lvl="2"/>
            <a:r>
              <a:rPr lang="en-NZ" sz="1400" b="1" dirty="0">
                <a:latin typeface="Consolas" panose="020B0609020204030204" pitchFamily="49" charset="0"/>
              </a:rPr>
              <a:t>…</a:t>
            </a:r>
          </a:p>
          <a:p>
            <a:pPr lvl="1"/>
            <a:r>
              <a:rPr lang="en-NZ" sz="1400" dirty="0">
                <a:solidFill>
                  <a:srgbClr val="000000"/>
                </a:solidFill>
                <a:latin typeface="Consolas" panose="020B0609020204030204" pitchFamily="49" charset="0"/>
              </a:rPr>
              <a:t>}</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synchronized</a:t>
            </a:r>
            <a:r>
              <a:rPr lang="en-NZ" sz="1400" b="1"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boolean</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isBooked</a:t>
            </a:r>
            <a:r>
              <a:rPr lang="en-NZ" sz="1400" b="1" dirty="0">
                <a:solidFill>
                  <a:srgbClr val="000000"/>
                </a:solidFill>
                <a:latin typeface="Consolas" panose="020B0609020204030204" pitchFamily="49" charset="0"/>
              </a:rPr>
              <a:t>() {</a:t>
            </a:r>
          </a:p>
          <a:p>
            <a:pPr lvl="2"/>
            <a:r>
              <a:rPr lang="en-NZ" sz="1400" b="1" dirty="0">
                <a:latin typeface="Consolas" panose="020B0609020204030204" pitchFamily="49" charset="0"/>
              </a:rPr>
              <a:t>…</a:t>
            </a:r>
          </a:p>
          <a:p>
            <a:pPr lvl="1"/>
            <a:r>
              <a:rPr lang="en-NZ" sz="1400" dirty="0">
                <a:solidFill>
                  <a:srgbClr val="000000"/>
                </a:solidFill>
                <a:latin typeface="Consolas" panose="020B0609020204030204" pitchFamily="49" charset="0"/>
              </a:rPr>
              <a:t>}</a:t>
            </a:r>
          </a:p>
          <a:p>
            <a:r>
              <a:rPr lang="en-NZ" sz="1400" dirty="0">
                <a:solidFill>
                  <a:srgbClr val="000000"/>
                </a:solidFill>
                <a:latin typeface="Consolas" panose="020B0609020204030204" pitchFamily="49" charset="0"/>
              </a:rPr>
              <a:t>}</a:t>
            </a:r>
          </a:p>
        </p:txBody>
      </p:sp>
      <p:cxnSp>
        <p:nvCxnSpPr>
          <p:cNvPr id="31" name="Straight Connector 30"/>
          <p:cNvCxnSpPr>
            <a:cxnSpLocks/>
          </p:cNvCxnSpPr>
          <p:nvPr/>
        </p:nvCxnSpPr>
        <p:spPr>
          <a:xfrm>
            <a:off x="5903807" y="1885950"/>
            <a:ext cx="0" cy="4915674"/>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7236130" y="3303270"/>
            <a:ext cx="437940" cy="3390900"/>
            <a:chOff x="2241111" y="2925107"/>
            <a:chExt cx="437940" cy="3711630"/>
          </a:xfrm>
        </p:grpSpPr>
        <p:sp>
          <p:nvSpPr>
            <p:cNvPr id="20" name="Text Box 4"/>
            <p:cNvSpPr txBox="1">
              <a:spLocks noChangeArrowheads="1"/>
            </p:cNvSpPr>
            <p:nvPr/>
          </p:nvSpPr>
          <p:spPr bwMode="auto">
            <a:xfrm>
              <a:off x="2241111" y="2925107"/>
              <a:ext cx="437940" cy="369332"/>
            </a:xfrm>
            <a:prstGeom prst="rect">
              <a:avLst/>
            </a:prstGeom>
            <a:noFill/>
            <a:ln w="9525">
              <a:solidFill>
                <a:schemeClr val="accent1"/>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dirty="0">
                  <a:latin typeface="Consolas" panose="020B0609020204030204" pitchFamily="49" charset="0"/>
                </a:rPr>
                <a:t>t1</a:t>
              </a:r>
            </a:p>
          </p:txBody>
        </p:sp>
        <p:cxnSp>
          <p:nvCxnSpPr>
            <p:cNvPr id="21" name="Straight Connector 20"/>
            <p:cNvCxnSpPr>
              <a:cxnSpLocks/>
            </p:cNvCxnSpPr>
            <p:nvPr/>
          </p:nvCxnSpPr>
          <p:spPr>
            <a:xfrm>
              <a:off x="2460081" y="3294439"/>
              <a:ext cx="0" cy="3342298"/>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9832401" y="3303270"/>
            <a:ext cx="437940" cy="3390900"/>
            <a:chOff x="6281062" y="2925107"/>
            <a:chExt cx="437940" cy="3711630"/>
          </a:xfrm>
        </p:grpSpPr>
        <p:sp>
          <p:nvSpPr>
            <p:cNvPr id="23" name="Text Box 5"/>
            <p:cNvSpPr txBox="1">
              <a:spLocks noChangeArrowheads="1"/>
            </p:cNvSpPr>
            <p:nvPr/>
          </p:nvSpPr>
          <p:spPr bwMode="auto">
            <a:xfrm>
              <a:off x="6281062" y="2925107"/>
              <a:ext cx="437940" cy="369332"/>
            </a:xfrm>
            <a:prstGeom prst="rect">
              <a:avLst/>
            </a:prstGeom>
            <a:noFill/>
            <a:ln w="9525">
              <a:solidFill>
                <a:schemeClr val="accent1"/>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dirty="0">
                  <a:latin typeface="Consolas" panose="020B0609020204030204" pitchFamily="49" charset="0"/>
                </a:rPr>
                <a:t>t2</a:t>
              </a:r>
            </a:p>
          </p:txBody>
        </p:sp>
        <p:cxnSp>
          <p:nvCxnSpPr>
            <p:cNvPr id="24" name="Straight Connector 23"/>
            <p:cNvCxnSpPr>
              <a:cxnSpLocks/>
            </p:cNvCxnSpPr>
            <p:nvPr/>
          </p:nvCxnSpPr>
          <p:spPr>
            <a:xfrm>
              <a:off x="6500032" y="3294439"/>
              <a:ext cx="0" cy="3342298"/>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247475" y="3303270"/>
            <a:ext cx="338554" cy="3390900"/>
            <a:chOff x="973726" y="2742321"/>
            <a:chExt cx="338554" cy="3231759"/>
          </a:xfrm>
        </p:grpSpPr>
        <p:sp>
          <p:nvSpPr>
            <p:cNvPr id="26" name="Text Box 15"/>
            <p:cNvSpPr txBox="1">
              <a:spLocks noChangeArrowheads="1"/>
            </p:cNvSpPr>
            <p:nvPr/>
          </p:nvSpPr>
          <p:spPr bwMode="auto">
            <a:xfrm rot="16200000">
              <a:off x="816631" y="4188923"/>
              <a:ext cx="6527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dirty="0">
                  <a:latin typeface="+mn-lt"/>
                </a:rPr>
                <a:t>Time</a:t>
              </a:r>
            </a:p>
          </p:txBody>
        </p:sp>
        <p:cxnSp>
          <p:nvCxnSpPr>
            <p:cNvPr id="27" name="Straight Arrow Connector 26"/>
            <p:cNvCxnSpPr/>
            <p:nvPr/>
          </p:nvCxnSpPr>
          <p:spPr>
            <a:xfrm>
              <a:off x="1280160" y="2742321"/>
              <a:ext cx="0" cy="3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cxnSpLocks/>
          </p:cNvCxnSpPr>
          <p:nvPr/>
        </p:nvCxnSpPr>
        <p:spPr>
          <a:xfrm>
            <a:off x="7455100" y="3810000"/>
            <a:ext cx="0" cy="11887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500556" y="3754874"/>
            <a:ext cx="1874231" cy="307777"/>
          </a:xfrm>
          <a:prstGeom prst="rect">
            <a:avLst/>
          </a:prstGeom>
        </p:spPr>
        <p:txBody>
          <a:bodyPr wrap="none">
            <a:spAutoFit/>
          </a:bodyPr>
          <a:lstStyle/>
          <a:p>
            <a:r>
              <a:rPr lang="en-NZ" sz="1400" dirty="0">
                <a:latin typeface="Consolas" panose="020B0609020204030204" pitchFamily="49" charset="0"/>
                <a:cs typeface="Calibri" panose="020F0502020204030204" pitchFamily="34" charset="0"/>
              </a:rPr>
              <a:t>seat1.book(</a:t>
            </a:r>
            <a:r>
              <a:rPr lang="en-NZ" sz="1400" dirty="0">
                <a:solidFill>
                  <a:srgbClr val="0000C0"/>
                </a:solidFill>
                <a:latin typeface="Consolas" panose="020B0609020204030204" pitchFamily="49" charset="0"/>
              </a:rPr>
              <a:t>“Bob”</a:t>
            </a:r>
            <a:r>
              <a:rPr lang="en-NZ" sz="1400" dirty="0">
                <a:latin typeface="Consolas" panose="020B0609020204030204" pitchFamily="49" charset="0"/>
                <a:cs typeface="Calibri" panose="020F0502020204030204" pitchFamily="34" charset="0"/>
              </a:rPr>
              <a:t>)</a:t>
            </a:r>
            <a:endParaRPr lang="en-GB" sz="1400" dirty="0">
              <a:latin typeface="Consolas" panose="020B0609020204030204" pitchFamily="49" charset="0"/>
              <a:cs typeface="Calibri" panose="020F0502020204030204" pitchFamily="34" charset="0"/>
            </a:endParaRPr>
          </a:p>
        </p:txBody>
      </p:sp>
      <p:cxnSp>
        <p:nvCxnSpPr>
          <p:cNvPr id="46" name="Straight Arrow Connector 45"/>
          <p:cNvCxnSpPr>
            <a:cxnSpLocks/>
          </p:cNvCxnSpPr>
          <p:nvPr/>
        </p:nvCxnSpPr>
        <p:spPr>
          <a:xfrm>
            <a:off x="10051371" y="4152444"/>
            <a:ext cx="0" cy="11887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096827" y="4097318"/>
            <a:ext cx="2073003" cy="307777"/>
          </a:xfrm>
          <a:prstGeom prst="rect">
            <a:avLst/>
          </a:prstGeom>
        </p:spPr>
        <p:txBody>
          <a:bodyPr wrap="none">
            <a:spAutoFit/>
          </a:bodyPr>
          <a:lstStyle/>
          <a:p>
            <a:r>
              <a:rPr lang="en-NZ" sz="1400" dirty="0">
                <a:latin typeface="Consolas" panose="020B0609020204030204" pitchFamily="49" charset="0"/>
                <a:cs typeface="Calibri" panose="020F0502020204030204" pitchFamily="34" charset="0"/>
              </a:rPr>
              <a:t>seat2.book(</a:t>
            </a:r>
            <a:r>
              <a:rPr lang="en-NZ" sz="1400" dirty="0">
                <a:solidFill>
                  <a:srgbClr val="0000C0"/>
                </a:solidFill>
                <a:latin typeface="Consolas" panose="020B0609020204030204" pitchFamily="49" charset="0"/>
              </a:rPr>
              <a:t>“Alice”</a:t>
            </a:r>
            <a:r>
              <a:rPr lang="en-NZ" sz="1400" dirty="0">
                <a:latin typeface="Consolas" panose="020B0609020204030204" pitchFamily="49" charset="0"/>
                <a:cs typeface="Calibri" panose="020F0502020204030204" pitchFamily="34" charset="0"/>
              </a:rPr>
              <a:t>)</a:t>
            </a:r>
            <a:endParaRPr lang="en-GB" sz="1400" dirty="0">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422140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Implementing a Runnable vs Extending a Thread</a:t>
            </a:r>
          </a:p>
          <a:p>
            <a:pPr lvl="1"/>
            <a:r>
              <a:rPr lang="en-NZ" dirty="0">
                <a:hlinkClick r:id="rId2"/>
              </a:rPr>
              <a:t>https://www.baeldung.com/java-runnable-vs-extending-thread</a:t>
            </a:r>
            <a:endParaRPr lang="en-NZ" dirty="0"/>
          </a:p>
          <a:p>
            <a:r>
              <a:rPr lang="en-US" dirty="0"/>
              <a:t>Life Cycle of a Thread in Java</a:t>
            </a:r>
          </a:p>
          <a:p>
            <a:pPr lvl="1"/>
            <a:r>
              <a:rPr lang="en-NZ" dirty="0">
                <a:hlinkClick r:id="rId3"/>
              </a:rPr>
              <a:t>https://www.baeldung.com/java-thread-lifecycle</a:t>
            </a:r>
            <a:endParaRPr lang="en-US" dirty="0"/>
          </a:p>
          <a:p>
            <a:r>
              <a:rPr lang="en-US" dirty="0"/>
              <a:t>The </a:t>
            </a:r>
            <a:r>
              <a:rPr lang="en-US" dirty="0" err="1"/>
              <a:t>Thread.join</a:t>
            </a:r>
            <a:r>
              <a:rPr lang="en-US" dirty="0"/>
              <a:t>() Method in Java</a:t>
            </a:r>
          </a:p>
          <a:p>
            <a:pPr lvl="1"/>
            <a:r>
              <a:rPr lang="en-NZ" dirty="0">
                <a:hlinkClick r:id="rId4"/>
              </a:rPr>
              <a:t>https://www.baeldung.com/java-thread-join</a:t>
            </a:r>
            <a:endParaRPr lang="en-NZ" dirty="0"/>
          </a:p>
        </p:txBody>
      </p:sp>
      <p:sp>
        <p:nvSpPr>
          <p:cNvPr id="4" name="Title 3"/>
          <p:cNvSpPr>
            <a:spLocks noGrp="1"/>
          </p:cNvSpPr>
          <p:nvPr>
            <p:ph type="title"/>
          </p:nvPr>
        </p:nvSpPr>
        <p:spPr/>
        <p:txBody>
          <a:bodyPr/>
          <a:lstStyle/>
          <a:p>
            <a:r>
              <a:rPr lang="en-US" dirty="0"/>
              <a:t>Recommended Readings</a:t>
            </a:r>
            <a:endParaRPr lang="en-NZ" dirty="0"/>
          </a:p>
        </p:txBody>
      </p:sp>
    </p:spTree>
    <p:extLst>
      <p:ext uri="{BB962C8B-B14F-4D97-AF65-F5344CB8AC3E}">
        <p14:creationId xmlns:p14="http://schemas.microsoft.com/office/powerpoint/2010/main" val="358056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NZ"/>
              <a:t>Multithreading</a:t>
            </a:r>
            <a:endParaRPr lang="en-GB"/>
          </a:p>
        </p:txBody>
      </p:sp>
      <p:sp>
        <p:nvSpPr>
          <p:cNvPr id="6149" name="Rectangle 4"/>
          <p:cNvSpPr>
            <a:spLocks noGrp="1" noChangeArrowheads="1"/>
          </p:cNvSpPr>
          <p:nvPr>
            <p:ph sz="half" idx="1"/>
          </p:nvPr>
        </p:nvSpPr>
        <p:spPr/>
        <p:txBody>
          <a:bodyPr>
            <a:normAutofit fontScale="92500"/>
          </a:bodyPr>
          <a:lstStyle/>
          <a:p>
            <a:r>
              <a:rPr lang="en-US" dirty="0"/>
              <a:t>Two or more parts running concurrently. Each part is a thread</a:t>
            </a:r>
            <a:endParaRPr lang="en-NZ" dirty="0"/>
          </a:p>
          <a:p>
            <a:r>
              <a:rPr lang="en-NZ" dirty="0"/>
              <a:t>A </a:t>
            </a:r>
            <a:r>
              <a:rPr lang="en-NZ" dirty="0">
                <a:solidFill>
                  <a:srgbClr val="0033CC"/>
                </a:solidFill>
              </a:rPr>
              <a:t>thread</a:t>
            </a:r>
            <a:r>
              <a:rPr lang="en-NZ" dirty="0"/>
              <a:t> is a unit of concurrency within a process</a:t>
            </a:r>
          </a:p>
          <a:p>
            <a:r>
              <a:rPr lang="en-NZ" dirty="0"/>
              <a:t>Threads can share data held within their process</a:t>
            </a:r>
          </a:p>
          <a:p>
            <a:endParaRPr lang="en-NZ" dirty="0"/>
          </a:p>
          <a:p>
            <a:r>
              <a:rPr lang="en-NZ" dirty="0"/>
              <a:t>A thread </a:t>
            </a:r>
            <a:r>
              <a:rPr lang="en-NZ" dirty="0">
                <a:solidFill>
                  <a:srgbClr val="0033CC"/>
                </a:solidFill>
              </a:rPr>
              <a:t>scheduler</a:t>
            </a:r>
            <a:r>
              <a:rPr lang="en-NZ" dirty="0"/>
              <a:t> determines when a particular thread executes</a:t>
            </a:r>
          </a:p>
          <a:p>
            <a:pPr lvl="1"/>
            <a:r>
              <a:rPr lang="en-NZ" dirty="0"/>
              <a:t>Scheduling is generally non-deterministic</a:t>
            </a:r>
          </a:p>
          <a:p>
            <a:endParaRPr lang="en-NZ" dirty="0"/>
          </a:p>
          <a:p>
            <a:endParaRPr lang="en-NZ" dirty="0"/>
          </a:p>
          <a:p>
            <a:endParaRPr lang="en-NZ" dirty="0"/>
          </a:p>
          <a:p>
            <a:endParaRPr lang="en-GB" dirty="0"/>
          </a:p>
        </p:txBody>
      </p:sp>
      <p:sp>
        <p:nvSpPr>
          <p:cNvPr id="6155" name="Rectangle 19"/>
          <p:cNvSpPr>
            <a:spLocks noChangeArrowheads="1"/>
          </p:cNvSpPr>
          <p:nvPr/>
        </p:nvSpPr>
        <p:spPr bwMode="auto">
          <a:xfrm>
            <a:off x="7461080" y="2042798"/>
            <a:ext cx="525465" cy="307777"/>
          </a:xfrm>
          <a:prstGeom prst="rect">
            <a:avLst/>
          </a:prstGeom>
          <a:solidFill>
            <a:schemeClr val="accent6"/>
          </a:solidFill>
          <a:ln>
            <a:noFill/>
          </a:ln>
        </p:spPr>
        <p:txBody>
          <a:bodyPr wrap="none" anchor="ctr">
            <a:spAutoFit/>
          </a:bodyPr>
          <a:lstStyle/>
          <a:p>
            <a:r>
              <a:rPr lang="en-NZ" sz="1400">
                <a:latin typeface="+mn-lt"/>
              </a:rPr>
              <a:t>Data</a:t>
            </a:r>
            <a:endParaRPr lang="en-GB" sz="1400">
              <a:latin typeface="+mn-lt"/>
            </a:endParaRPr>
          </a:p>
        </p:txBody>
      </p:sp>
      <p:sp>
        <p:nvSpPr>
          <p:cNvPr id="6156" name="Text Box 20"/>
          <p:cNvSpPr txBox="1">
            <a:spLocks noChangeArrowheads="1"/>
          </p:cNvSpPr>
          <p:nvPr/>
        </p:nvSpPr>
        <p:spPr bwMode="auto">
          <a:xfrm>
            <a:off x="7161598" y="1323561"/>
            <a:ext cx="3738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000">
                <a:latin typeface="+mn-lt"/>
              </a:rPr>
              <a:t>T1a</a:t>
            </a:r>
            <a:endParaRPr lang="en-GB" sz="1000">
              <a:latin typeface="+mn-lt"/>
            </a:endParaRPr>
          </a:p>
        </p:txBody>
      </p:sp>
      <p:sp>
        <p:nvSpPr>
          <p:cNvPr id="6157" name="Text Box 21"/>
          <p:cNvSpPr txBox="1">
            <a:spLocks noChangeArrowheads="1"/>
          </p:cNvSpPr>
          <p:nvPr/>
        </p:nvSpPr>
        <p:spPr bwMode="auto">
          <a:xfrm>
            <a:off x="7546791" y="1323561"/>
            <a:ext cx="3802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000" dirty="0">
                <a:latin typeface="+mn-lt"/>
              </a:rPr>
              <a:t>T1b</a:t>
            </a:r>
            <a:endParaRPr lang="en-GB" sz="1000" dirty="0">
              <a:latin typeface="+mn-lt"/>
            </a:endParaRPr>
          </a:p>
        </p:txBody>
      </p:sp>
      <p:sp>
        <p:nvSpPr>
          <p:cNvPr id="6158" name="Text Box 22"/>
          <p:cNvSpPr txBox="1">
            <a:spLocks noChangeArrowheads="1"/>
          </p:cNvSpPr>
          <p:nvPr/>
        </p:nvSpPr>
        <p:spPr bwMode="auto">
          <a:xfrm>
            <a:off x="7934222" y="1323561"/>
            <a:ext cx="3674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000">
                <a:latin typeface="+mn-lt"/>
              </a:rPr>
              <a:t>T1c</a:t>
            </a:r>
            <a:endParaRPr lang="en-GB" sz="1000">
              <a:latin typeface="+mn-lt"/>
            </a:endParaRPr>
          </a:p>
        </p:txBody>
      </p:sp>
      <p:sp>
        <p:nvSpPr>
          <p:cNvPr id="6162" name="Rectangle 33"/>
          <p:cNvSpPr>
            <a:spLocks noChangeArrowheads="1"/>
          </p:cNvSpPr>
          <p:nvPr/>
        </p:nvSpPr>
        <p:spPr bwMode="auto">
          <a:xfrm>
            <a:off x="9681401" y="2042798"/>
            <a:ext cx="525465" cy="307777"/>
          </a:xfrm>
          <a:prstGeom prst="rect">
            <a:avLst/>
          </a:prstGeom>
          <a:solidFill>
            <a:schemeClr val="accent6"/>
          </a:solidFill>
          <a:ln>
            <a:noFill/>
          </a:ln>
        </p:spPr>
        <p:txBody>
          <a:bodyPr wrap="none" anchor="ctr">
            <a:spAutoFit/>
          </a:bodyPr>
          <a:lstStyle/>
          <a:p>
            <a:r>
              <a:rPr lang="en-NZ" sz="1400">
                <a:latin typeface="+mn-lt"/>
              </a:rPr>
              <a:t>Data</a:t>
            </a:r>
            <a:endParaRPr lang="en-GB" sz="1400">
              <a:latin typeface="+mn-lt"/>
            </a:endParaRPr>
          </a:p>
        </p:txBody>
      </p:sp>
      <p:sp>
        <p:nvSpPr>
          <p:cNvPr id="6163" name="Text Box 34"/>
          <p:cNvSpPr txBox="1">
            <a:spLocks noChangeArrowheads="1"/>
          </p:cNvSpPr>
          <p:nvPr/>
        </p:nvSpPr>
        <p:spPr bwMode="auto">
          <a:xfrm>
            <a:off x="9570314" y="1323561"/>
            <a:ext cx="3738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000">
                <a:latin typeface="+mn-lt"/>
              </a:rPr>
              <a:t>T2a</a:t>
            </a:r>
            <a:endParaRPr lang="en-GB" sz="1000">
              <a:latin typeface="+mn-lt"/>
            </a:endParaRPr>
          </a:p>
        </p:txBody>
      </p:sp>
      <p:sp>
        <p:nvSpPr>
          <p:cNvPr id="6164" name="Text Box 35"/>
          <p:cNvSpPr txBox="1">
            <a:spLocks noChangeArrowheads="1"/>
          </p:cNvSpPr>
          <p:nvPr/>
        </p:nvSpPr>
        <p:spPr bwMode="auto">
          <a:xfrm>
            <a:off x="9955504" y="1323561"/>
            <a:ext cx="3802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000">
                <a:latin typeface="+mn-lt"/>
              </a:rPr>
              <a:t>T2b</a:t>
            </a:r>
            <a:endParaRPr lang="en-GB" sz="1000">
              <a:latin typeface="+mn-lt"/>
            </a:endParaRPr>
          </a:p>
        </p:txBody>
      </p:sp>
      <p:sp>
        <p:nvSpPr>
          <p:cNvPr id="6166" name="Text Box 39"/>
          <p:cNvSpPr txBox="1">
            <a:spLocks noChangeArrowheads="1"/>
          </p:cNvSpPr>
          <p:nvPr/>
        </p:nvSpPr>
        <p:spPr bwMode="auto">
          <a:xfrm>
            <a:off x="6853594" y="964786"/>
            <a:ext cx="8694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a:latin typeface="+mn-lt"/>
              </a:rPr>
              <a:t>Process 1</a:t>
            </a:r>
            <a:endParaRPr lang="en-GB" sz="1400">
              <a:latin typeface="+mn-lt"/>
            </a:endParaRPr>
          </a:p>
        </p:txBody>
      </p:sp>
      <p:sp>
        <p:nvSpPr>
          <p:cNvPr id="6167" name="Text Box 40"/>
          <p:cNvSpPr txBox="1">
            <a:spLocks noChangeArrowheads="1"/>
          </p:cNvSpPr>
          <p:nvPr/>
        </p:nvSpPr>
        <p:spPr bwMode="auto">
          <a:xfrm>
            <a:off x="9134230" y="964786"/>
            <a:ext cx="8694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dirty="0">
                <a:latin typeface="+mn-lt"/>
              </a:rPr>
              <a:t>Process 2</a:t>
            </a:r>
            <a:endParaRPr lang="en-GB" sz="1400" dirty="0">
              <a:latin typeface="+mn-lt"/>
            </a:endParaRPr>
          </a:p>
        </p:txBody>
      </p:sp>
      <p:sp>
        <p:nvSpPr>
          <p:cNvPr id="6168" name="Rectangle 43"/>
          <p:cNvSpPr>
            <a:spLocks noChangeArrowheads="1"/>
          </p:cNvSpPr>
          <p:nvPr/>
        </p:nvSpPr>
        <p:spPr bwMode="auto">
          <a:xfrm>
            <a:off x="6703909" y="3250269"/>
            <a:ext cx="656120"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latin typeface="+mn-lt"/>
            </a:endParaRPr>
          </a:p>
        </p:txBody>
      </p:sp>
      <p:sp>
        <p:nvSpPr>
          <p:cNvPr id="6169" name="Rectangle 44"/>
          <p:cNvSpPr>
            <a:spLocks noChangeArrowheads="1"/>
          </p:cNvSpPr>
          <p:nvPr/>
        </p:nvSpPr>
        <p:spPr bwMode="auto">
          <a:xfrm>
            <a:off x="7360030" y="3250269"/>
            <a:ext cx="575733"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latin typeface="+mn-lt"/>
            </a:endParaRPr>
          </a:p>
        </p:txBody>
      </p:sp>
      <p:sp>
        <p:nvSpPr>
          <p:cNvPr id="6170" name="Rectangle 45"/>
          <p:cNvSpPr>
            <a:spLocks noChangeArrowheads="1"/>
          </p:cNvSpPr>
          <p:nvPr/>
        </p:nvSpPr>
        <p:spPr bwMode="auto">
          <a:xfrm>
            <a:off x="7935763" y="3250269"/>
            <a:ext cx="960967"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latin typeface="+mn-lt"/>
            </a:endParaRPr>
          </a:p>
        </p:txBody>
      </p:sp>
      <p:sp>
        <p:nvSpPr>
          <p:cNvPr id="6171" name="Rectangle 46"/>
          <p:cNvSpPr>
            <a:spLocks noChangeArrowheads="1"/>
          </p:cNvSpPr>
          <p:nvPr/>
        </p:nvSpPr>
        <p:spPr bwMode="auto">
          <a:xfrm>
            <a:off x="8896729" y="3250269"/>
            <a:ext cx="287867" cy="369332"/>
          </a:xfrm>
          <a:prstGeom prst="rect">
            <a:avLst/>
          </a:prstGeom>
          <a:solidFill>
            <a:srgbClr val="000000"/>
          </a:solidFill>
          <a:ln w="9525">
            <a:solidFill>
              <a:schemeClr val="tx1"/>
            </a:solidFill>
            <a:miter lim="800000"/>
            <a:headEnd/>
            <a:tailEnd/>
          </a:ln>
        </p:spPr>
        <p:txBody>
          <a:bodyPr anchor="ctr">
            <a:spAutoFit/>
          </a:bodyPr>
          <a:lstStyle/>
          <a:p>
            <a:endParaRPr lang="en-US">
              <a:latin typeface="+mn-lt"/>
            </a:endParaRPr>
          </a:p>
        </p:txBody>
      </p:sp>
      <p:sp>
        <p:nvSpPr>
          <p:cNvPr id="6172" name="Rectangle 47"/>
          <p:cNvSpPr>
            <a:spLocks noChangeArrowheads="1"/>
          </p:cNvSpPr>
          <p:nvPr/>
        </p:nvSpPr>
        <p:spPr bwMode="auto">
          <a:xfrm>
            <a:off x="9184596" y="3250269"/>
            <a:ext cx="1151467"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latin typeface="+mn-lt"/>
            </a:endParaRPr>
          </a:p>
        </p:txBody>
      </p:sp>
      <p:sp>
        <p:nvSpPr>
          <p:cNvPr id="6173" name="Rectangle 49"/>
          <p:cNvSpPr>
            <a:spLocks noChangeArrowheads="1"/>
          </p:cNvSpPr>
          <p:nvPr/>
        </p:nvSpPr>
        <p:spPr bwMode="auto">
          <a:xfrm>
            <a:off x="10336062" y="3250269"/>
            <a:ext cx="673100"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latin typeface="+mn-lt"/>
            </a:endParaRPr>
          </a:p>
        </p:txBody>
      </p:sp>
      <p:sp>
        <p:nvSpPr>
          <p:cNvPr id="6175" name="Text Box 51"/>
          <p:cNvSpPr txBox="1">
            <a:spLocks noChangeArrowheads="1"/>
          </p:cNvSpPr>
          <p:nvPr/>
        </p:nvSpPr>
        <p:spPr bwMode="auto">
          <a:xfrm>
            <a:off x="6703910" y="3290473"/>
            <a:ext cx="6784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a:latin typeface="+mn-lt"/>
              </a:rPr>
              <a:t>T1a</a:t>
            </a:r>
            <a:endParaRPr lang="en-GB" sz="1400">
              <a:latin typeface="+mn-lt"/>
            </a:endParaRPr>
          </a:p>
        </p:txBody>
      </p:sp>
      <p:sp>
        <p:nvSpPr>
          <p:cNvPr id="6176" name="Text Box 52"/>
          <p:cNvSpPr txBox="1">
            <a:spLocks noChangeArrowheads="1"/>
          </p:cNvSpPr>
          <p:nvPr/>
        </p:nvSpPr>
        <p:spPr bwMode="auto">
          <a:xfrm>
            <a:off x="7382363" y="3290473"/>
            <a:ext cx="4395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a:latin typeface="+mn-lt"/>
              </a:rPr>
              <a:t>T1c</a:t>
            </a:r>
            <a:endParaRPr lang="en-GB" sz="1400">
              <a:latin typeface="+mn-lt"/>
            </a:endParaRPr>
          </a:p>
        </p:txBody>
      </p:sp>
      <p:sp>
        <p:nvSpPr>
          <p:cNvPr id="6177" name="Text Box 53"/>
          <p:cNvSpPr txBox="1">
            <a:spLocks noChangeArrowheads="1"/>
          </p:cNvSpPr>
          <p:nvPr/>
        </p:nvSpPr>
        <p:spPr bwMode="auto">
          <a:xfrm>
            <a:off x="7966378" y="3290473"/>
            <a:ext cx="4587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a:latin typeface="+mn-lt"/>
              </a:rPr>
              <a:t>T2b</a:t>
            </a:r>
            <a:endParaRPr lang="en-GB" sz="1400">
              <a:latin typeface="+mn-lt"/>
            </a:endParaRPr>
          </a:p>
        </p:txBody>
      </p:sp>
      <p:sp>
        <p:nvSpPr>
          <p:cNvPr id="6178" name="Text Box 54"/>
          <p:cNvSpPr txBox="1">
            <a:spLocks noChangeArrowheads="1"/>
          </p:cNvSpPr>
          <p:nvPr/>
        </p:nvSpPr>
        <p:spPr bwMode="auto">
          <a:xfrm>
            <a:off x="9199459" y="3290473"/>
            <a:ext cx="4507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a:latin typeface="+mn-lt"/>
              </a:rPr>
              <a:t>T1a</a:t>
            </a:r>
            <a:endParaRPr lang="en-GB" sz="1400">
              <a:latin typeface="+mn-lt"/>
            </a:endParaRPr>
          </a:p>
        </p:txBody>
      </p:sp>
      <p:sp>
        <p:nvSpPr>
          <p:cNvPr id="6179" name="Text Box 55"/>
          <p:cNvSpPr txBox="1">
            <a:spLocks noChangeArrowheads="1"/>
          </p:cNvSpPr>
          <p:nvPr/>
        </p:nvSpPr>
        <p:spPr bwMode="auto">
          <a:xfrm>
            <a:off x="10362496" y="3290473"/>
            <a:ext cx="4507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dirty="0">
                <a:latin typeface="+mn-lt"/>
              </a:rPr>
              <a:t>T2a</a:t>
            </a:r>
            <a:endParaRPr lang="en-GB" sz="1400" dirty="0">
              <a:latin typeface="+mn-lt"/>
            </a:endParaRPr>
          </a:p>
        </p:txBody>
      </p:sp>
      <p:sp>
        <p:nvSpPr>
          <p:cNvPr id="6180" name="Line 56"/>
          <p:cNvSpPr>
            <a:spLocks noChangeShapeType="1"/>
          </p:cNvSpPr>
          <p:nvPr/>
        </p:nvSpPr>
        <p:spPr bwMode="auto">
          <a:xfrm>
            <a:off x="6689047" y="3722272"/>
            <a:ext cx="4320116"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wrap="none">
            <a:spAutoFit/>
          </a:bodyPr>
          <a:lstStyle/>
          <a:p>
            <a:endParaRPr lang="en-GB">
              <a:latin typeface="+mn-lt"/>
            </a:endParaRPr>
          </a:p>
        </p:txBody>
      </p:sp>
      <p:sp>
        <p:nvSpPr>
          <p:cNvPr id="6181" name="Text Box 57"/>
          <p:cNvSpPr txBox="1">
            <a:spLocks noChangeArrowheads="1"/>
          </p:cNvSpPr>
          <p:nvPr/>
        </p:nvSpPr>
        <p:spPr bwMode="auto">
          <a:xfrm>
            <a:off x="8248719" y="3722272"/>
            <a:ext cx="649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800" dirty="0">
                <a:latin typeface="+mn-lt"/>
              </a:rPr>
              <a:t>Time</a:t>
            </a:r>
            <a:endParaRPr lang="en-GB" sz="1800" dirty="0">
              <a:latin typeface="+mn-lt"/>
            </a:endParaRPr>
          </a:p>
        </p:txBody>
      </p:sp>
      <p:pic>
        <p:nvPicPr>
          <p:cNvPr id="1027" name="Picture 3" descr="C:\Users\Ian\AppData\Local\Microsoft\Windows\INetCache\IE\XS9A8S5L\Cycle02-Transparent-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5059" y="1569782"/>
            <a:ext cx="446537" cy="43411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 descr="C:\Users\Ian\AppData\Local\Microsoft\Windows\INetCache\IE\XS9A8S5L\Cycle02-Transparent-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3806" y="1569781"/>
            <a:ext cx="446537" cy="43411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3" descr="C:\Users\Ian\AppData\Local\Microsoft\Windows\INetCache\IE\XS9A8S5L\Cycle02-Transparent-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2790" y="1569782"/>
            <a:ext cx="446537" cy="43411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3" descr="C:\Users\Ian\AppData\Local\Microsoft\Windows\INetCache\IE\XS9A8S5L\Cycle02-Transparent-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4904" y="1567115"/>
            <a:ext cx="446537" cy="43411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3" descr="C:\Users\Ian\AppData\Local\Microsoft\Windows\INetCache\IE\XS9A8S5L\Cycle02-Transparent-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33888" y="1567116"/>
            <a:ext cx="446537" cy="434111"/>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6774075" y="1272563"/>
            <a:ext cx="1901952" cy="12232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p:cNvSpPr/>
          <p:nvPr/>
        </p:nvSpPr>
        <p:spPr>
          <a:xfrm>
            <a:off x="8993157" y="1272563"/>
            <a:ext cx="1901952" cy="12232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43"/>
          <p:cNvSpPr>
            <a:spLocks noChangeArrowheads="1"/>
          </p:cNvSpPr>
          <p:nvPr/>
        </p:nvSpPr>
        <p:spPr bwMode="auto">
          <a:xfrm>
            <a:off x="6718771" y="4920573"/>
            <a:ext cx="656120"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latin typeface="+mn-lt"/>
            </a:endParaRPr>
          </a:p>
        </p:txBody>
      </p:sp>
      <p:sp>
        <p:nvSpPr>
          <p:cNvPr id="76" name="Rectangle 45"/>
          <p:cNvSpPr>
            <a:spLocks noChangeArrowheads="1"/>
          </p:cNvSpPr>
          <p:nvPr/>
        </p:nvSpPr>
        <p:spPr bwMode="auto">
          <a:xfrm>
            <a:off x="7382363" y="4920573"/>
            <a:ext cx="1529229"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latin typeface="+mn-lt"/>
            </a:endParaRPr>
          </a:p>
        </p:txBody>
      </p:sp>
      <p:sp>
        <p:nvSpPr>
          <p:cNvPr id="77" name="Rectangle 46"/>
          <p:cNvSpPr>
            <a:spLocks noChangeArrowheads="1"/>
          </p:cNvSpPr>
          <p:nvPr/>
        </p:nvSpPr>
        <p:spPr bwMode="auto">
          <a:xfrm>
            <a:off x="8911591" y="4920573"/>
            <a:ext cx="287867" cy="369332"/>
          </a:xfrm>
          <a:prstGeom prst="rect">
            <a:avLst/>
          </a:prstGeom>
          <a:solidFill>
            <a:srgbClr val="000000"/>
          </a:solidFill>
          <a:ln w="9525">
            <a:solidFill>
              <a:schemeClr val="tx1"/>
            </a:solidFill>
            <a:miter lim="800000"/>
            <a:headEnd/>
            <a:tailEnd/>
          </a:ln>
        </p:spPr>
        <p:txBody>
          <a:bodyPr anchor="ctr">
            <a:spAutoFit/>
          </a:bodyPr>
          <a:lstStyle/>
          <a:p>
            <a:endParaRPr lang="en-US">
              <a:latin typeface="+mn-lt"/>
            </a:endParaRPr>
          </a:p>
        </p:txBody>
      </p:sp>
      <p:sp>
        <p:nvSpPr>
          <p:cNvPr id="78" name="Rectangle 47"/>
          <p:cNvSpPr>
            <a:spLocks noChangeArrowheads="1"/>
          </p:cNvSpPr>
          <p:nvPr/>
        </p:nvSpPr>
        <p:spPr bwMode="auto">
          <a:xfrm>
            <a:off x="9199459" y="4920573"/>
            <a:ext cx="863473"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latin typeface="+mn-lt"/>
            </a:endParaRPr>
          </a:p>
        </p:txBody>
      </p:sp>
      <p:sp>
        <p:nvSpPr>
          <p:cNvPr id="79" name="Rectangle 49"/>
          <p:cNvSpPr>
            <a:spLocks noChangeArrowheads="1"/>
          </p:cNvSpPr>
          <p:nvPr/>
        </p:nvSpPr>
        <p:spPr bwMode="auto">
          <a:xfrm>
            <a:off x="10206866" y="4920573"/>
            <a:ext cx="817158"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latin typeface="+mn-lt"/>
            </a:endParaRPr>
          </a:p>
        </p:txBody>
      </p:sp>
      <p:sp>
        <p:nvSpPr>
          <p:cNvPr id="80" name="Text Box 51"/>
          <p:cNvSpPr txBox="1">
            <a:spLocks noChangeArrowheads="1"/>
          </p:cNvSpPr>
          <p:nvPr/>
        </p:nvSpPr>
        <p:spPr bwMode="auto">
          <a:xfrm>
            <a:off x="6718772" y="4960777"/>
            <a:ext cx="6784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dirty="0">
                <a:latin typeface="+mn-lt"/>
              </a:rPr>
              <a:t>T1b</a:t>
            </a:r>
            <a:endParaRPr lang="en-GB" sz="1400" dirty="0">
              <a:latin typeface="+mn-lt"/>
            </a:endParaRPr>
          </a:p>
        </p:txBody>
      </p:sp>
      <p:sp>
        <p:nvSpPr>
          <p:cNvPr id="82" name="Text Box 53"/>
          <p:cNvSpPr txBox="1">
            <a:spLocks noChangeArrowheads="1"/>
          </p:cNvSpPr>
          <p:nvPr/>
        </p:nvSpPr>
        <p:spPr bwMode="auto">
          <a:xfrm>
            <a:off x="7981240" y="4960777"/>
            <a:ext cx="4395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dirty="0">
                <a:latin typeface="+mn-lt"/>
              </a:rPr>
              <a:t>T1c</a:t>
            </a:r>
            <a:endParaRPr lang="en-GB" sz="1400" dirty="0">
              <a:latin typeface="+mn-lt"/>
            </a:endParaRPr>
          </a:p>
        </p:txBody>
      </p:sp>
      <p:sp>
        <p:nvSpPr>
          <p:cNvPr id="83" name="Text Box 54"/>
          <p:cNvSpPr txBox="1">
            <a:spLocks noChangeArrowheads="1"/>
          </p:cNvSpPr>
          <p:nvPr/>
        </p:nvSpPr>
        <p:spPr bwMode="auto">
          <a:xfrm>
            <a:off x="9214321" y="4960777"/>
            <a:ext cx="4507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dirty="0">
                <a:latin typeface="+mn-lt"/>
              </a:rPr>
              <a:t>T2a</a:t>
            </a:r>
            <a:endParaRPr lang="en-GB" sz="1400" dirty="0">
              <a:latin typeface="+mn-lt"/>
            </a:endParaRPr>
          </a:p>
        </p:txBody>
      </p:sp>
      <p:sp>
        <p:nvSpPr>
          <p:cNvPr id="84" name="Text Box 55"/>
          <p:cNvSpPr txBox="1">
            <a:spLocks noChangeArrowheads="1"/>
          </p:cNvSpPr>
          <p:nvPr/>
        </p:nvSpPr>
        <p:spPr bwMode="auto">
          <a:xfrm>
            <a:off x="10377358" y="4960777"/>
            <a:ext cx="4587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dirty="0">
                <a:latin typeface="+mn-lt"/>
              </a:rPr>
              <a:t>T1b</a:t>
            </a:r>
            <a:endParaRPr lang="en-GB" sz="1400" dirty="0">
              <a:latin typeface="+mn-lt"/>
            </a:endParaRPr>
          </a:p>
        </p:txBody>
      </p:sp>
      <p:sp>
        <p:nvSpPr>
          <p:cNvPr id="85" name="Line 56"/>
          <p:cNvSpPr>
            <a:spLocks noChangeShapeType="1"/>
          </p:cNvSpPr>
          <p:nvPr/>
        </p:nvSpPr>
        <p:spPr bwMode="auto">
          <a:xfrm>
            <a:off x="6703909" y="5392576"/>
            <a:ext cx="4320116"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wrap="none">
            <a:spAutoFit/>
          </a:bodyPr>
          <a:lstStyle/>
          <a:p>
            <a:endParaRPr lang="en-GB">
              <a:latin typeface="+mn-lt"/>
            </a:endParaRPr>
          </a:p>
        </p:txBody>
      </p:sp>
      <p:sp>
        <p:nvSpPr>
          <p:cNvPr id="86" name="Text Box 57"/>
          <p:cNvSpPr txBox="1">
            <a:spLocks noChangeArrowheads="1"/>
          </p:cNvSpPr>
          <p:nvPr/>
        </p:nvSpPr>
        <p:spPr bwMode="auto">
          <a:xfrm>
            <a:off x="8263581" y="5392576"/>
            <a:ext cx="649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800" dirty="0">
                <a:latin typeface="+mn-lt"/>
              </a:rPr>
              <a:t>Time</a:t>
            </a:r>
            <a:endParaRPr lang="en-GB" sz="1800" dirty="0">
              <a:latin typeface="+mn-lt"/>
            </a:endParaRPr>
          </a:p>
        </p:txBody>
      </p:sp>
      <p:sp>
        <p:nvSpPr>
          <p:cNvPr id="87" name="Text Box 40"/>
          <p:cNvSpPr txBox="1">
            <a:spLocks noChangeArrowheads="1"/>
          </p:cNvSpPr>
          <p:nvPr/>
        </p:nvSpPr>
        <p:spPr bwMode="auto">
          <a:xfrm>
            <a:off x="11024025" y="3250269"/>
            <a:ext cx="8951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dirty="0">
                <a:latin typeface="+mn-lt"/>
              </a:rPr>
              <a:t>Processor</a:t>
            </a:r>
            <a:endParaRPr lang="en-GB" sz="1400" dirty="0">
              <a:latin typeface="+mn-lt"/>
            </a:endParaRPr>
          </a:p>
        </p:txBody>
      </p:sp>
      <p:sp>
        <p:nvSpPr>
          <p:cNvPr id="88" name="Text Box 40"/>
          <p:cNvSpPr txBox="1">
            <a:spLocks noChangeArrowheads="1"/>
          </p:cNvSpPr>
          <p:nvPr/>
        </p:nvSpPr>
        <p:spPr bwMode="auto">
          <a:xfrm>
            <a:off x="11013180" y="4920573"/>
            <a:ext cx="10409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dirty="0">
                <a:latin typeface="+mn-lt"/>
              </a:rPr>
              <a:t>Processor-2</a:t>
            </a:r>
            <a:endParaRPr lang="en-GB" sz="1400" dirty="0">
              <a:latin typeface="+mn-lt"/>
            </a:endParaRPr>
          </a:p>
        </p:txBody>
      </p:sp>
      <p:sp>
        <p:nvSpPr>
          <p:cNvPr id="89" name="Rectangle 43"/>
          <p:cNvSpPr>
            <a:spLocks noChangeArrowheads="1"/>
          </p:cNvSpPr>
          <p:nvPr/>
        </p:nvSpPr>
        <p:spPr bwMode="auto">
          <a:xfrm>
            <a:off x="6729615" y="4423749"/>
            <a:ext cx="1088311"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latin typeface="+mn-lt"/>
            </a:endParaRPr>
          </a:p>
        </p:txBody>
      </p:sp>
      <p:sp>
        <p:nvSpPr>
          <p:cNvPr id="91" name="Rectangle 45"/>
          <p:cNvSpPr>
            <a:spLocks noChangeArrowheads="1"/>
          </p:cNvSpPr>
          <p:nvPr/>
        </p:nvSpPr>
        <p:spPr bwMode="auto">
          <a:xfrm>
            <a:off x="7810817" y="4423749"/>
            <a:ext cx="960967"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latin typeface="+mn-lt"/>
            </a:endParaRPr>
          </a:p>
        </p:txBody>
      </p:sp>
      <p:sp>
        <p:nvSpPr>
          <p:cNvPr id="92" name="Rectangle 46"/>
          <p:cNvSpPr>
            <a:spLocks noChangeArrowheads="1"/>
          </p:cNvSpPr>
          <p:nvPr/>
        </p:nvSpPr>
        <p:spPr bwMode="auto">
          <a:xfrm>
            <a:off x="9918999" y="4423749"/>
            <a:ext cx="287867" cy="369332"/>
          </a:xfrm>
          <a:prstGeom prst="rect">
            <a:avLst/>
          </a:prstGeom>
          <a:solidFill>
            <a:srgbClr val="000000"/>
          </a:solidFill>
          <a:ln w="9525">
            <a:solidFill>
              <a:schemeClr val="tx1"/>
            </a:solidFill>
            <a:miter lim="800000"/>
            <a:headEnd/>
            <a:tailEnd/>
          </a:ln>
        </p:spPr>
        <p:txBody>
          <a:bodyPr anchor="ctr">
            <a:spAutoFit/>
          </a:bodyPr>
          <a:lstStyle/>
          <a:p>
            <a:endParaRPr lang="en-US">
              <a:latin typeface="+mn-lt"/>
            </a:endParaRPr>
          </a:p>
        </p:txBody>
      </p:sp>
      <p:sp>
        <p:nvSpPr>
          <p:cNvPr id="93" name="Rectangle 47"/>
          <p:cNvSpPr>
            <a:spLocks noChangeArrowheads="1"/>
          </p:cNvSpPr>
          <p:nvPr/>
        </p:nvSpPr>
        <p:spPr bwMode="auto">
          <a:xfrm>
            <a:off x="8782421" y="4423749"/>
            <a:ext cx="1151467"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latin typeface="+mn-lt"/>
            </a:endParaRPr>
          </a:p>
        </p:txBody>
      </p:sp>
      <p:sp>
        <p:nvSpPr>
          <p:cNvPr id="94" name="Rectangle 49"/>
          <p:cNvSpPr>
            <a:spLocks noChangeArrowheads="1"/>
          </p:cNvSpPr>
          <p:nvPr/>
        </p:nvSpPr>
        <p:spPr bwMode="auto">
          <a:xfrm>
            <a:off x="10206866" y="4423749"/>
            <a:ext cx="828003"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latin typeface="+mn-lt"/>
            </a:endParaRPr>
          </a:p>
        </p:txBody>
      </p:sp>
      <p:sp>
        <p:nvSpPr>
          <p:cNvPr id="95" name="Text Box 51"/>
          <p:cNvSpPr txBox="1">
            <a:spLocks noChangeArrowheads="1"/>
          </p:cNvSpPr>
          <p:nvPr/>
        </p:nvSpPr>
        <p:spPr bwMode="auto">
          <a:xfrm>
            <a:off x="6729617" y="4463953"/>
            <a:ext cx="6784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a:latin typeface="+mn-lt"/>
              </a:rPr>
              <a:t>T1a</a:t>
            </a:r>
            <a:endParaRPr lang="en-GB" sz="1400">
              <a:latin typeface="+mn-lt"/>
            </a:endParaRPr>
          </a:p>
        </p:txBody>
      </p:sp>
      <p:sp>
        <p:nvSpPr>
          <p:cNvPr id="97" name="Text Box 53"/>
          <p:cNvSpPr txBox="1">
            <a:spLocks noChangeArrowheads="1"/>
          </p:cNvSpPr>
          <p:nvPr/>
        </p:nvSpPr>
        <p:spPr bwMode="auto">
          <a:xfrm>
            <a:off x="7836075" y="4463952"/>
            <a:ext cx="4587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dirty="0">
                <a:latin typeface="+mn-lt"/>
              </a:rPr>
              <a:t>T2b</a:t>
            </a:r>
            <a:endParaRPr lang="en-GB" sz="1400" dirty="0">
              <a:latin typeface="+mn-lt"/>
            </a:endParaRPr>
          </a:p>
        </p:txBody>
      </p:sp>
      <p:sp>
        <p:nvSpPr>
          <p:cNvPr id="98" name="Text Box 54"/>
          <p:cNvSpPr txBox="1">
            <a:spLocks noChangeArrowheads="1"/>
          </p:cNvSpPr>
          <p:nvPr/>
        </p:nvSpPr>
        <p:spPr bwMode="auto">
          <a:xfrm>
            <a:off x="9225166" y="4463953"/>
            <a:ext cx="4507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a:latin typeface="+mn-lt"/>
              </a:rPr>
              <a:t>T1a</a:t>
            </a:r>
            <a:endParaRPr lang="en-GB" sz="1400">
              <a:latin typeface="+mn-lt"/>
            </a:endParaRPr>
          </a:p>
        </p:txBody>
      </p:sp>
      <p:sp>
        <p:nvSpPr>
          <p:cNvPr id="99" name="Text Box 55"/>
          <p:cNvSpPr txBox="1">
            <a:spLocks noChangeArrowheads="1"/>
          </p:cNvSpPr>
          <p:nvPr/>
        </p:nvSpPr>
        <p:spPr bwMode="auto">
          <a:xfrm>
            <a:off x="10388203" y="4463953"/>
            <a:ext cx="4507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dirty="0">
                <a:latin typeface="+mn-lt"/>
              </a:rPr>
              <a:t>T2a</a:t>
            </a:r>
            <a:endParaRPr lang="en-GB" sz="1400" dirty="0">
              <a:latin typeface="+mn-lt"/>
            </a:endParaRPr>
          </a:p>
        </p:txBody>
      </p:sp>
      <p:sp>
        <p:nvSpPr>
          <p:cNvPr id="100" name="Text Box 40"/>
          <p:cNvSpPr txBox="1">
            <a:spLocks noChangeArrowheads="1"/>
          </p:cNvSpPr>
          <p:nvPr/>
        </p:nvSpPr>
        <p:spPr bwMode="auto">
          <a:xfrm>
            <a:off x="11024025" y="4423749"/>
            <a:ext cx="10409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dirty="0">
                <a:latin typeface="+mn-lt"/>
              </a:rPr>
              <a:t>Processor-1</a:t>
            </a:r>
            <a:endParaRPr lang="en-GB" sz="1400" dirty="0">
              <a:latin typeface="+mn-lt"/>
            </a:endParaRPr>
          </a:p>
        </p:txBody>
      </p:sp>
      <p:sp>
        <p:nvSpPr>
          <p:cNvPr id="101" name="Rectangle 46"/>
          <p:cNvSpPr>
            <a:spLocks noChangeArrowheads="1"/>
          </p:cNvSpPr>
          <p:nvPr/>
        </p:nvSpPr>
        <p:spPr bwMode="auto">
          <a:xfrm>
            <a:off x="10049427" y="4926508"/>
            <a:ext cx="176153" cy="369332"/>
          </a:xfrm>
          <a:prstGeom prst="rect">
            <a:avLst/>
          </a:prstGeom>
          <a:solidFill>
            <a:srgbClr val="000000"/>
          </a:solidFill>
          <a:ln w="9525">
            <a:solidFill>
              <a:schemeClr val="tx1"/>
            </a:solidFill>
            <a:miter lim="800000"/>
            <a:headEnd/>
            <a:tailEnd/>
          </a:ln>
        </p:spPr>
        <p:txBody>
          <a:bodyPr wrap="square" anchor="ctr">
            <a:spAutoFit/>
          </a:bodyPr>
          <a:lstStyle/>
          <a:p>
            <a:endParaRPr lang="en-US">
              <a:latin typeface="+mn-lt"/>
            </a:endParaRPr>
          </a:p>
        </p:txBody>
      </p:sp>
      <p:sp>
        <p:nvSpPr>
          <p:cNvPr id="102" name="Text Box 40"/>
          <p:cNvSpPr txBox="1">
            <a:spLocks noChangeArrowheads="1"/>
          </p:cNvSpPr>
          <p:nvPr/>
        </p:nvSpPr>
        <p:spPr bwMode="auto">
          <a:xfrm>
            <a:off x="6699001" y="2863173"/>
            <a:ext cx="27329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i="1" dirty="0">
                <a:latin typeface="+mn-lt"/>
              </a:rPr>
              <a:t>Concurrent (interleaved) execution</a:t>
            </a:r>
            <a:endParaRPr lang="en-GB" sz="1400" i="1" dirty="0">
              <a:latin typeface="+mn-lt"/>
            </a:endParaRPr>
          </a:p>
        </p:txBody>
      </p:sp>
      <p:sp>
        <p:nvSpPr>
          <p:cNvPr id="103" name="Text Box 40"/>
          <p:cNvSpPr txBox="1">
            <a:spLocks noChangeArrowheads="1"/>
          </p:cNvSpPr>
          <p:nvPr/>
        </p:nvSpPr>
        <p:spPr bwMode="auto">
          <a:xfrm>
            <a:off x="6727225" y="4104826"/>
            <a:ext cx="14677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i="1" dirty="0">
                <a:latin typeface="+mn-lt"/>
              </a:rPr>
              <a:t>Parallel execution</a:t>
            </a:r>
            <a:endParaRPr lang="en-GB" sz="1400" i="1" dirty="0">
              <a:latin typeface="+mn-lt"/>
            </a:endParaRPr>
          </a:p>
        </p:txBody>
      </p:sp>
    </p:spTree>
    <p:extLst>
      <p:ext uri="{BB962C8B-B14F-4D97-AF65-F5344CB8AC3E}">
        <p14:creationId xmlns:p14="http://schemas.microsoft.com/office/powerpoint/2010/main" val="106803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p:cNvSpPr>
            <a:spLocks noChangeArrowheads="1"/>
          </p:cNvSpPr>
          <p:nvPr/>
        </p:nvSpPr>
        <p:spPr bwMode="auto">
          <a:xfrm>
            <a:off x="10057529" y="3704887"/>
            <a:ext cx="1147305" cy="39164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endParaRPr lang="en-US" altLang="en-US" sz="1400" u="sng" dirty="0">
              <a:latin typeface="+mn-lt"/>
            </a:endParaRPr>
          </a:p>
        </p:txBody>
      </p:sp>
      <p:sp>
        <p:nvSpPr>
          <p:cNvPr id="14" name="Rectangle 4"/>
          <p:cNvSpPr>
            <a:spLocks noChangeArrowheads="1"/>
          </p:cNvSpPr>
          <p:nvPr/>
        </p:nvSpPr>
        <p:spPr bwMode="auto">
          <a:xfrm>
            <a:off x="9905129" y="3552487"/>
            <a:ext cx="1147305" cy="39164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endParaRPr lang="en-US" altLang="en-US" sz="1400" u="sng" dirty="0">
              <a:latin typeface="+mn-lt"/>
            </a:endParaRPr>
          </a:p>
        </p:txBody>
      </p:sp>
      <p:sp>
        <p:nvSpPr>
          <p:cNvPr id="13" name="Rectangle 4"/>
          <p:cNvSpPr>
            <a:spLocks noChangeArrowheads="1"/>
          </p:cNvSpPr>
          <p:nvPr/>
        </p:nvSpPr>
        <p:spPr bwMode="auto">
          <a:xfrm>
            <a:off x="9752729" y="3400087"/>
            <a:ext cx="1147305" cy="39164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endParaRPr lang="en-US" altLang="en-US" sz="1400" u="sng" dirty="0">
              <a:latin typeface="+mn-lt"/>
            </a:endParaRPr>
          </a:p>
        </p:txBody>
      </p:sp>
      <p:sp>
        <p:nvSpPr>
          <p:cNvPr id="12" name="Rectangle 4"/>
          <p:cNvSpPr>
            <a:spLocks noChangeArrowheads="1"/>
          </p:cNvSpPr>
          <p:nvPr/>
        </p:nvSpPr>
        <p:spPr bwMode="auto">
          <a:xfrm>
            <a:off x="9600329" y="3247687"/>
            <a:ext cx="1147305" cy="39164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endParaRPr lang="en-US" altLang="en-US" sz="1400" u="sng" dirty="0">
              <a:latin typeface="+mn-lt"/>
            </a:endParaRPr>
          </a:p>
        </p:txBody>
      </p:sp>
      <p:sp>
        <p:nvSpPr>
          <p:cNvPr id="2" name="Title 1"/>
          <p:cNvSpPr>
            <a:spLocks noGrp="1"/>
          </p:cNvSpPr>
          <p:nvPr>
            <p:ph type="title"/>
          </p:nvPr>
        </p:nvSpPr>
        <p:spPr/>
        <p:txBody>
          <a:bodyPr/>
          <a:lstStyle/>
          <a:p>
            <a:r>
              <a:rPr lang="en-NZ" dirty="0"/>
              <a:t>Threading in a server</a:t>
            </a:r>
            <a:endParaRPr lang="en-GB" dirty="0"/>
          </a:p>
        </p:txBody>
      </p:sp>
      <p:sp>
        <p:nvSpPr>
          <p:cNvPr id="4" name="Content Placeholder 3"/>
          <p:cNvSpPr>
            <a:spLocks noGrp="1"/>
          </p:cNvSpPr>
          <p:nvPr>
            <p:ph sz="half" idx="1"/>
          </p:nvPr>
        </p:nvSpPr>
        <p:spPr/>
        <p:txBody>
          <a:bodyPr>
            <a:normAutofit fontScale="92500"/>
          </a:bodyPr>
          <a:lstStyle/>
          <a:p>
            <a:r>
              <a:rPr lang="en-NZ" dirty="0"/>
              <a:t>In a client/server system, servers manage shared resources and process requests on behalf of many clients</a:t>
            </a:r>
          </a:p>
          <a:p>
            <a:r>
              <a:rPr lang="en-NZ" dirty="0"/>
              <a:t>In responding to a client request, the server typically uses a separate thread to process the request</a:t>
            </a:r>
          </a:p>
          <a:p>
            <a:pPr lvl="1"/>
            <a:r>
              <a:rPr lang="en-NZ" dirty="0"/>
              <a:t>This is for performance reasons:</a:t>
            </a:r>
          </a:p>
          <a:p>
            <a:pPr lvl="2"/>
            <a:r>
              <a:rPr lang="en-NZ" dirty="0"/>
              <a:t>Parallel execution of requests (using a multi-processor machine)</a:t>
            </a:r>
          </a:p>
          <a:p>
            <a:pPr lvl="2"/>
            <a:r>
              <a:rPr lang="en-NZ" dirty="0"/>
              <a:t>Interleaved execution generally improves the server’s throughput</a:t>
            </a:r>
          </a:p>
        </p:txBody>
      </p:sp>
      <p:pic>
        <p:nvPicPr>
          <p:cNvPr id="7" name="Picture 3" descr="C:\Users\Ian\AppData\Local\Microsoft\Windows\INetCache\IE\XS9A8S5L\Cycle02-Transparent-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6629" y="3105978"/>
            <a:ext cx="446537" cy="434111"/>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8496952" y="2284914"/>
            <a:ext cx="2969623" cy="25103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0" name="Picture 2" descr="http://huytruong.biz/wp-content/uploads/2015/10/web-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3766" y="1582028"/>
            <a:ext cx="1170305" cy="14057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Ian\AppData\Local\Microsoft\Windows\INetCache\IE\XS9A8S5L\Cycle02-Transparent-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6629" y="3540089"/>
            <a:ext cx="446537" cy="4341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Ian\AppData\Local\Microsoft\Windows\INetCache\IE\XS9A8S5L\Cycle02-Transparent-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2296" y="3293154"/>
            <a:ext cx="446537" cy="43411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p:cNvSpPr>
            <a:spLocks noChangeArrowheads="1"/>
          </p:cNvSpPr>
          <p:nvPr/>
        </p:nvSpPr>
        <p:spPr bwMode="auto">
          <a:xfrm>
            <a:off x="9447929" y="3095287"/>
            <a:ext cx="1147305" cy="39164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200" u="sng" dirty="0">
                <a:latin typeface="+mn-lt"/>
              </a:rPr>
              <a:t>: </a:t>
            </a:r>
            <a:r>
              <a:rPr lang="en-US" altLang="en-US" sz="1200" u="sng" dirty="0" err="1">
                <a:latin typeface="Consolas" panose="020B0609020204030204" pitchFamily="49" charset="0"/>
              </a:rPr>
              <a:t>TheatreSeat</a:t>
            </a:r>
            <a:endParaRPr lang="en-US" altLang="en-US" sz="1200" u="sng" dirty="0">
              <a:latin typeface="Consolas" panose="020B0609020204030204" pitchFamily="49" charset="0"/>
            </a:endParaRPr>
          </a:p>
        </p:txBody>
      </p:sp>
      <p:pic>
        <p:nvPicPr>
          <p:cNvPr id="2052" name="Picture 4" descr="Image result for desktop mach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3847" y="1963705"/>
            <a:ext cx="907512" cy="90751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desktop mach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2491" y="2978294"/>
            <a:ext cx="907512" cy="90751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result for desktop mach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0738" y="3944132"/>
            <a:ext cx="907512" cy="90751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desktop mach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1359" y="1020014"/>
            <a:ext cx="907512" cy="90751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Image result for desktop mach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4740" y="5033041"/>
            <a:ext cx="907512" cy="907512"/>
          </a:xfrm>
          <a:prstGeom prst="rect">
            <a:avLst/>
          </a:prstGeom>
          <a:noFill/>
          <a:extLst>
            <a:ext uri="{909E8E84-426E-40DD-AFC4-6F175D3DCCD1}">
              <a14:hiddenFill xmlns:a14="http://schemas.microsoft.com/office/drawing/2010/main">
                <a:solidFill>
                  <a:srgbClr val="FFFFFF"/>
                </a:solidFill>
              </a14:hiddenFill>
            </a:ext>
          </a:extLst>
        </p:spPr>
      </p:pic>
      <p:sp>
        <p:nvSpPr>
          <p:cNvPr id="22" name="Text Box 40"/>
          <p:cNvSpPr txBox="1">
            <a:spLocks noChangeArrowheads="1"/>
          </p:cNvSpPr>
          <p:nvPr/>
        </p:nvSpPr>
        <p:spPr bwMode="auto">
          <a:xfrm>
            <a:off x="9981763" y="1655928"/>
            <a:ext cx="6526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dirty="0">
                <a:latin typeface="+mn-lt"/>
              </a:rPr>
              <a:t>Server</a:t>
            </a:r>
            <a:endParaRPr lang="en-GB" sz="1400" dirty="0">
              <a:latin typeface="+mn-lt"/>
            </a:endParaRPr>
          </a:p>
        </p:txBody>
      </p:sp>
      <p:sp>
        <p:nvSpPr>
          <p:cNvPr id="23" name="Text Box 40"/>
          <p:cNvSpPr txBox="1">
            <a:spLocks noChangeArrowheads="1"/>
          </p:cNvSpPr>
          <p:nvPr/>
        </p:nvSpPr>
        <p:spPr bwMode="auto">
          <a:xfrm>
            <a:off x="7031263" y="1678057"/>
            <a:ext cx="6783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dirty="0">
                <a:latin typeface="+mn-lt"/>
              </a:rPr>
              <a:t>Clients</a:t>
            </a:r>
            <a:endParaRPr lang="en-GB" sz="1400" dirty="0">
              <a:latin typeface="+mn-lt"/>
            </a:endParaRPr>
          </a:p>
        </p:txBody>
      </p:sp>
      <p:sp>
        <p:nvSpPr>
          <p:cNvPr id="6" name="Right Arrow 5"/>
          <p:cNvSpPr/>
          <p:nvPr/>
        </p:nvSpPr>
        <p:spPr>
          <a:xfrm rot="2006016">
            <a:off x="8091715" y="1980212"/>
            <a:ext cx="691348" cy="321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24"/>
          <p:cNvSpPr/>
          <p:nvPr/>
        </p:nvSpPr>
        <p:spPr>
          <a:xfrm rot="1638766">
            <a:off x="7847830" y="2710612"/>
            <a:ext cx="691348" cy="321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ight Arrow 25"/>
          <p:cNvSpPr/>
          <p:nvPr/>
        </p:nvSpPr>
        <p:spPr>
          <a:xfrm>
            <a:off x="7709590" y="3326327"/>
            <a:ext cx="691348" cy="321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26"/>
          <p:cNvSpPr/>
          <p:nvPr/>
        </p:nvSpPr>
        <p:spPr>
          <a:xfrm rot="20212852">
            <a:off x="7983549" y="4237283"/>
            <a:ext cx="691348" cy="321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rot="19713623">
            <a:off x="8674461" y="4979412"/>
            <a:ext cx="691348" cy="321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 Box 40"/>
          <p:cNvSpPr txBox="1">
            <a:spLocks noChangeArrowheads="1"/>
          </p:cNvSpPr>
          <p:nvPr/>
        </p:nvSpPr>
        <p:spPr bwMode="auto">
          <a:xfrm>
            <a:off x="7709590" y="3683109"/>
            <a:ext cx="8479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dirty="0">
                <a:latin typeface="+mn-lt"/>
              </a:rPr>
              <a:t>Requests</a:t>
            </a:r>
            <a:endParaRPr lang="en-GB" sz="1400" dirty="0">
              <a:latin typeface="+mn-lt"/>
            </a:endParaRPr>
          </a:p>
        </p:txBody>
      </p:sp>
    </p:spTree>
    <p:extLst>
      <p:ext uri="{BB962C8B-B14F-4D97-AF65-F5344CB8AC3E}">
        <p14:creationId xmlns:p14="http://schemas.microsoft.com/office/powerpoint/2010/main" val="3624868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normAutofit/>
          </a:bodyPr>
          <a:lstStyle/>
          <a:p>
            <a:r>
              <a:rPr lang="en-NZ" dirty="0"/>
              <a:t>Threading in Java</a:t>
            </a:r>
            <a:endParaRPr lang="en-GB" dirty="0"/>
          </a:p>
        </p:txBody>
      </p:sp>
      <p:sp>
        <p:nvSpPr>
          <p:cNvPr id="8198" name="AutoShape 9"/>
          <p:cNvSpPr>
            <a:spLocks noChangeArrowheads="1"/>
          </p:cNvSpPr>
          <p:nvPr/>
        </p:nvSpPr>
        <p:spPr bwMode="auto">
          <a:xfrm>
            <a:off x="8545581" y="5042970"/>
            <a:ext cx="2061633" cy="869950"/>
          </a:xfrm>
          <a:prstGeom prst="roundRect">
            <a:avLst>
              <a:gd name="adj" fmla="val 16667"/>
            </a:avLst>
          </a:prstGeom>
          <a:solidFill>
            <a:schemeClr val="accent3">
              <a:lumMod val="20000"/>
              <a:lumOff val="80000"/>
            </a:schemeClr>
          </a:solidFill>
          <a:ln w="9525">
            <a:solidFill>
              <a:schemeClr val="tx1"/>
            </a:solidFill>
            <a:round/>
            <a:headEnd/>
            <a:tailEnd/>
          </a:ln>
        </p:spPr>
        <p:txBody>
          <a:bodyPr anchor="ctr"/>
          <a:lstStyle/>
          <a:p>
            <a:endParaRPr lang="en-US" sz="1400">
              <a:latin typeface="Consolas" panose="020B0609020204030204" pitchFamily="49" charset="0"/>
            </a:endParaRPr>
          </a:p>
        </p:txBody>
      </p:sp>
      <p:sp>
        <p:nvSpPr>
          <p:cNvPr id="8199" name="AutoShape 10"/>
          <p:cNvSpPr>
            <a:spLocks noChangeArrowheads="1"/>
          </p:cNvSpPr>
          <p:nvPr/>
        </p:nvSpPr>
        <p:spPr bwMode="auto">
          <a:xfrm>
            <a:off x="8905414" y="5481121"/>
            <a:ext cx="1536700" cy="339725"/>
          </a:xfrm>
          <a:prstGeom prst="roundRect">
            <a:avLst>
              <a:gd name="adj" fmla="val 16667"/>
            </a:avLst>
          </a:prstGeom>
          <a:solidFill>
            <a:schemeClr val="accent5">
              <a:lumMod val="20000"/>
              <a:lumOff val="80000"/>
            </a:schemeClr>
          </a:solidFill>
          <a:ln w="9525">
            <a:solidFill>
              <a:schemeClr val="tx1"/>
            </a:solidFill>
            <a:round/>
            <a:headEnd/>
            <a:tailEnd/>
          </a:ln>
        </p:spPr>
        <p:txBody>
          <a:bodyPr anchor="ctr">
            <a:spAutoFit/>
          </a:bodyPr>
          <a:lstStyle/>
          <a:p>
            <a:r>
              <a:rPr lang="en-NZ" sz="1400" dirty="0">
                <a:latin typeface="Consolas" panose="020B0609020204030204" pitchFamily="49" charset="0"/>
              </a:rPr>
              <a:t>: Runnable</a:t>
            </a:r>
            <a:endParaRPr lang="en-GB" sz="1400" dirty="0">
              <a:latin typeface="Consolas" panose="020B0609020204030204" pitchFamily="49" charset="0"/>
            </a:endParaRPr>
          </a:p>
        </p:txBody>
      </p:sp>
      <p:sp>
        <p:nvSpPr>
          <p:cNvPr id="8202" name="Text Box 15"/>
          <p:cNvSpPr txBox="1">
            <a:spLocks noChangeArrowheads="1"/>
          </p:cNvSpPr>
          <p:nvPr/>
        </p:nvSpPr>
        <p:spPr bwMode="auto">
          <a:xfrm>
            <a:off x="8589659" y="5049321"/>
            <a:ext cx="9797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400" dirty="0">
                <a:latin typeface="Consolas" panose="020B0609020204030204" pitchFamily="49" charset="0"/>
              </a:rPr>
              <a:t>: Thread</a:t>
            </a:r>
            <a:endParaRPr lang="en-GB" sz="1400" dirty="0">
              <a:latin typeface="Consolas" panose="020B0609020204030204" pitchFamily="49" charset="0"/>
            </a:endParaRPr>
          </a:p>
        </p:txBody>
      </p:sp>
      <p:cxnSp>
        <p:nvCxnSpPr>
          <p:cNvPr id="8206" name="AutoShape 19"/>
          <p:cNvCxnSpPr>
            <a:cxnSpLocks noChangeShapeType="1"/>
            <a:stCxn id="8202" idx="3"/>
            <a:endCxn id="8199" idx="0"/>
          </p:cNvCxnSpPr>
          <p:nvPr/>
        </p:nvCxnSpPr>
        <p:spPr bwMode="auto">
          <a:xfrm>
            <a:off x="9569414" y="5203210"/>
            <a:ext cx="104350" cy="277911"/>
          </a:xfrm>
          <a:prstGeom prst="curvedConnector2">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sp>
        <p:nvSpPr>
          <p:cNvPr id="8209" name="Line 23"/>
          <p:cNvSpPr>
            <a:spLocks noChangeShapeType="1"/>
          </p:cNvSpPr>
          <p:nvPr/>
        </p:nvSpPr>
        <p:spPr bwMode="auto">
          <a:xfrm>
            <a:off x="8808047" y="4761982"/>
            <a:ext cx="192616" cy="287338"/>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spAutoFit/>
          </a:bodyPr>
          <a:lstStyle/>
          <a:p>
            <a:endParaRPr lang="en-GB">
              <a:latin typeface="Consolas" panose="020B0609020204030204" pitchFamily="49" charset="0"/>
            </a:endParaRPr>
          </a:p>
        </p:txBody>
      </p:sp>
      <p:sp>
        <p:nvSpPr>
          <p:cNvPr id="8210" name="Text Box 24"/>
          <p:cNvSpPr txBox="1">
            <a:spLocks noChangeArrowheads="1"/>
          </p:cNvSpPr>
          <p:nvPr/>
        </p:nvSpPr>
        <p:spPr bwMode="auto">
          <a:xfrm>
            <a:off x="8542736" y="4479408"/>
            <a:ext cx="7793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200" dirty="0">
                <a:latin typeface="Consolas" panose="020B0609020204030204" pitchFamily="49" charset="0"/>
              </a:rPr>
              <a:t>start()</a:t>
            </a:r>
            <a:endParaRPr lang="en-GB" sz="1200" dirty="0">
              <a:latin typeface="Consolas" panose="020B0609020204030204" pitchFamily="49" charset="0"/>
            </a:endParaRPr>
          </a:p>
        </p:txBody>
      </p:sp>
      <p:sp>
        <p:nvSpPr>
          <p:cNvPr id="8211" name="Text Box 25"/>
          <p:cNvSpPr txBox="1">
            <a:spLocks noChangeArrowheads="1"/>
          </p:cNvSpPr>
          <p:nvPr/>
        </p:nvSpPr>
        <p:spPr bwMode="auto">
          <a:xfrm>
            <a:off x="9673764" y="5049321"/>
            <a:ext cx="6094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pPr eaLnBrk="1" hangingPunct="1"/>
            <a:r>
              <a:rPr lang="en-NZ" sz="1200" dirty="0">
                <a:latin typeface="Consolas" panose="020B0609020204030204" pitchFamily="49" charset="0"/>
              </a:rPr>
              <a:t>run()</a:t>
            </a:r>
            <a:endParaRPr lang="en-GB" sz="1200" dirty="0">
              <a:latin typeface="Consolas" panose="020B0609020204030204" pitchFamily="49"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2762" y="2729454"/>
            <a:ext cx="3333750" cy="1714500"/>
          </a:xfrm>
          <a:prstGeom prst="rect">
            <a:avLst/>
          </a:prstGeom>
        </p:spPr>
      </p:pic>
      <p:sp>
        <p:nvSpPr>
          <p:cNvPr id="8197" name="Rectangle 5"/>
          <p:cNvSpPr>
            <a:spLocks noGrp="1" noChangeArrowheads="1"/>
          </p:cNvSpPr>
          <p:nvPr>
            <p:ph sz="half" idx="1"/>
          </p:nvPr>
        </p:nvSpPr>
        <p:spPr>
          <a:xfrm>
            <a:off x="609600" y="1920085"/>
            <a:ext cx="6431280" cy="4434840"/>
          </a:xfrm>
        </p:spPr>
        <p:txBody>
          <a:bodyPr>
            <a:normAutofit fontScale="77500" lnSpcReduction="20000"/>
          </a:bodyPr>
          <a:lstStyle/>
          <a:p>
            <a:r>
              <a:rPr lang="en-US" dirty="0"/>
              <a:t>The main thread</a:t>
            </a:r>
          </a:p>
          <a:p>
            <a:pPr lvl="1"/>
            <a:r>
              <a:rPr lang="en-US" dirty="0"/>
              <a:t>Begins running immediately when the program starts</a:t>
            </a:r>
          </a:p>
          <a:p>
            <a:pPr lvl="1"/>
            <a:r>
              <a:rPr lang="en-US" dirty="0"/>
              <a:t>Usually the last thread to finish execution</a:t>
            </a:r>
          </a:p>
          <a:p>
            <a:pPr lvl="1"/>
            <a:r>
              <a:rPr lang="en-US" dirty="0"/>
              <a:t>Other threads will be spawned from the main thread</a:t>
            </a:r>
            <a:endParaRPr lang="en-NZ" dirty="0"/>
          </a:p>
          <a:p>
            <a:r>
              <a:rPr lang="en-NZ" dirty="0"/>
              <a:t>Java’s support for multithreading lies in </a:t>
            </a:r>
            <a:r>
              <a:rPr lang="en-NZ" dirty="0">
                <a:solidFill>
                  <a:srgbClr val="0033CC"/>
                </a:solidFill>
                <a:latin typeface="Consolas" panose="020B0609020204030204" pitchFamily="49" charset="0"/>
              </a:rPr>
              <a:t>Thread</a:t>
            </a:r>
            <a:r>
              <a:rPr lang="en-NZ" dirty="0"/>
              <a:t> and </a:t>
            </a:r>
            <a:r>
              <a:rPr lang="en-NZ" dirty="0">
                <a:solidFill>
                  <a:srgbClr val="0033CC"/>
                </a:solidFill>
                <a:latin typeface="Consolas" panose="020B0609020204030204" pitchFamily="49" charset="0"/>
              </a:rPr>
              <a:t>Runnable</a:t>
            </a:r>
          </a:p>
          <a:p>
            <a:pPr lvl="1"/>
            <a:r>
              <a:rPr lang="en-NZ" dirty="0"/>
              <a:t>A </a:t>
            </a:r>
            <a:r>
              <a:rPr lang="en-NZ" dirty="0">
                <a:latin typeface="Consolas" panose="020B0609020204030204" pitchFamily="49" charset="0"/>
              </a:rPr>
              <a:t>Thread</a:t>
            </a:r>
            <a:r>
              <a:rPr lang="en-NZ" dirty="0"/>
              <a:t> object is a thread that competes for processor time</a:t>
            </a:r>
          </a:p>
          <a:p>
            <a:pPr lvl="1"/>
            <a:r>
              <a:rPr lang="en-NZ" dirty="0"/>
              <a:t>A </a:t>
            </a:r>
            <a:r>
              <a:rPr lang="en-NZ" dirty="0">
                <a:latin typeface="Consolas" panose="020B0609020204030204" pitchFamily="49" charset="0"/>
              </a:rPr>
              <a:t>Thread</a:t>
            </a:r>
            <a:r>
              <a:rPr lang="en-NZ" dirty="0"/>
              <a:t> object holds a reference to some kind of </a:t>
            </a:r>
            <a:r>
              <a:rPr lang="en-NZ" dirty="0">
                <a:latin typeface="Consolas" panose="020B0609020204030204" pitchFamily="49" charset="0"/>
              </a:rPr>
              <a:t>Runnable</a:t>
            </a:r>
            <a:r>
              <a:rPr lang="en-NZ" dirty="0"/>
              <a:t> object</a:t>
            </a:r>
          </a:p>
          <a:p>
            <a:pPr lvl="1"/>
            <a:r>
              <a:rPr lang="en-NZ" dirty="0"/>
              <a:t>When started, via </a:t>
            </a:r>
            <a:r>
              <a:rPr lang="en-NZ" dirty="0">
                <a:latin typeface="Consolas" panose="020B0609020204030204" pitchFamily="49" charset="0"/>
              </a:rPr>
              <a:t>start()</a:t>
            </a:r>
            <a:r>
              <a:rPr lang="en-NZ" dirty="0"/>
              <a:t>, a </a:t>
            </a:r>
            <a:r>
              <a:rPr lang="en-NZ" dirty="0">
                <a:latin typeface="Consolas" panose="020B0609020204030204" pitchFamily="49" charset="0"/>
              </a:rPr>
              <a:t>Thread</a:t>
            </a:r>
            <a:r>
              <a:rPr lang="en-NZ" dirty="0"/>
              <a:t> object calls its </a:t>
            </a:r>
            <a:r>
              <a:rPr lang="en-NZ" dirty="0">
                <a:latin typeface="Consolas" panose="020B0609020204030204" pitchFamily="49" charset="0"/>
              </a:rPr>
              <a:t>Runnable</a:t>
            </a:r>
            <a:r>
              <a:rPr lang="en-NZ" dirty="0"/>
              <a:t> object’s </a:t>
            </a:r>
            <a:r>
              <a:rPr lang="en-NZ" dirty="0">
                <a:latin typeface="Consolas" panose="020B0609020204030204" pitchFamily="49" charset="0"/>
              </a:rPr>
              <a:t>run()</a:t>
            </a:r>
            <a:r>
              <a:rPr lang="en-NZ" dirty="0"/>
              <a:t> method</a:t>
            </a:r>
          </a:p>
          <a:p>
            <a:pPr lvl="1"/>
            <a:r>
              <a:rPr lang="en-NZ" dirty="0"/>
              <a:t>The </a:t>
            </a:r>
            <a:r>
              <a:rPr lang="en-NZ" dirty="0">
                <a:latin typeface="Consolas" panose="020B0609020204030204" pitchFamily="49" charset="0"/>
              </a:rPr>
              <a:t>Thread</a:t>
            </a:r>
            <a:r>
              <a:rPr lang="en-NZ" dirty="0"/>
              <a:t> object “dies” when its </a:t>
            </a:r>
            <a:r>
              <a:rPr lang="en-NZ" dirty="0">
                <a:latin typeface="Consolas" panose="020B0609020204030204" pitchFamily="49" charset="0"/>
              </a:rPr>
              <a:t>Runnable</a:t>
            </a:r>
            <a:r>
              <a:rPr lang="en-NZ" dirty="0"/>
              <a:t> object’s </a:t>
            </a:r>
            <a:r>
              <a:rPr lang="en-NZ" dirty="0">
                <a:latin typeface="Consolas" panose="020B0609020204030204" pitchFamily="49" charset="0"/>
              </a:rPr>
              <a:t>run()</a:t>
            </a:r>
            <a:r>
              <a:rPr lang="en-NZ" dirty="0"/>
              <a:t>  method terminates</a:t>
            </a:r>
            <a:endParaRPr lang="en-GB" dirty="0"/>
          </a:p>
        </p:txBody>
      </p:sp>
    </p:spTree>
    <p:extLst>
      <p:ext uri="{BB962C8B-B14F-4D97-AF65-F5344CB8AC3E}">
        <p14:creationId xmlns:p14="http://schemas.microsoft.com/office/powerpoint/2010/main" val="36921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Key </a:t>
            </a:r>
            <a:r>
              <a:rPr lang="en-NZ" dirty="0">
                <a:latin typeface="Consolas" panose="020B0609020204030204" pitchFamily="49" charset="0"/>
              </a:rPr>
              <a:t>Thread</a:t>
            </a:r>
            <a:r>
              <a:rPr lang="en-NZ" dirty="0"/>
              <a:t> methods</a:t>
            </a:r>
            <a:endParaRPr lang="en-GB" dirty="0"/>
          </a:p>
        </p:txBody>
      </p:sp>
      <p:sp>
        <p:nvSpPr>
          <p:cNvPr id="3" name="Content Placeholder 2"/>
          <p:cNvSpPr>
            <a:spLocks noGrp="1"/>
          </p:cNvSpPr>
          <p:nvPr>
            <p:ph idx="1"/>
          </p:nvPr>
        </p:nvSpPr>
        <p:spPr/>
        <p:txBody>
          <a:bodyPr>
            <a:normAutofit/>
          </a:bodyPr>
          <a:lstStyle/>
          <a:p>
            <a:r>
              <a:rPr lang="en-NZ" dirty="0"/>
              <a:t>The </a:t>
            </a:r>
            <a:r>
              <a:rPr lang="en-NZ" dirty="0">
                <a:latin typeface="Consolas" panose="020B0609020204030204" pitchFamily="49" charset="0"/>
              </a:rPr>
              <a:t>Thread</a:t>
            </a:r>
            <a:r>
              <a:rPr lang="en-NZ" dirty="0"/>
              <a:t> class defines several method that include:</a:t>
            </a:r>
          </a:p>
          <a:p>
            <a:endParaRPr lang="en-NZ" dirty="0"/>
          </a:p>
          <a:p>
            <a:endParaRPr lang="en-NZ" dirty="0"/>
          </a:p>
          <a:p>
            <a:endParaRPr lang="en-NZ" dirty="0"/>
          </a:p>
          <a:p>
            <a:endParaRPr lang="en-NZ" dirty="0"/>
          </a:p>
          <a:p>
            <a:endParaRPr lang="en-NZ" dirty="0"/>
          </a:p>
          <a:p>
            <a:endParaRPr lang="en-NZ" dirty="0"/>
          </a:p>
          <a:p>
            <a:endParaRPr lang="en-NZ" dirty="0"/>
          </a:p>
          <a:p>
            <a:r>
              <a:rPr lang="en-NZ" dirty="0"/>
              <a:t>stop() should never be used (it’s actually deprecated) – why?</a:t>
            </a:r>
          </a:p>
          <a:p>
            <a:pPr lvl="1"/>
            <a:endParaRPr lang="en-NZ" dirty="0"/>
          </a:p>
          <a:p>
            <a:pPr lvl="1"/>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014121879"/>
              </p:ext>
            </p:extLst>
          </p:nvPr>
        </p:nvGraphicFramePr>
        <p:xfrm>
          <a:off x="849630" y="2670386"/>
          <a:ext cx="10492740" cy="2763520"/>
        </p:xfrm>
        <a:graphic>
          <a:graphicData uri="http://schemas.openxmlformats.org/drawingml/2006/table">
            <a:tbl>
              <a:tblPr firstRow="1" bandRow="1">
                <a:tableStyleId>{0E3FDE45-AF77-4B5C-9715-49D594BDF05E}</a:tableStyleId>
              </a:tblPr>
              <a:tblGrid>
                <a:gridCol w="1802130">
                  <a:extLst>
                    <a:ext uri="{9D8B030D-6E8A-4147-A177-3AD203B41FA5}">
                      <a16:colId xmlns:a16="http://schemas.microsoft.com/office/drawing/2014/main" val="429340803"/>
                    </a:ext>
                  </a:extLst>
                </a:gridCol>
                <a:gridCol w="8690610">
                  <a:extLst>
                    <a:ext uri="{9D8B030D-6E8A-4147-A177-3AD203B41FA5}">
                      <a16:colId xmlns:a16="http://schemas.microsoft.com/office/drawing/2014/main" val="1479458978"/>
                    </a:ext>
                  </a:extLst>
                </a:gridCol>
              </a:tblGrid>
              <a:tr h="370840">
                <a:tc>
                  <a:txBody>
                    <a:bodyPr/>
                    <a:lstStyle/>
                    <a:p>
                      <a:pPr algn="r"/>
                      <a:r>
                        <a:rPr lang="en-NZ" dirty="0"/>
                        <a:t>Method</a:t>
                      </a:r>
                    </a:p>
                  </a:txBody>
                  <a:tcPr/>
                </a:tc>
                <a:tc>
                  <a:txBody>
                    <a:bodyPr/>
                    <a:lstStyle/>
                    <a:p>
                      <a:r>
                        <a:rPr lang="en-NZ" dirty="0"/>
                        <a:t>Description</a:t>
                      </a:r>
                    </a:p>
                  </a:txBody>
                  <a:tcPr/>
                </a:tc>
                <a:extLst>
                  <a:ext uri="{0D108BD9-81ED-4DB2-BD59-A6C34878D82A}">
                    <a16:rowId xmlns:a16="http://schemas.microsoft.com/office/drawing/2014/main" val="1696421824"/>
                  </a:ext>
                </a:extLst>
              </a:tr>
              <a:tr h="370840">
                <a:tc>
                  <a:txBody>
                    <a:bodyPr/>
                    <a:lstStyle/>
                    <a:p>
                      <a:pPr algn="r"/>
                      <a:r>
                        <a:rPr lang="en-NZ" b="0" i="0" dirty="0" err="1">
                          <a:latin typeface="Consolas" panose="020B0609020204030204" pitchFamily="49" charset="0"/>
                        </a:rPr>
                        <a:t>isAlive</a:t>
                      </a:r>
                      <a:r>
                        <a:rPr lang="en-NZ" b="0" i="0" dirty="0">
                          <a:latin typeface="Consolas" panose="020B0609020204030204" pitchFamily="49" charset="0"/>
                        </a:rPr>
                        <a:t>()</a:t>
                      </a:r>
                    </a:p>
                  </a:txBody>
                  <a:tcPr/>
                </a:tc>
                <a:tc>
                  <a:txBody>
                    <a:bodyPr/>
                    <a:lstStyle/>
                    <a:p>
                      <a:r>
                        <a:rPr lang="en-NZ" dirty="0"/>
                        <a:t>Returns true if the Thread’s runnable object hasn’t completed its processing, false otherwise</a:t>
                      </a:r>
                    </a:p>
                  </a:txBody>
                  <a:tcPr/>
                </a:tc>
                <a:extLst>
                  <a:ext uri="{0D108BD9-81ED-4DB2-BD59-A6C34878D82A}">
                    <a16:rowId xmlns:a16="http://schemas.microsoft.com/office/drawing/2014/main" val="2073736831"/>
                  </a:ext>
                </a:extLst>
              </a:tr>
              <a:tr h="370840">
                <a:tc>
                  <a:txBody>
                    <a:bodyPr/>
                    <a:lstStyle/>
                    <a:p>
                      <a:pPr algn="r"/>
                      <a:r>
                        <a:rPr lang="en-NZ" b="0" i="0" dirty="0">
                          <a:latin typeface="Consolas" panose="020B0609020204030204" pitchFamily="49" charset="0"/>
                        </a:rPr>
                        <a:t>interrupt()</a:t>
                      </a:r>
                    </a:p>
                  </a:txBody>
                  <a:tcPr/>
                </a:tc>
                <a:tc>
                  <a:txBody>
                    <a:bodyPr/>
                    <a:lstStyle/>
                    <a:p>
                      <a:r>
                        <a:rPr lang="en-NZ" dirty="0"/>
                        <a:t>Requests that a thread terminates gracefully</a:t>
                      </a:r>
                    </a:p>
                  </a:txBody>
                  <a:tcPr/>
                </a:tc>
                <a:extLst>
                  <a:ext uri="{0D108BD9-81ED-4DB2-BD59-A6C34878D82A}">
                    <a16:rowId xmlns:a16="http://schemas.microsoft.com/office/drawing/2014/main" val="804773932"/>
                  </a:ext>
                </a:extLst>
              </a:tr>
              <a:tr h="370840">
                <a:tc>
                  <a:txBody>
                    <a:bodyPr/>
                    <a:lstStyle/>
                    <a:p>
                      <a:pPr algn="r"/>
                      <a:r>
                        <a:rPr lang="en-NZ" b="0" i="0" dirty="0">
                          <a:latin typeface="Consolas" panose="020B0609020204030204" pitchFamily="49" charset="0"/>
                        </a:rPr>
                        <a:t>join()</a:t>
                      </a:r>
                    </a:p>
                  </a:txBody>
                  <a:tcPr/>
                </a:tc>
                <a:tc>
                  <a:txBody>
                    <a:bodyPr/>
                    <a:lstStyle/>
                    <a:p>
                      <a:r>
                        <a:rPr lang="en-NZ" dirty="0"/>
                        <a:t>Synchronizes the calling thread with the death of the Thread object upon which join() is called (i.e. waits for a thread to finish)</a:t>
                      </a:r>
                    </a:p>
                  </a:txBody>
                  <a:tcPr/>
                </a:tc>
                <a:extLst>
                  <a:ext uri="{0D108BD9-81ED-4DB2-BD59-A6C34878D82A}">
                    <a16:rowId xmlns:a16="http://schemas.microsoft.com/office/drawing/2014/main" val="2285664058"/>
                  </a:ext>
                </a:extLst>
              </a:tr>
              <a:tr h="370840">
                <a:tc>
                  <a:txBody>
                    <a:bodyPr/>
                    <a:lstStyle/>
                    <a:p>
                      <a:pPr algn="r"/>
                      <a:r>
                        <a:rPr lang="en-NZ" b="0" i="0" dirty="0">
                          <a:latin typeface="Consolas" panose="020B0609020204030204" pitchFamily="49" charset="0"/>
                        </a:rPr>
                        <a:t>start()</a:t>
                      </a:r>
                    </a:p>
                  </a:txBody>
                  <a:tcPr/>
                </a:tc>
                <a:tc>
                  <a:txBody>
                    <a:bodyPr/>
                    <a:lstStyle/>
                    <a:p>
                      <a:r>
                        <a:rPr lang="en-NZ" dirty="0"/>
                        <a:t>Causes a thread to execute its Runnable object</a:t>
                      </a:r>
                    </a:p>
                  </a:txBody>
                  <a:tcPr/>
                </a:tc>
                <a:extLst>
                  <a:ext uri="{0D108BD9-81ED-4DB2-BD59-A6C34878D82A}">
                    <a16:rowId xmlns:a16="http://schemas.microsoft.com/office/drawing/2014/main" val="118030565"/>
                  </a:ext>
                </a:extLst>
              </a:tr>
              <a:tr h="370840">
                <a:tc>
                  <a:txBody>
                    <a:bodyPr/>
                    <a:lstStyle/>
                    <a:p>
                      <a:pPr algn="r"/>
                      <a:r>
                        <a:rPr lang="en-NZ" b="0" i="0" dirty="0">
                          <a:latin typeface="Consolas" panose="020B0609020204030204" pitchFamily="49" charset="0"/>
                        </a:rPr>
                        <a:t>stop()</a:t>
                      </a:r>
                    </a:p>
                  </a:txBody>
                  <a:tcPr/>
                </a:tc>
                <a:tc>
                  <a:txBody>
                    <a:bodyPr/>
                    <a:lstStyle/>
                    <a:p>
                      <a:r>
                        <a:rPr lang="en-NZ" dirty="0"/>
                        <a:t>Forcefully terminates a Thread; any monitor locks held by the Thread are freed</a:t>
                      </a:r>
                    </a:p>
                  </a:txBody>
                  <a:tcPr/>
                </a:tc>
                <a:extLst>
                  <a:ext uri="{0D108BD9-81ED-4DB2-BD59-A6C34878D82A}">
                    <a16:rowId xmlns:a16="http://schemas.microsoft.com/office/drawing/2014/main" val="3181940281"/>
                  </a:ext>
                </a:extLst>
              </a:tr>
            </a:tbl>
          </a:graphicData>
        </a:graphic>
      </p:graphicFrame>
    </p:spTree>
    <p:extLst>
      <p:ext uri="{BB962C8B-B14F-4D97-AF65-F5344CB8AC3E}">
        <p14:creationId xmlns:p14="http://schemas.microsoft.com/office/powerpoint/2010/main" val="213382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708966" y="4986536"/>
            <a:ext cx="4046707" cy="208034"/>
          </a:xfrm>
          <a:prstGeom prst="roundRect">
            <a:avLst/>
          </a:prstGeom>
          <a:solidFill>
            <a:schemeClr val="accent6">
              <a:lumMod val="20000"/>
              <a:lumOff val="80000"/>
            </a:schemeClr>
          </a:solidFill>
          <a:ln>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NZ"/>
          </a:p>
        </p:txBody>
      </p:sp>
      <p:sp>
        <p:nvSpPr>
          <p:cNvPr id="2" name="Content Placeholder 1"/>
          <p:cNvSpPr>
            <a:spLocks noGrp="1"/>
          </p:cNvSpPr>
          <p:nvPr>
            <p:ph idx="1"/>
          </p:nvPr>
        </p:nvSpPr>
        <p:spPr/>
        <p:txBody>
          <a:bodyPr>
            <a:normAutofit fontScale="92500" lnSpcReduction="10000"/>
          </a:bodyPr>
          <a:lstStyle/>
          <a:p>
            <a:r>
              <a:rPr lang="en-US" dirty="0"/>
              <a:t>To create a thread to run a task, you can either</a:t>
            </a:r>
          </a:p>
          <a:p>
            <a:pPr lvl="1"/>
            <a:r>
              <a:rPr lang="en-US" dirty="0"/>
              <a:t>Extend the </a:t>
            </a:r>
            <a:r>
              <a:rPr lang="en-US" dirty="0">
                <a:latin typeface="Consolas" panose="020B0609020204030204" pitchFamily="49" charset="0"/>
              </a:rPr>
              <a:t>Thread</a:t>
            </a:r>
            <a:r>
              <a:rPr lang="en-US" dirty="0"/>
              <a:t> class, or</a:t>
            </a:r>
          </a:p>
          <a:p>
            <a:pPr lvl="1"/>
            <a:r>
              <a:rPr lang="en-US" dirty="0"/>
              <a:t>Implement the </a:t>
            </a:r>
            <a:r>
              <a:rPr lang="en-US" dirty="0">
                <a:latin typeface="Consolas" panose="020B0609020204030204" pitchFamily="49" charset="0"/>
              </a:rPr>
              <a:t>Runnable</a:t>
            </a:r>
            <a:r>
              <a:rPr lang="en-US" dirty="0"/>
              <a:t> interface</a:t>
            </a:r>
          </a:p>
          <a:p>
            <a:endParaRPr lang="en-US" dirty="0"/>
          </a:p>
          <a:p>
            <a:endParaRPr lang="en-US" dirty="0"/>
          </a:p>
          <a:p>
            <a:endParaRPr lang="en-US" dirty="0"/>
          </a:p>
          <a:p>
            <a:endParaRPr lang="en-US" dirty="0"/>
          </a:p>
          <a:p>
            <a:endParaRPr lang="en-US" dirty="0"/>
          </a:p>
          <a:p>
            <a:endParaRPr lang="en-US" dirty="0"/>
          </a:p>
          <a:p>
            <a:endParaRPr lang="en-US" dirty="0"/>
          </a:p>
          <a:p>
            <a:r>
              <a:rPr lang="en-US" dirty="0"/>
              <a:t>Which one to use?</a:t>
            </a:r>
            <a:endParaRPr lang="en-NZ" dirty="0"/>
          </a:p>
        </p:txBody>
      </p:sp>
      <p:sp>
        <p:nvSpPr>
          <p:cNvPr id="3" name="Title 2"/>
          <p:cNvSpPr>
            <a:spLocks noGrp="1"/>
          </p:cNvSpPr>
          <p:nvPr>
            <p:ph type="title"/>
          </p:nvPr>
        </p:nvSpPr>
        <p:spPr/>
        <p:txBody>
          <a:bodyPr/>
          <a:lstStyle/>
          <a:p>
            <a:r>
              <a:rPr lang="en-US" dirty="0"/>
              <a:t>Starting a Thread</a:t>
            </a:r>
            <a:endParaRPr lang="en-NZ" dirty="0"/>
          </a:p>
        </p:txBody>
      </p:sp>
      <p:sp>
        <p:nvSpPr>
          <p:cNvPr id="4" name="Rectangle 3"/>
          <p:cNvSpPr/>
          <p:nvPr/>
        </p:nvSpPr>
        <p:spPr>
          <a:xfrm>
            <a:off x="609600" y="3207846"/>
            <a:ext cx="4838700" cy="1384995"/>
          </a:xfrm>
          <a:prstGeom prst="rect">
            <a:avLst/>
          </a:prstGeom>
        </p:spPr>
        <p:txBody>
          <a:bodyPr wrap="square">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MyThread</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extends</a:t>
            </a:r>
            <a:r>
              <a:rPr lang="en-US" sz="1400" b="1" dirty="0">
                <a:solidFill>
                  <a:srgbClr val="000000"/>
                </a:solidFill>
                <a:latin typeface="Consolas" panose="020B0609020204030204" pitchFamily="49" charset="0"/>
              </a:rPr>
              <a:t> Thread {</a:t>
            </a:r>
            <a:endParaRPr lang="en-NZ" sz="1400" dirty="0">
              <a:latin typeface="Consolas" panose="020B0609020204030204" pitchFamily="49" charset="0"/>
            </a:endParaRPr>
          </a:p>
          <a:p>
            <a:pPr lvl="1"/>
            <a:r>
              <a:rPr lang="en-NZ" sz="1400" dirty="0">
                <a:solidFill>
                  <a:srgbClr val="646464"/>
                </a:solidFill>
                <a:latin typeface="Consolas" panose="020B0609020204030204" pitchFamily="49" charset="0"/>
              </a:rPr>
              <a:t>@Override</a:t>
            </a: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run() {</a:t>
            </a:r>
          </a:p>
          <a:p>
            <a:pPr lvl="2"/>
            <a:r>
              <a:rPr lang="en-NZ" sz="1400" dirty="0">
                <a:solidFill>
                  <a:srgbClr val="3F7F5F"/>
                </a:solidFill>
                <a:latin typeface="Consolas" panose="020B0609020204030204" pitchFamily="49" charset="0"/>
              </a:rPr>
              <a:t>// Do stuff</a:t>
            </a:r>
          </a:p>
          <a:p>
            <a:pPr lvl="1"/>
            <a:r>
              <a:rPr lang="en-NZ" sz="1400" dirty="0">
                <a:solidFill>
                  <a:srgbClr val="000000"/>
                </a:solidFill>
                <a:latin typeface="Consolas" panose="020B0609020204030204" pitchFamily="49" charset="0"/>
              </a:rPr>
              <a:t>}</a:t>
            </a:r>
            <a:endParaRPr lang="en-NZ" sz="1400" dirty="0">
              <a:latin typeface="Consolas" panose="020B0609020204030204" pitchFamily="49" charset="0"/>
            </a:endParaRPr>
          </a:p>
          <a:p>
            <a:r>
              <a:rPr lang="en-NZ" sz="1400" dirty="0">
                <a:solidFill>
                  <a:srgbClr val="000000"/>
                </a:solidFill>
                <a:latin typeface="Consolas" panose="020B0609020204030204" pitchFamily="49" charset="0"/>
              </a:rPr>
              <a:t>}</a:t>
            </a:r>
            <a:endParaRPr lang="en-NZ" sz="1400" dirty="0"/>
          </a:p>
        </p:txBody>
      </p:sp>
      <p:sp>
        <p:nvSpPr>
          <p:cNvPr id="5" name="Rectangle 4"/>
          <p:cNvSpPr/>
          <p:nvPr/>
        </p:nvSpPr>
        <p:spPr>
          <a:xfrm>
            <a:off x="611626" y="4576829"/>
            <a:ext cx="3717184" cy="861774"/>
          </a:xfrm>
          <a:prstGeom prst="rect">
            <a:avLst/>
          </a:prstGeom>
        </p:spPr>
        <p:txBody>
          <a:bodyPr wrap="square">
            <a:spAutoFit/>
          </a:bodyPr>
          <a:lstStyle/>
          <a:p>
            <a:r>
              <a:rPr lang="en-US" sz="1400" dirty="0"/>
              <a:t>Somewhere in the main method…</a:t>
            </a:r>
          </a:p>
          <a:p>
            <a:endParaRPr lang="en-NZ" sz="1200" dirty="0">
              <a:solidFill>
                <a:srgbClr val="000000"/>
              </a:solidFill>
              <a:latin typeface="Consolas" panose="020B0609020204030204" pitchFamily="49" charset="0"/>
            </a:endParaRPr>
          </a:p>
          <a:p>
            <a:r>
              <a:rPr lang="en-NZ" sz="1200" dirty="0">
                <a:solidFill>
                  <a:srgbClr val="000000"/>
                </a:solidFill>
                <a:latin typeface="Consolas" panose="020B0609020204030204" pitchFamily="49" charset="0"/>
              </a:rPr>
              <a:t>Thread </a:t>
            </a:r>
            <a:r>
              <a:rPr lang="en-NZ" sz="1200" dirty="0" err="1">
                <a:solidFill>
                  <a:srgbClr val="6A3E3E"/>
                </a:solidFill>
                <a:latin typeface="Consolas" panose="020B0609020204030204" pitchFamily="49" charset="0"/>
              </a:rPr>
              <a:t>myThread</a:t>
            </a:r>
            <a:r>
              <a:rPr lang="en-NZ" sz="1200" dirty="0">
                <a:solidFill>
                  <a:srgbClr val="000000"/>
                </a:solidFill>
                <a:latin typeface="Consolas" panose="020B0609020204030204" pitchFamily="49" charset="0"/>
              </a:rPr>
              <a:t> = </a:t>
            </a:r>
            <a:r>
              <a:rPr lang="en-NZ" sz="1200" b="1" dirty="0">
                <a:solidFill>
                  <a:srgbClr val="7F0055"/>
                </a:solidFill>
                <a:latin typeface="Consolas" panose="020B0609020204030204" pitchFamily="49" charset="0"/>
              </a:rPr>
              <a:t>new</a:t>
            </a:r>
            <a:r>
              <a:rPr lang="en-NZ" sz="1200" b="1" dirty="0">
                <a:solidFill>
                  <a:srgbClr val="000000"/>
                </a:solidFill>
                <a:latin typeface="Consolas" panose="020B0609020204030204" pitchFamily="49" charset="0"/>
              </a:rPr>
              <a:t> </a:t>
            </a:r>
            <a:r>
              <a:rPr lang="en-NZ" sz="1200" b="1" dirty="0" err="1">
                <a:solidFill>
                  <a:srgbClr val="000000"/>
                </a:solidFill>
                <a:latin typeface="Consolas" panose="020B0609020204030204" pitchFamily="49" charset="0"/>
              </a:rPr>
              <a:t>MyThread</a:t>
            </a:r>
            <a:r>
              <a:rPr lang="en-NZ" sz="1200" b="1" dirty="0">
                <a:solidFill>
                  <a:srgbClr val="000000"/>
                </a:solidFill>
                <a:latin typeface="Consolas" panose="020B0609020204030204" pitchFamily="49" charset="0"/>
              </a:rPr>
              <a:t>();</a:t>
            </a:r>
          </a:p>
          <a:p>
            <a:r>
              <a:rPr lang="en-NZ" sz="1200" dirty="0" err="1">
                <a:solidFill>
                  <a:srgbClr val="6A3E3E"/>
                </a:solidFill>
                <a:latin typeface="Consolas" panose="020B0609020204030204" pitchFamily="49" charset="0"/>
              </a:rPr>
              <a:t>myThread</a:t>
            </a:r>
            <a:r>
              <a:rPr lang="en-NZ" sz="1200" dirty="0" err="1">
                <a:solidFill>
                  <a:srgbClr val="000000"/>
                </a:solidFill>
                <a:latin typeface="Consolas" panose="020B0609020204030204" pitchFamily="49" charset="0"/>
              </a:rPr>
              <a:t>.start</a:t>
            </a:r>
            <a:r>
              <a:rPr lang="en-NZ" sz="1200" dirty="0">
                <a:solidFill>
                  <a:srgbClr val="000000"/>
                </a:solidFill>
                <a:latin typeface="Consolas" panose="020B0609020204030204" pitchFamily="49" charset="0"/>
              </a:rPr>
              <a:t>();</a:t>
            </a:r>
            <a:endParaRPr lang="en-NZ" sz="1200" dirty="0"/>
          </a:p>
        </p:txBody>
      </p:sp>
      <p:cxnSp>
        <p:nvCxnSpPr>
          <p:cNvPr id="6" name="Straight Connector 5"/>
          <p:cNvCxnSpPr>
            <a:cxnSpLocks/>
          </p:cNvCxnSpPr>
          <p:nvPr/>
        </p:nvCxnSpPr>
        <p:spPr>
          <a:xfrm>
            <a:off x="4638063" y="3207846"/>
            <a:ext cx="0" cy="2580111"/>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638063" y="3211129"/>
            <a:ext cx="4695529" cy="1384995"/>
          </a:xfrm>
          <a:prstGeom prst="rect">
            <a:avLst/>
          </a:prstGeom>
        </p:spPr>
        <p:txBody>
          <a:bodyPr wrap="square">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MyRunnable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Runnable {</a:t>
            </a:r>
            <a:endParaRPr lang="en-NZ" sz="1400" dirty="0">
              <a:latin typeface="Consolas" panose="020B0609020204030204" pitchFamily="49" charset="0"/>
            </a:endParaRPr>
          </a:p>
          <a:p>
            <a:pPr lvl="1"/>
            <a:r>
              <a:rPr lang="en-NZ" sz="1400" dirty="0">
                <a:solidFill>
                  <a:srgbClr val="646464"/>
                </a:solidFill>
                <a:latin typeface="Consolas" panose="020B0609020204030204" pitchFamily="49" charset="0"/>
              </a:rPr>
              <a:t>@Override</a:t>
            </a: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run() {</a:t>
            </a:r>
          </a:p>
          <a:p>
            <a:pPr lvl="2"/>
            <a:r>
              <a:rPr lang="en-NZ" sz="1400" dirty="0">
                <a:solidFill>
                  <a:srgbClr val="3F7F5F"/>
                </a:solidFill>
                <a:latin typeface="Consolas" panose="020B0609020204030204" pitchFamily="49" charset="0"/>
              </a:rPr>
              <a:t>// Do stuff</a:t>
            </a:r>
          </a:p>
          <a:p>
            <a:pPr lvl="1"/>
            <a:r>
              <a:rPr lang="en-NZ" sz="1400" dirty="0">
                <a:solidFill>
                  <a:srgbClr val="000000"/>
                </a:solidFill>
                <a:latin typeface="Consolas" panose="020B0609020204030204" pitchFamily="49" charset="0"/>
              </a:rPr>
              <a:t>}</a:t>
            </a:r>
            <a:endParaRPr lang="en-NZ" sz="1400" dirty="0">
              <a:latin typeface="Consolas" panose="020B0609020204030204" pitchFamily="49" charset="0"/>
            </a:endParaRPr>
          </a:p>
          <a:p>
            <a:r>
              <a:rPr lang="en-NZ" sz="1400" dirty="0">
                <a:solidFill>
                  <a:srgbClr val="000000"/>
                </a:solidFill>
                <a:latin typeface="Consolas" panose="020B0609020204030204" pitchFamily="49" charset="0"/>
              </a:rPr>
              <a:t>}</a:t>
            </a:r>
          </a:p>
        </p:txBody>
      </p:sp>
      <p:sp>
        <p:nvSpPr>
          <p:cNvPr id="10" name="Rectangle 9"/>
          <p:cNvSpPr/>
          <p:nvPr/>
        </p:nvSpPr>
        <p:spPr>
          <a:xfrm>
            <a:off x="4655433" y="4572117"/>
            <a:ext cx="5320220" cy="861774"/>
          </a:xfrm>
          <a:prstGeom prst="rect">
            <a:avLst/>
          </a:prstGeom>
        </p:spPr>
        <p:txBody>
          <a:bodyPr wrap="square">
            <a:spAutoFit/>
          </a:bodyPr>
          <a:lstStyle/>
          <a:p>
            <a:r>
              <a:rPr lang="en-US" sz="1400" dirty="0"/>
              <a:t>Somewhere in the main method…</a:t>
            </a:r>
          </a:p>
          <a:p>
            <a:endParaRPr lang="en-NZ"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Thread </a:t>
            </a:r>
            <a:r>
              <a:rPr lang="en-US" sz="1200" dirty="0" err="1">
                <a:solidFill>
                  <a:srgbClr val="6A3E3E"/>
                </a:solidFill>
                <a:latin typeface="Consolas" panose="020B0609020204030204" pitchFamily="49" charset="0"/>
              </a:rPr>
              <a:t>myThread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Thread(</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MyRunnable</a:t>
            </a:r>
            <a:r>
              <a:rPr lang="en-US" sz="1200" b="1" dirty="0">
                <a:solidFill>
                  <a:srgbClr val="000000"/>
                </a:solidFill>
                <a:latin typeface="Consolas" panose="020B0609020204030204" pitchFamily="49" charset="0"/>
              </a:rPr>
              <a:t>());</a:t>
            </a:r>
          </a:p>
          <a:p>
            <a:r>
              <a:rPr lang="en-NZ" sz="1200" dirty="0" err="1">
                <a:solidFill>
                  <a:srgbClr val="6A3E3E"/>
                </a:solidFill>
                <a:latin typeface="Consolas" panose="020B0609020204030204" pitchFamily="49" charset="0"/>
              </a:rPr>
              <a:t>myThread</a:t>
            </a:r>
            <a:r>
              <a:rPr lang="en-NZ" sz="1200" dirty="0" err="1">
                <a:solidFill>
                  <a:srgbClr val="000000"/>
                </a:solidFill>
                <a:latin typeface="Consolas" panose="020B0609020204030204" pitchFamily="49" charset="0"/>
              </a:rPr>
              <a:t>.start</a:t>
            </a:r>
            <a:r>
              <a:rPr lang="en-NZ" sz="1200" dirty="0">
                <a:solidFill>
                  <a:srgbClr val="000000"/>
                </a:solidFill>
                <a:latin typeface="Consolas" panose="020B0609020204030204" pitchFamily="49" charset="0"/>
              </a:rPr>
              <a:t>();</a:t>
            </a:r>
          </a:p>
        </p:txBody>
      </p:sp>
      <p:sp>
        <p:nvSpPr>
          <p:cNvPr id="12" name="Rectangle 11"/>
          <p:cNvSpPr/>
          <p:nvPr/>
        </p:nvSpPr>
        <p:spPr>
          <a:xfrm>
            <a:off x="7470369" y="5356947"/>
            <a:ext cx="4022450" cy="1200329"/>
          </a:xfrm>
          <a:prstGeom prst="rect">
            <a:avLst/>
          </a:prstGeom>
          <a:ln>
            <a:solidFill>
              <a:schemeClr val="accent2">
                <a:lumMod val="75000"/>
              </a:schemeClr>
            </a:solidFill>
          </a:ln>
        </p:spPr>
        <p:txBody>
          <a:bodyPr wrap="square">
            <a:spAutoFit/>
          </a:bodyPr>
          <a:lstStyle/>
          <a:p>
            <a:r>
              <a:rPr lang="en-US" sz="1200" dirty="0">
                <a:solidFill>
                  <a:srgbClr val="000000"/>
                </a:solidFill>
                <a:latin typeface="Consolas" panose="020B0609020204030204" pitchFamily="49" charset="0"/>
              </a:rPr>
              <a:t>Thread </a:t>
            </a:r>
            <a:r>
              <a:rPr lang="en-US" sz="1200" dirty="0" err="1">
                <a:solidFill>
                  <a:srgbClr val="6A3E3E"/>
                </a:solidFill>
                <a:latin typeface="Consolas" panose="020B0609020204030204" pitchFamily="49" charset="0"/>
              </a:rPr>
              <a:t>myThread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Thread(</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Runnable() {</a:t>
            </a:r>
          </a:p>
          <a:p>
            <a:pPr lvl="1"/>
            <a:r>
              <a:rPr lang="en-NZ" sz="1200" dirty="0">
                <a:solidFill>
                  <a:srgbClr val="646464"/>
                </a:solidFill>
                <a:latin typeface="Consolas" panose="020B0609020204030204" pitchFamily="49" charset="0"/>
              </a:rPr>
              <a:t>@Override</a:t>
            </a:r>
          </a:p>
          <a:p>
            <a:pPr lvl="1"/>
            <a:r>
              <a:rPr lang="en-NZ" sz="1200" b="1" dirty="0">
                <a:solidFill>
                  <a:srgbClr val="7F0055"/>
                </a:solidFill>
                <a:latin typeface="Consolas" panose="020B0609020204030204" pitchFamily="49" charset="0"/>
              </a:rPr>
              <a:t>public</a:t>
            </a:r>
            <a:r>
              <a:rPr lang="en-NZ" sz="1200" b="1" dirty="0">
                <a:solidFill>
                  <a:srgbClr val="000000"/>
                </a:solidFill>
                <a:latin typeface="Consolas" panose="020B0609020204030204" pitchFamily="49" charset="0"/>
              </a:rPr>
              <a:t> </a:t>
            </a:r>
            <a:r>
              <a:rPr lang="en-NZ" sz="1200" b="1" dirty="0">
                <a:solidFill>
                  <a:srgbClr val="7F0055"/>
                </a:solidFill>
                <a:latin typeface="Consolas" panose="020B0609020204030204" pitchFamily="49" charset="0"/>
              </a:rPr>
              <a:t>void</a:t>
            </a:r>
            <a:r>
              <a:rPr lang="en-NZ" sz="1200" b="1" dirty="0">
                <a:solidFill>
                  <a:srgbClr val="000000"/>
                </a:solidFill>
                <a:latin typeface="Consolas" panose="020B0609020204030204" pitchFamily="49" charset="0"/>
              </a:rPr>
              <a:t> run() {</a:t>
            </a:r>
          </a:p>
          <a:p>
            <a:pPr lvl="2"/>
            <a:r>
              <a:rPr lang="en-NZ" sz="1200" dirty="0">
                <a:solidFill>
                  <a:srgbClr val="3F7F5F"/>
                </a:solidFill>
                <a:latin typeface="Consolas" panose="020B0609020204030204" pitchFamily="49" charset="0"/>
              </a:rPr>
              <a:t>// Do stuff</a:t>
            </a:r>
            <a:endParaRPr lang="en-NZ" sz="1200" dirty="0">
              <a:latin typeface="Consolas" panose="020B0609020204030204" pitchFamily="49" charset="0"/>
            </a:endParaRPr>
          </a:p>
          <a:p>
            <a:pPr lvl="1"/>
            <a:r>
              <a:rPr lang="en-NZ" sz="1200" dirty="0">
                <a:solidFill>
                  <a:srgbClr val="000000"/>
                </a:solidFill>
                <a:latin typeface="Consolas" panose="020B0609020204030204" pitchFamily="49" charset="0"/>
              </a:rPr>
              <a:t>}</a:t>
            </a:r>
          </a:p>
          <a:p>
            <a:r>
              <a:rPr lang="en-NZ" sz="1200" dirty="0">
                <a:solidFill>
                  <a:srgbClr val="000000"/>
                </a:solidFill>
                <a:latin typeface="Consolas" panose="020B0609020204030204" pitchFamily="49" charset="0"/>
              </a:rPr>
              <a:t>});</a:t>
            </a:r>
          </a:p>
        </p:txBody>
      </p:sp>
      <p:cxnSp>
        <p:nvCxnSpPr>
          <p:cNvPr id="11" name="Straight Arrow Connector 10"/>
          <p:cNvCxnSpPr>
            <a:stCxn id="7" idx="3"/>
          </p:cNvCxnSpPr>
          <p:nvPr/>
        </p:nvCxnSpPr>
        <p:spPr>
          <a:xfrm>
            <a:off x="8755673" y="5090553"/>
            <a:ext cx="505059" cy="266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69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p:cNvSpPr/>
          <p:nvPr/>
        </p:nvSpPr>
        <p:spPr>
          <a:xfrm>
            <a:off x="906780" y="6082783"/>
            <a:ext cx="2225040" cy="354330"/>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11" name="Rectangle: Rounded Corners 10"/>
          <p:cNvSpPr/>
          <p:nvPr/>
        </p:nvSpPr>
        <p:spPr>
          <a:xfrm>
            <a:off x="7109460" y="5503663"/>
            <a:ext cx="4987290" cy="695206"/>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2" name="Title 1"/>
          <p:cNvSpPr>
            <a:spLocks noGrp="1"/>
          </p:cNvSpPr>
          <p:nvPr>
            <p:ph type="title"/>
          </p:nvPr>
        </p:nvSpPr>
        <p:spPr/>
        <p:txBody>
          <a:bodyPr/>
          <a:lstStyle/>
          <a:p>
            <a:r>
              <a:rPr lang="en-NZ" dirty="0"/>
              <a:t>Stopping a Thread</a:t>
            </a:r>
            <a:endParaRPr lang="en-GB" dirty="0"/>
          </a:p>
        </p:txBody>
      </p:sp>
      <p:sp>
        <p:nvSpPr>
          <p:cNvPr id="3" name="Content Placeholder 2"/>
          <p:cNvSpPr>
            <a:spLocks noGrp="1"/>
          </p:cNvSpPr>
          <p:nvPr>
            <p:ph idx="1"/>
          </p:nvPr>
        </p:nvSpPr>
        <p:spPr>
          <a:xfrm>
            <a:off x="609600" y="1935480"/>
            <a:ext cx="10972800" cy="2731770"/>
          </a:xfrm>
        </p:spPr>
        <p:txBody>
          <a:bodyPr>
            <a:normAutofit lnSpcReduction="10000"/>
          </a:bodyPr>
          <a:lstStyle/>
          <a:p>
            <a:r>
              <a:rPr lang="en-NZ" dirty="0"/>
              <a:t>The preferred way to stop a </a:t>
            </a:r>
            <a:r>
              <a:rPr lang="en-NZ" dirty="0">
                <a:latin typeface="Consolas" panose="020B0609020204030204" pitchFamily="49" charset="0"/>
              </a:rPr>
              <a:t>Thread</a:t>
            </a:r>
            <a:r>
              <a:rPr lang="en-NZ" dirty="0"/>
              <a:t> is to call its </a:t>
            </a:r>
            <a:r>
              <a:rPr lang="en-NZ" dirty="0">
                <a:latin typeface="Consolas" panose="020B0609020204030204" pitchFamily="49" charset="0"/>
              </a:rPr>
              <a:t>interrupt()</a:t>
            </a:r>
            <a:r>
              <a:rPr lang="en-NZ" dirty="0"/>
              <a:t> method</a:t>
            </a:r>
          </a:p>
          <a:p>
            <a:r>
              <a:rPr lang="en-NZ" dirty="0"/>
              <a:t>It’s good practice for </a:t>
            </a:r>
            <a:r>
              <a:rPr lang="en-NZ" dirty="0">
                <a:latin typeface="Consolas" panose="020B0609020204030204" pitchFamily="49" charset="0"/>
              </a:rPr>
              <a:t>Runnable</a:t>
            </a:r>
            <a:r>
              <a:rPr lang="en-NZ" dirty="0"/>
              <a:t> objects to check the interrupted status of their </a:t>
            </a:r>
            <a:r>
              <a:rPr lang="en-NZ" dirty="0">
                <a:latin typeface="Consolas" panose="020B0609020204030204" pitchFamily="49" charset="0"/>
              </a:rPr>
              <a:t>Thread</a:t>
            </a:r>
            <a:r>
              <a:rPr lang="en-NZ" dirty="0"/>
              <a:t> and gracefully terminate when interrupted</a:t>
            </a:r>
          </a:p>
          <a:p>
            <a:pPr lvl="1"/>
            <a:r>
              <a:rPr lang="en-NZ" dirty="0"/>
              <a:t>A </a:t>
            </a:r>
            <a:r>
              <a:rPr lang="en-NZ" dirty="0">
                <a:latin typeface="Consolas" panose="020B0609020204030204" pitchFamily="49" charset="0"/>
              </a:rPr>
              <a:t>Runnable</a:t>
            </a:r>
            <a:r>
              <a:rPr lang="en-NZ" dirty="0"/>
              <a:t> object can acquire a reference to its </a:t>
            </a:r>
            <a:r>
              <a:rPr lang="en-NZ" dirty="0">
                <a:latin typeface="Consolas" panose="020B0609020204030204" pitchFamily="49" charset="0"/>
              </a:rPr>
              <a:t>Thread</a:t>
            </a:r>
            <a:r>
              <a:rPr lang="en-NZ" dirty="0"/>
              <a:t> object via a call to </a:t>
            </a:r>
            <a:r>
              <a:rPr lang="en-NZ" dirty="0" err="1">
                <a:latin typeface="Consolas" panose="020B0609020204030204" pitchFamily="49" charset="0"/>
              </a:rPr>
              <a:t>Thread.currentThread</a:t>
            </a:r>
            <a:r>
              <a:rPr lang="en-NZ" dirty="0">
                <a:latin typeface="Consolas" panose="020B0609020204030204" pitchFamily="49" charset="0"/>
              </a:rPr>
              <a:t>()</a:t>
            </a:r>
          </a:p>
          <a:p>
            <a:pPr lvl="1"/>
            <a:r>
              <a:rPr lang="en-NZ" dirty="0"/>
              <a:t>A runnable object can call </a:t>
            </a:r>
            <a:r>
              <a:rPr lang="en-NZ" dirty="0" err="1">
                <a:latin typeface="Consolas" panose="020B0609020204030204" pitchFamily="49" charset="0"/>
              </a:rPr>
              <a:t>isInterrupted</a:t>
            </a:r>
            <a:r>
              <a:rPr lang="en-NZ" dirty="0">
                <a:latin typeface="Consolas" panose="020B0609020204030204" pitchFamily="49" charset="0"/>
              </a:rPr>
              <a:t>()</a:t>
            </a:r>
            <a:r>
              <a:rPr lang="en-NZ" dirty="0"/>
              <a:t> on its </a:t>
            </a:r>
            <a:r>
              <a:rPr lang="en-NZ" dirty="0">
                <a:latin typeface="Consolas" panose="020B0609020204030204" pitchFamily="49" charset="0"/>
              </a:rPr>
              <a:t>Thread</a:t>
            </a:r>
            <a:r>
              <a:rPr lang="en-NZ" dirty="0"/>
              <a:t> object to check whether it’s been interrupted</a:t>
            </a:r>
          </a:p>
        </p:txBody>
      </p:sp>
      <p:cxnSp>
        <p:nvCxnSpPr>
          <p:cNvPr id="4" name="Straight Connector 3"/>
          <p:cNvCxnSpPr>
            <a:cxnSpLocks/>
            <a:stCxn id="3" idx="2"/>
          </p:cNvCxnSpPr>
          <p:nvPr/>
        </p:nvCxnSpPr>
        <p:spPr>
          <a:xfrm>
            <a:off x="6096000" y="4667250"/>
            <a:ext cx="0" cy="2134374"/>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906780" y="5041939"/>
            <a:ext cx="4838700" cy="1384995"/>
          </a:xfrm>
          <a:prstGeom prst="rect">
            <a:avLst/>
          </a:prstGeom>
        </p:spPr>
        <p:txBody>
          <a:bodyPr wrap="square">
            <a:spAutoFit/>
          </a:bodyPr>
          <a:lstStyle/>
          <a:p>
            <a:r>
              <a:rPr lang="en-NZ" sz="1400" dirty="0">
                <a:solidFill>
                  <a:srgbClr val="000000"/>
                </a:solidFill>
                <a:latin typeface="Consolas" panose="020B0609020204030204" pitchFamily="49" charset="0"/>
              </a:rPr>
              <a:t>Thread </a:t>
            </a:r>
            <a:r>
              <a:rPr lang="en-NZ" sz="1400" dirty="0" err="1">
                <a:solidFill>
                  <a:srgbClr val="6A3E3E"/>
                </a:solidFill>
                <a:latin typeface="Consolas" panose="020B0609020204030204" pitchFamily="49" charset="0"/>
              </a:rPr>
              <a:t>myThread</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Thread(</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MyRunnable</a:t>
            </a:r>
            <a:r>
              <a:rPr lang="en-NZ" sz="1400" b="1" dirty="0">
                <a:solidFill>
                  <a:srgbClr val="000000"/>
                </a:solidFill>
                <a:latin typeface="Consolas" panose="020B0609020204030204" pitchFamily="49" charset="0"/>
              </a:rPr>
              <a:t>());</a:t>
            </a:r>
          </a:p>
          <a:p>
            <a:r>
              <a:rPr lang="en-NZ" sz="1400" dirty="0" err="1">
                <a:solidFill>
                  <a:srgbClr val="6A3E3E"/>
                </a:solidFill>
                <a:latin typeface="Consolas" panose="020B0609020204030204" pitchFamily="49" charset="0"/>
              </a:rPr>
              <a:t>myThread</a:t>
            </a:r>
            <a:r>
              <a:rPr lang="en-NZ" sz="1400" dirty="0" err="1">
                <a:solidFill>
                  <a:srgbClr val="000000"/>
                </a:solidFill>
                <a:latin typeface="Consolas" panose="020B0609020204030204" pitchFamily="49" charset="0"/>
              </a:rPr>
              <a:t>.start</a:t>
            </a:r>
            <a:r>
              <a:rPr lang="en-NZ" sz="1400" dirty="0">
                <a:solidFill>
                  <a:srgbClr val="000000"/>
                </a:solidFill>
                <a:latin typeface="Consolas" panose="020B0609020204030204" pitchFamily="49" charset="0"/>
              </a:rPr>
              <a:t>();</a:t>
            </a:r>
          </a:p>
          <a:p>
            <a:endParaRPr lang="en-NZ" sz="1400" dirty="0">
              <a:latin typeface="Consolas" panose="020B0609020204030204" pitchFamily="49" charset="0"/>
            </a:endParaRPr>
          </a:p>
          <a:p>
            <a:r>
              <a:rPr lang="en-NZ" sz="1400" dirty="0">
                <a:solidFill>
                  <a:srgbClr val="3F7F5F"/>
                </a:solidFill>
                <a:latin typeface="Consolas" panose="020B0609020204030204" pitchFamily="49" charset="0"/>
              </a:rPr>
              <a:t>// Do some things</a:t>
            </a:r>
          </a:p>
          <a:p>
            <a:endParaRPr lang="en-NZ" sz="1400" dirty="0">
              <a:latin typeface="Consolas" panose="020B0609020204030204" pitchFamily="49" charset="0"/>
            </a:endParaRPr>
          </a:p>
          <a:p>
            <a:r>
              <a:rPr lang="en-NZ" sz="1400" dirty="0" err="1">
                <a:solidFill>
                  <a:srgbClr val="6A3E3E"/>
                </a:solidFill>
                <a:latin typeface="Consolas" panose="020B0609020204030204" pitchFamily="49" charset="0"/>
              </a:rPr>
              <a:t>myThread</a:t>
            </a:r>
            <a:r>
              <a:rPr lang="en-NZ" sz="1400" dirty="0" err="1">
                <a:solidFill>
                  <a:srgbClr val="000000"/>
                </a:solidFill>
                <a:latin typeface="Consolas" panose="020B0609020204030204" pitchFamily="49" charset="0"/>
              </a:rPr>
              <a:t>.interrupt</a:t>
            </a:r>
            <a:r>
              <a:rPr lang="en-NZ" sz="1400" dirty="0">
                <a:solidFill>
                  <a:srgbClr val="000000"/>
                </a:solidFill>
                <a:latin typeface="Consolas" panose="020B0609020204030204" pitchFamily="49" charset="0"/>
              </a:rPr>
              <a:t>();</a:t>
            </a:r>
            <a:endParaRPr lang="en-NZ" sz="1400" dirty="0"/>
          </a:p>
        </p:txBody>
      </p:sp>
      <p:sp>
        <p:nvSpPr>
          <p:cNvPr id="7" name="Rectangle 6"/>
          <p:cNvSpPr/>
          <p:nvPr/>
        </p:nvSpPr>
        <p:spPr>
          <a:xfrm>
            <a:off x="6179820" y="4611051"/>
            <a:ext cx="6012180" cy="2246769"/>
          </a:xfrm>
          <a:prstGeom prst="rect">
            <a:avLst/>
          </a:prstGeom>
        </p:spPr>
        <p:txBody>
          <a:bodyPr wrap="square">
            <a:spAutoFit/>
          </a:bodyPr>
          <a:lstStyle/>
          <a:p>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class</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MyRunnable</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implements</a:t>
            </a:r>
            <a:r>
              <a:rPr lang="en-NZ" sz="1400" b="1" dirty="0">
                <a:solidFill>
                  <a:srgbClr val="000000"/>
                </a:solidFill>
                <a:latin typeface="Consolas" panose="020B0609020204030204" pitchFamily="49" charset="0"/>
              </a:rPr>
              <a:t> Runnable {</a:t>
            </a:r>
          </a:p>
          <a:p>
            <a:endParaRPr lang="en-NZ" sz="1400" dirty="0">
              <a:latin typeface="Consolas" panose="020B0609020204030204" pitchFamily="49" charset="0"/>
            </a:endParaRPr>
          </a:p>
          <a:p>
            <a:pPr lvl="1"/>
            <a:r>
              <a:rPr lang="en-NZ" sz="1400" dirty="0">
                <a:solidFill>
                  <a:srgbClr val="646464"/>
                </a:solidFill>
                <a:latin typeface="Consolas" panose="020B0609020204030204" pitchFamily="49" charset="0"/>
              </a:rPr>
              <a:t>@Override</a:t>
            </a: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run() {</a:t>
            </a:r>
          </a:p>
          <a:p>
            <a:pPr lvl="2"/>
            <a:r>
              <a:rPr lang="en-NZ" sz="1400" b="1" dirty="0">
                <a:solidFill>
                  <a:srgbClr val="7F0055"/>
                </a:solidFill>
                <a:latin typeface="Consolas" panose="020B0609020204030204" pitchFamily="49" charset="0"/>
              </a:rPr>
              <a:t>while</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Thread.</a:t>
            </a:r>
            <a:r>
              <a:rPr lang="en-NZ" sz="1400" b="1" i="1" dirty="0" err="1">
                <a:solidFill>
                  <a:srgbClr val="000000"/>
                </a:solidFill>
                <a:latin typeface="Consolas" panose="020B0609020204030204" pitchFamily="49" charset="0"/>
              </a:rPr>
              <a:t>currentThread</a:t>
            </a:r>
            <a:r>
              <a:rPr lang="en-NZ" sz="1400" b="1" dirty="0">
                <a:solidFill>
                  <a:srgbClr val="000000"/>
                </a:solidFill>
                <a:latin typeface="Consolas" panose="020B0609020204030204" pitchFamily="49" charset="0"/>
              </a:rPr>
              <a:t>().</a:t>
            </a:r>
            <a:r>
              <a:rPr lang="en-NZ" sz="1400" b="1" dirty="0" err="1">
                <a:solidFill>
                  <a:srgbClr val="000000"/>
                </a:solidFill>
                <a:latin typeface="Consolas" panose="020B0609020204030204" pitchFamily="49" charset="0"/>
              </a:rPr>
              <a:t>isInterrupted</a:t>
            </a:r>
            <a:r>
              <a:rPr lang="en-NZ" sz="1400" b="1" dirty="0">
                <a:solidFill>
                  <a:srgbClr val="000000"/>
                </a:solidFill>
                <a:latin typeface="Consolas" panose="020B0609020204030204" pitchFamily="49" charset="0"/>
              </a:rPr>
              <a:t>()) {</a:t>
            </a:r>
          </a:p>
          <a:p>
            <a:pPr lvl="3"/>
            <a:r>
              <a:rPr lang="en-NZ" sz="1400" dirty="0">
                <a:solidFill>
                  <a:srgbClr val="3F7F5F"/>
                </a:solidFill>
                <a:latin typeface="Consolas" panose="020B0609020204030204" pitchFamily="49" charset="0"/>
              </a:rPr>
              <a:t>// Do stuff</a:t>
            </a:r>
          </a:p>
          <a:p>
            <a:pPr lvl="2"/>
            <a:r>
              <a:rPr lang="en-NZ" sz="1400" dirty="0">
                <a:solidFill>
                  <a:srgbClr val="000000"/>
                </a:solidFill>
                <a:latin typeface="Consolas" panose="020B0609020204030204" pitchFamily="49" charset="0"/>
              </a:rPr>
              <a:t>}</a:t>
            </a:r>
          </a:p>
          <a:p>
            <a:pPr lvl="1"/>
            <a:r>
              <a:rPr lang="en-NZ" sz="1400" dirty="0">
                <a:solidFill>
                  <a:srgbClr val="000000"/>
                </a:solidFill>
                <a:latin typeface="Consolas" panose="020B0609020204030204" pitchFamily="49" charset="0"/>
              </a:rPr>
              <a:t>}</a:t>
            </a:r>
          </a:p>
          <a:p>
            <a:endParaRPr lang="en-NZ" sz="1400" dirty="0">
              <a:latin typeface="Consolas" panose="020B0609020204030204" pitchFamily="49" charset="0"/>
            </a:endParaRPr>
          </a:p>
          <a:p>
            <a:r>
              <a:rPr lang="en-NZ" sz="1400" dirty="0">
                <a:solidFill>
                  <a:srgbClr val="000000"/>
                </a:solidFill>
                <a:latin typeface="Consolas" panose="020B0609020204030204" pitchFamily="49" charset="0"/>
              </a:rPr>
              <a:t>}</a:t>
            </a:r>
            <a:endParaRPr lang="en-NZ" sz="1400" dirty="0"/>
          </a:p>
        </p:txBody>
      </p:sp>
      <p:sp>
        <p:nvSpPr>
          <p:cNvPr id="9" name="Rectangle: Rounded Corners 8"/>
          <p:cNvSpPr/>
          <p:nvPr/>
        </p:nvSpPr>
        <p:spPr>
          <a:xfrm>
            <a:off x="3469528" y="6236970"/>
            <a:ext cx="4295252" cy="602753"/>
          </a:xfrm>
          <a:prstGeom prst="roundRect">
            <a:avLst>
              <a:gd name="adj" fmla="val 9924"/>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NZ" sz="1400" dirty="0"/>
              <a:t>This loop will keep running and doing “</a:t>
            </a:r>
            <a:r>
              <a:rPr lang="en-NZ" sz="1400" dirty="0">
                <a:solidFill>
                  <a:srgbClr val="3F7F5F"/>
                </a:solidFill>
                <a:latin typeface="Consolas" panose="020B0609020204030204" pitchFamily="49" charset="0"/>
              </a:rPr>
              <a:t>stuff</a:t>
            </a:r>
            <a:r>
              <a:rPr lang="en-NZ" sz="1400" dirty="0"/>
              <a:t>”…</a:t>
            </a:r>
          </a:p>
          <a:p>
            <a:r>
              <a:rPr lang="en-NZ" sz="1400" dirty="0"/>
              <a:t>… until </a:t>
            </a:r>
            <a:r>
              <a:rPr lang="en-NZ" sz="1400" dirty="0" err="1">
                <a:solidFill>
                  <a:srgbClr val="6A3E3E"/>
                </a:solidFill>
                <a:latin typeface="Consolas" panose="020B0609020204030204" pitchFamily="49" charset="0"/>
              </a:rPr>
              <a:t>myThread</a:t>
            </a:r>
            <a:r>
              <a:rPr lang="en-NZ" sz="1400" dirty="0" err="1">
                <a:solidFill>
                  <a:srgbClr val="000000"/>
                </a:solidFill>
                <a:latin typeface="Consolas" panose="020B0609020204030204" pitchFamily="49" charset="0"/>
              </a:rPr>
              <a:t>.interrupt</a:t>
            </a:r>
            <a:r>
              <a:rPr lang="en-NZ" sz="1400" dirty="0">
                <a:solidFill>
                  <a:srgbClr val="000000"/>
                </a:solidFill>
                <a:latin typeface="Consolas" panose="020B0609020204030204" pitchFamily="49" charset="0"/>
              </a:rPr>
              <a:t>()</a:t>
            </a:r>
            <a:r>
              <a:rPr lang="en-NZ" sz="1400" dirty="0"/>
              <a:t> is called.</a:t>
            </a:r>
          </a:p>
        </p:txBody>
      </p:sp>
      <p:cxnSp>
        <p:nvCxnSpPr>
          <p:cNvPr id="13" name="Straight Arrow Connector 12"/>
          <p:cNvCxnSpPr>
            <a:endCxn id="11" idx="1"/>
          </p:cNvCxnSpPr>
          <p:nvPr/>
        </p:nvCxnSpPr>
        <p:spPr>
          <a:xfrm flipV="1">
            <a:off x="6572250" y="5851266"/>
            <a:ext cx="537210" cy="385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1"/>
            <a:endCxn id="10" idx="3"/>
          </p:cNvCxnSpPr>
          <p:nvPr/>
        </p:nvCxnSpPr>
        <p:spPr>
          <a:xfrm flipH="1" flipV="1">
            <a:off x="3131820" y="6259948"/>
            <a:ext cx="337708" cy="278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71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Stopping a Thread</a:t>
            </a:r>
            <a:endParaRPr lang="en-GB" dirty="0"/>
          </a:p>
        </p:txBody>
      </p:sp>
      <p:sp>
        <p:nvSpPr>
          <p:cNvPr id="3" name="Content Placeholder 2"/>
          <p:cNvSpPr>
            <a:spLocks noGrp="1"/>
          </p:cNvSpPr>
          <p:nvPr>
            <p:ph idx="1"/>
          </p:nvPr>
        </p:nvSpPr>
        <p:spPr>
          <a:xfrm>
            <a:off x="609600" y="1935480"/>
            <a:ext cx="10972800" cy="2068830"/>
          </a:xfrm>
        </p:spPr>
        <p:txBody>
          <a:bodyPr>
            <a:normAutofit lnSpcReduction="10000"/>
          </a:bodyPr>
          <a:lstStyle/>
          <a:p>
            <a:r>
              <a:rPr lang="en-NZ" dirty="0"/>
              <a:t>Some methods, e.g. </a:t>
            </a:r>
            <a:r>
              <a:rPr lang="en-NZ" dirty="0">
                <a:latin typeface="Consolas" panose="020B0609020204030204" pitchFamily="49" charset="0"/>
              </a:rPr>
              <a:t>take()</a:t>
            </a:r>
            <a:r>
              <a:rPr lang="en-NZ" dirty="0"/>
              <a:t> in </a:t>
            </a:r>
            <a:r>
              <a:rPr lang="en-NZ" sz="2400" dirty="0" err="1">
                <a:latin typeface="Consolas" panose="020B0609020204030204" pitchFamily="49" charset="0"/>
              </a:rPr>
              <a:t>java.util.concurrent.BlockingQueue</a:t>
            </a:r>
            <a:r>
              <a:rPr lang="en-NZ" dirty="0"/>
              <a:t> are known as </a:t>
            </a:r>
            <a:r>
              <a:rPr lang="en-NZ" b="1" dirty="0"/>
              <a:t>blocking methods</a:t>
            </a:r>
            <a:r>
              <a:rPr lang="en-NZ" dirty="0"/>
              <a:t> because they can suspend the calling Thread</a:t>
            </a:r>
          </a:p>
          <a:p>
            <a:pPr lvl="1"/>
            <a:r>
              <a:rPr lang="en-NZ" dirty="0"/>
              <a:t>If a </a:t>
            </a:r>
            <a:r>
              <a:rPr lang="en-NZ" dirty="0">
                <a:latin typeface="Consolas" panose="020B0609020204030204" pitchFamily="49" charset="0"/>
              </a:rPr>
              <a:t>Thread</a:t>
            </a:r>
            <a:r>
              <a:rPr lang="en-NZ" dirty="0"/>
              <a:t> is suspended when it receives an </a:t>
            </a:r>
            <a:r>
              <a:rPr lang="en-NZ" dirty="0">
                <a:latin typeface="Consolas" panose="020B0609020204030204" pitchFamily="49" charset="0"/>
              </a:rPr>
              <a:t>interrupt()</a:t>
            </a:r>
            <a:r>
              <a:rPr lang="en-NZ" dirty="0"/>
              <a:t> request, the blocking method aborts and throws an </a:t>
            </a:r>
            <a:r>
              <a:rPr lang="en-NZ" dirty="0" err="1">
                <a:latin typeface="Consolas" panose="020B0609020204030204" pitchFamily="49" charset="0"/>
              </a:rPr>
              <a:t>InterruptedException</a:t>
            </a:r>
            <a:endParaRPr lang="en-NZ" dirty="0">
              <a:latin typeface="Consolas" panose="020B0609020204030204" pitchFamily="49" charset="0"/>
            </a:endParaRPr>
          </a:p>
          <a:p>
            <a:endParaRPr lang="en-NZ" dirty="0"/>
          </a:p>
        </p:txBody>
      </p:sp>
    </p:spTree>
    <p:extLst>
      <p:ext uri="{BB962C8B-B14F-4D97-AF65-F5344CB8AC3E}">
        <p14:creationId xmlns:p14="http://schemas.microsoft.com/office/powerpoint/2010/main" val="361867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States of a Thread</a:t>
            </a:r>
            <a:endParaRPr lang="en-NZ" dirty="0"/>
          </a:p>
        </p:txBody>
      </p:sp>
      <p:sp>
        <p:nvSpPr>
          <p:cNvPr id="5" name="Oval 4"/>
          <p:cNvSpPr/>
          <p:nvPr/>
        </p:nvSpPr>
        <p:spPr>
          <a:xfrm>
            <a:off x="4734126" y="2704938"/>
            <a:ext cx="1695855" cy="72406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Runnable</a:t>
            </a:r>
            <a:endParaRPr lang="en-NZ" dirty="0"/>
          </a:p>
        </p:txBody>
      </p:sp>
      <p:sp>
        <p:nvSpPr>
          <p:cNvPr id="6" name="Oval 5"/>
          <p:cNvSpPr/>
          <p:nvPr/>
        </p:nvSpPr>
        <p:spPr>
          <a:xfrm>
            <a:off x="1306747" y="2704938"/>
            <a:ext cx="1695855" cy="72406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New</a:t>
            </a:r>
            <a:endParaRPr lang="en-NZ" dirty="0"/>
          </a:p>
        </p:txBody>
      </p:sp>
      <p:sp>
        <p:nvSpPr>
          <p:cNvPr id="7" name="Oval 6"/>
          <p:cNvSpPr/>
          <p:nvPr/>
        </p:nvSpPr>
        <p:spPr>
          <a:xfrm>
            <a:off x="8882975" y="2712239"/>
            <a:ext cx="1695855" cy="72406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Terminated</a:t>
            </a:r>
            <a:endParaRPr lang="en-NZ" sz="1400" dirty="0"/>
          </a:p>
        </p:txBody>
      </p:sp>
      <p:sp>
        <p:nvSpPr>
          <p:cNvPr id="8" name="Oval 7"/>
          <p:cNvSpPr/>
          <p:nvPr/>
        </p:nvSpPr>
        <p:spPr>
          <a:xfrm>
            <a:off x="1306747" y="4362630"/>
            <a:ext cx="1695855" cy="72406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Timed</a:t>
            </a:r>
          </a:p>
          <a:p>
            <a:pPr algn="ctr"/>
            <a:r>
              <a:rPr lang="en-US" sz="1400" dirty="0"/>
              <a:t>Waiting</a:t>
            </a:r>
            <a:endParaRPr lang="en-NZ" dirty="0"/>
          </a:p>
        </p:txBody>
      </p:sp>
      <p:sp>
        <p:nvSpPr>
          <p:cNvPr id="9" name="Oval 8"/>
          <p:cNvSpPr/>
          <p:nvPr/>
        </p:nvSpPr>
        <p:spPr>
          <a:xfrm>
            <a:off x="4734125" y="4480236"/>
            <a:ext cx="1695855" cy="72406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Waiting</a:t>
            </a:r>
            <a:endParaRPr lang="en-NZ" dirty="0"/>
          </a:p>
        </p:txBody>
      </p:sp>
      <p:sp>
        <p:nvSpPr>
          <p:cNvPr id="10" name="Oval 9"/>
          <p:cNvSpPr/>
          <p:nvPr/>
        </p:nvSpPr>
        <p:spPr>
          <a:xfrm>
            <a:off x="8882975" y="4480236"/>
            <a:ext cx="1695855" cy="72406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Blocked</a:t>
            </a:r>
            <a:endParaRPr lang="en-NZ" dirty="0"/>
          </a:p>
        </p:txBody>
      </p:sp>
      <p:cxnSp>
        <p:nvCxnSpPr>
          <p:cNvPr id="12" name="Straight Arrow Connector 11"/>
          <p:cNvCxnSpPr>
            <a:stCxn id="6" idx="6"/>
            <a:endCxn id="5" idx="2"/>
          </p:cNvCxnSpPr>
          <p:nvPr/>
        </p:nvCxnSpPr>
        <p:spPr>
          <a:xfrm>
            <a:off x="3002602" y="3066969"/>
            <a:ext cx="1731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83602" y="2765257"/>
            <a:ext cx="933855" cy="276999"/>
          </a:xfrm>
          <a:prstGeom prst="rect">
            <a:avLst/>
          </a:prstGeom>
          <a:noFill/>
          <a:ln>
            <a:noFill/>
          </a:ln>
        </p:spPr>
        <p:txBody>
          <a:bodyPr wrap="square" rtlCol="0">
            <a:spAutoFit/>
          </a:bodyPr>
          <a:lstStyle/>
          <a:p>
            <a:pPr algn="ctr"/>
            <a:r>
              <a:rPr lang="en-US" sz="1200" b="1" dirty="0">
                <a:solidFill>
                  <a:schemeClr val="accent1"/>
                </a:solidFill>
                <a:latin typeface="Consolas" panose="020B0609020204030204" pitchFamily="49" charset="0"/>
              </a:rPr>
              <a:t>start()</a:t>
            </a:r>
            <a:endParaRPr lang="en-NZ" sz="1200" b="1" dirty="0" err="1">
              <a:solidFill>
                <a:schemeClr val="accent1"/>
              </a:solidFill>
              <a:latin typeface="Consolas" panose="020B0609020204030204" pitchFamily="49" charset="0"/>
            </a:endParaRPr>
          </a:p>
        </p:txBody>
      </p:sp>
      <p:cxnSp>
        <p:nvCxnSpPr>
          <p:cNvPr id="14" name="Straight Arrow Connector 13"/>
          <p:cNvCxnSpPr>
            <a:endCxn id="7" idx="2"/>
          </p:cNvCxnSpPr>
          <p:nvPr/>
        </p:nvCxnSpPr>
        <p:spPr>
          <a:xfrm>
            <a:off x="6429981" y="3074270"/>
            <a:ext cx="24529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55111" y="2437435"/>
            <a:ext cx="2402734" cy="461665"/>
          </a:xfrm>
          <a:prstGeom prst="rect">
            <a:avLst/>
          </a:prstGeom>
          <a:noFill/>
          <a:ln>
            <a:noFill/>
          </a:ln>
        </p:spPr>
        <p:txBody>
          <a:bodyPr wrap="square" rtlCol="0">
            <a:spAutoFit/>
          </a:bodyPr>
          <a:lstStyle/>
          <a:p>
            <a:pPr algn="ctr"/>
            <a:r>
              <a:rPr lang="en-US" sz="1200" dirty="0"/>
              <a:t>Finished execution or terminated abnormally</a:t>
            </a:r>
            <a:endParaRPr lang="en-NZ" sz="1200" dirty="0" err="1"/>
          </a:p>
        </p:txBody>
      </p:sp>
      <p:cxnSp>
        <p:nvCxnSpPr>
          <p:cNvPr id="20" name="Straight Arrow Connector 19"/>
          <p:cNvCxnSpPr>
            <a:cxnSpLocks/>
            <a:endCxn id="8" idx="0"/>
          </p:cNvCxnSpPr>
          <p:nvPr/>
        </p:nvCxnSpPr>
        <p:spPr>
          <a:xfrm flipH="1">
            <a:off x="2154675" y="3259449"/>
            <a:ext cx="2731854" cy="110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48835" y="3329366"/>
            <a:ext cx="1549942" cy="461665"/>
          </a:xfrm>
          <a:prstGeom prst="rect">
            <a:avLst/>
          </a:prstGeom>
          <a:noFill/>
          <a:ln>
            <a:noFill/>
          </a:ln>
        </p:spPr>
        <p:txBody>
          <a:bodyPr wrap="square" rtlCol="0">
            <a:spAutoFit/>
          </a:bodyPr>
          <a:lstStyle/>
          <a:p>
            <a:pPr algn="ctr"/>
            <a:r>
              <a:rPr lang="en-US" sz="1200" b="1" dirty="0">
                <a:solidFill>
                  <a:schemeClr val="accent1"/>
                </a:solidFill>
                <a:latin typeface="Consolas" panose="020B0609020204030204" pitchFamily="49" charset="0"/>
              </a:rPr>
              <a:t>sleep(time),</a:t>
            </a:r>
          </a:p>
          <a:p>
            <a:pPr algn="ctr"/>
            <a:r>
              <a:rPr lang="en-US" sz="1200" b="1" dirty="0">
                <a:solidFill>
                  <a:schemeClr val="accent1"/>
                </a:solidFill>
                <a:latin typeface="Consolas" panose="020B0609020204030204" pitchFamily="49" charset="0"/>
              </a:rPr>
              <a:t>join(timeout)</a:t>
            </a:r>
            <a:endParaRPr lang="en-NZ" sz="1200" b="1" dirty="0" err="1">
              <a:solidFill>
                <a:schemeClr val="accent1"/>
              </a:solidFill>
              <a:latin typeface="Consolas" panose="020B0609020204030204" pitchFamily="49" charset="0"/>
            </a:endParaRPr>
          </a:p>
        </p:txBody>
      </p:sp>
      <p:cxnSp>
        <p:nvCxnSpPr>
          <p:cNvPr id="27" name="Straight Arrow Connector 26"/>
          <p:cNvCxnSpPr>
            <a:cxnSpLocks/>
            <a:stCxn id="8" idx="7"/>
          </p:cNvCxnSpPr>
          <p:nvPr/>
        </p:nvCxnSpPr>
        <p:spPr>
          <a:xfrm flipV="1">
            <a:off x="2754250" y="3421700"/>
            <a:ext cx="2441942" cy="1046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86982" y="3987149"/>
            <a:ext cx="1026384" cy="461665"/>
          </a:xfrm>
          <a:prstGeom prst="rect">
            <a:avLst/>
          </a:prstGeom>
          <a:noFill/>
          <a:ln>
            <a:noFill/>
          </a:ln>
        </p:spPr>
        <p:txBody>
          <a:bodyPr wrap="square" rtlCol="0">
            <a:spAutoFit/>
          </a:bodyPr>
          <a:lstStyle/>
          <a:p>
            <a:pPr algn="ctr"/>
            <a:r>
              <a:rPr lang="en-US" sz="1200" dirty="0"/>
              <a:t>Time elapsed</a:t>
            </a:r>
            <a:endParaRPr lang="en-NZ" sz="1200" dirty="0" err="1"/>
          </a:p>
        </p:txBody>
      </p:sp>
      <p:sp>
        <p:nvSpPr>
          <p:cNvPr id="19" name="TextBox 18"/>
          <p:cNvSpPr txBox="1"/>
          <p:nvPr/>
        </p:nvSpPr>
        <p:spPr>
          <a:xfrm>
            <a:off x="6977644" y="2803872"/>
            <a:ext cx="1361871" cy="276999"/>
          </a:xfrm>
          <a:prstGeom prst="rect">
            <a:avLst/>
          </a:prstGeom>
          <a:noFill/>
          <a:ln>
            <a:noFill/>
          </a:ln>
        </p:spPr>
        <p:txBody>
          <a:bodyPr wrap="square" rtlCol="0">
            <a:spAutoFit/>
          </a:bodyPr>
          <a:lstStyle/>
          <a:p>
            <a:pPr algn="ctr"/>
            <a:r>
              <a:rPr lang="en-US" sz="1200" b="1" dirty="0">
                <a:solidFill>
                  <a:schemeClr val="accent1"/>
                </a:solidFill>
                <a:latin typeface="Consolas" panose="020B0609020204030204" pitchFamily="49" charset="0"/>
              </a:rPr>
              <a:t>interrupt()</a:t>
            </a:r>
            <a:endParaRPr lang="en-NZ" sz="1200" b="1" dirty="0" err="1">
              <a:solidFill>
                <a:schemeClr val="accent1"/>
              </a:solidFill>
              <a:latin typeface="Consolas" panose="020B0609020204030204" pitchFamily="49" charset="0"/>
            </a:endParaRPr>
          </a:p>
        </p:txBody>
      </p:sp>
      <p:sp>
        <p:nvSpPr>
          <p:cNvPr id="22" name="TextBox 21"/>
          <p:cNvSpPr txBox="1"/>
          <p:nvPr/>
        </p:nvSpPr>
        <p:spPr>
          <a:xfrm>
            <a:off x="4384590" y="3817831"/>
            <a:ext cx="1549942" cy="276999"/>
          </a:xfrm>
          <a:prstGeom prst="rect">
            <a:avLst/>
          </a:prstGeom>
          <a:noFill/>
          <a:ln>
            <a:noFill/>
          </a:ln>
        </p:spPr>
        <p:txBody>
          <a:bodyPr wrap="square" rtlCol="0">
            <a:spAutoFit/>
          </a:bodyPr>
          <a:lstStyle/>
          <a:p>
            <a:pPr algn="ctr"/>
            <a:r>
              <a:rPr lang="en-US" sz="1200" b="1" dirty="0">
                <a:solidFill>
                  <a:schemeClr val="accent1"/>
                </a:solidFill>
                <a:latin typeface="Consolas" panose="020B0609020204030204" pitchFamily="49" charset="0"/>
              </a:rPr>
              <a:t>join()</a:t>
            </a:r>
            <a:endParaRPr lang="en-NZ" sz="1200" b="1" dirty="0" err="1">
              <a:solidFill>
                <a:schemeClr val="accent1"/>
              </a:solidFill>
              <a:latin typeface="Consolas" panose="020B0609020204030204" pitchFamily="49" charset="0"/>
            </a:endParaRPr>
          </a:p>
        </p:txBody>
      </p:sp>
      <p:cxnSp>
        <p:nvCxnSpPr>
          <p:cNvPr id="18" name="Straight Arrow Connector 17"/>
          <p:cNvCxnSpPr>
            <a:cxnSpLocks/>
          </p:cNvCxnSpPr>
          <p:nvPr/>
        </p:nvCxnSpPr>
        <p:spPr>
          <a:xfrm flipH="1">
            <a:off x="5448100" y="3436301"/>
            <a:ext cx="1" cy="105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a:off x="5998870" y="3385417"/>
            <a:ext cx="3005552" cy="1263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6308533" y="3235459"/>
            <a:ext cx="3020294" cy="1252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708282" y="3545712"/>
            <a:ext cx="1106597" cy="461665"/>
          </a:xfrm>
          <a:prstGeom prst="rect">
            <a:avLst/>
          </a:prstGeom>
          <a:noFill/>
          <a:ln>
            <a:noFill/>
          </a:ln>
        </p:spPr>
        <p:txBody>
          <a:bodyPr wrap="square" rtlCol="0">
            <a:spAutoFit/>
          </a:bodyPr>
          <a:lstStyle/>
          <a:p>
            <a:pPr algn="ctr"/>
            <a:r>
              <a:rPr lang="en-US" sz="1200" dirty="0"/>
              <a:t>Monitor lock acquired</a:t>
            </a:r>
            <a:endParaRPr lang="en-NZ" sz="1200" dirty="0" err="1"/>
          </a:p>
        </p:txBody>
      </p:sp>
      <p:sp>
        <p:nvSpPr>
          <p:cNvPr id="37" name="TextBox 36"/>
          <p:cNvSpPr txBox="1"/>
          <p:nvPr/>
        </p:nvSpPr>
        <p:spPr>
          <a:xfrm>
            <a:off x="6791460" y="4136578"/>
            <a:ext cx="1235115" cy="466966"/>
          </a:xfrm>
          <a:prstGeom prst="rect">
            <a:avLst/>
          </a:prstGeom>
          <a:noFill/>
          <a:ln>
            <a:noFill/>
          </a:ln>
        </p:spPr>
        <p:txBody>
          <a:bodyPr wrap="square" rtlCol="0">
            <a:spAutoFit/>
          </a:bodyPr>
          <a:lstStyle/>
          <a:p>
            <a:pPr algn="ctr"/>
            <a:r>
              <a:rPr lang="en-US" sz="1200" dirty="0"/>
              <a:t>Waiting for object monitor</a:t>
            </a:r>
            <a:endParaRPr lang="en-NZ" sz="1200" dirty="0" err="1"/>
          </a:p>
        </p:txBody>
      </p:sp>
      <p:cxnSp>
        <p:nvCxnSpPr>
          <p:cNvPr id="15" name="Straight Arrow Connector 14">
            <a:extLst>
              <a:ext uri="{FF2B5EF4-FFF2-40B4-BE49-F238E27FC236}">
                <a16:creationId xmlns:a16="http://schemas.microsoft.com/office/drawing/2014/main" id="{A3F13F0C-040D-4599-A07E-A8CC80C715D8}"/>
              </a:ext>
            </a:extLst>
          </p:cNvPr>
          <p:cNvCxnSpPr>
            <a:cxnSpLocks/>
          </p:cNvCxnSpPr>
          <p:nvPr/>
        </p:nvCxnSpPr>
        <p:spPr>
          <a:xfrm flipV="1">
            <a:off x="5707998" y="3421700"/>
            <a:ext cx="0" cy="1058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F17473C-BD08-44B1-ADC9-0169F0D9ED6F}"/>
              </a:ext>
            </a:extLst>
          </p:cNvPr>
          <p:cNvSpPr txBox="1"/>
          <p:nvPr/>
        </p:nvSpPr>
        <p:spPr>
          <a:xfrm>
            <a:off x="5618985" y="3786238"/>
            <a:ext cx="1172475" cy="461665"/>
          </a:xfrm>
          <a:prstGeom prst="rect">
            <a:avLst/>
          </a:prstGeom>
          <a:noFill/>
          <a:ln>
            <a:noFill/>
          </a:ln>
        </p:spPr>
        <p:txBody>
          <a:bodyPr wrap="square" rtlCol="0">
            <a:spAutoFit/>
          </a:bodyPr>
          <a:lstStyle/>
          <a:p>
            <a:pPr algn="ctr"/>
            <a:r>
              <a:rPr lang="en-US" sz="1200" b="1" dirty="0">
                <a:solidFill>
                  <a:schemeClr val="accent1"/>
                </a:solidFill>
                <a:latin typeface="Consolas" panose="020B0609020204030204" pitchFamily="49" charset="0"/>
              </a:rPr>
              <a:t>notify(),</a:t>
            </a:r>
          </a:p>
          <a:p>
            <a:pPr algn="ctr"/>
            <a:r>
              <a:rPr lang="en-US" sz="1200" b="1" dirty="0" err="1">
                <a:solidFill>
                  <a:schemeClr val="accent1"/>
                </a:solidFill>
                <a:latin typeface="Consolas" panose="020B0609020204030204" pitchFamily="49" charset="0"/>
              </a:rPr>
              <a:t>notifyAll</a:t>
            </a:r>
            <a:r>
              <a:rPr lang="en-US" sz="1200" b="1" dirty="0">
                <a:solidFill>
                  <a:schemeClr val="accent1"/>
                </a:solidFill>
                <a:latin typeface="Consolas" panose="020B0609020204030204" pitchFamily="49" charset="0"/>
              </a:rPr>
              <a:t>()</a:t>
            </a:r>
            <a:endParaRPr lang="en-NZ" sz="1200" b="1" dirty="0" err="1">
              <a:solidFill>
                <a:schemeClr val="accent1"/>
              </a:solidFill>
              <a:latin typeface="Consolas" panose="020B0609020204030204" pitchFamily="49" charset="0"/>
            </a:endParaRPr>
          </a:p>
        </p:txBody>
      </p:sp>
    </p:spTree>
    <p:extLst>
      <p:ext uri="{BB962C8B-B14F-4D97-AF65-F5344CB8AC3E}">
        <p14:creationId xmlns:p14="http://schemas.microsoft.com/office/powerpoint/2010/main" val="119020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3BE57A2-D666-4652-B423-3EEF5C79D9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brainstorming presentation</Template>
  <TotalTime>0</TotalTime>
  <Words>2458</Words>
  <Application>Microsoft Office PowerPoint</Application>
  <PresentationFormat>Widescreen</PresentationFormat>
  <Paragraphs>408</Paragraphs>
  <Slides>16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Century Gothic</vt:lpstr>
      <vt:lpstr>Consolas</vt:lpstr>
      <vt:lpstr>Palatino Linotype</vt:lpstr>
      <vt:lpstr>Segoe UI Emoji</vt:lpstr>
      <vt:lpstr>Tahoma</vt:lpstr>
      <vt:lpstr>Wingdings 2</vt:lpstr>
      <vt:lpstr>Presentation on brainstorming</vt:lpstr>
      <vt:lpstr>COMPSCI 718</vt:lpstr>
      <vt:lpstr>Multithreading</vt:lpstr>
      <vt:lpstr>Threading in a server</vt:lpstr>
      <vt:lpstr>Threading in Java</vt:lpstr>
      <vt:lpstr>Key Thread methods</vt:lpstr>
      <vt:lpstr>Starting a Thread</vt:lpstr>
      <vt:lpstr>Stopping a Thread</vt:lpstr>
      <vt:lpstr>Stopping a Thread</vt:lpstr>
      <vt:lpstr>States of a Thread</vt:lpstr>
      <vt:lpstr>A possible execution interleaving</vt:lpstr>
      <vt:lpstr>Locks</vt:lpstr>
      <vt:lpstr>Monitor objects</vt:lpstr>
      <vt:lpstr>Monitor objects</vt:lpstr>
      <vt:lpstr>Monitor objects</vt:lpstr>
      <vt:lpstr>Monitor objects</vt:lpstr>
      <vt:lpstr>Recommended Readings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2015-11-02T04:23:17Z</dcterms:created>
  <dcterms:modified xsi:type="dcterms:W3CDTF">2020-05-08T05:21:45Z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ies>
</file>