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sldIdLst>
    <p:sldId id="256" r:id="rId2"/>
    <p:sldId id="258" r:id="rId3"/>
    <p:sldId id="259" r:id="rId4"/>
    <p:sldId id="260" r:id="rId5"/>
    <p:sldId id="297" r:id="rId6"/>
    <p:sldId id="298" r:id="rId7"/>
    <p:sldId id="299" r:id="rId8"/>
    <p:sldId id="261" r:id="rId9"/>
    <p:sldId id="267" r:id="rId10"/>
    <p:sldId id="301" r:id="rId11"/>
    <p:sldId id="300" r:id="rId12"/>
    <p:sldId id="268" r:id="rId13"/>
    <p:sldId id="269" r:id="rId14"/>
    <p:sldId id="302" r:id="rId15"/>
    <p:sldId id="272" r:id="rId16"/>
    <p:sldId id="274" r:id="rId17"/>
    <p:sldId id="304" r:id="rId18"/>
    <p:sldId id="310" r:id="rId19"/>
    <p:sldId id="276" r:id="rId20"/>
    <p:sldId id="277" r:id="rId21"/>
    <p:sldId id="278" r:id="rId22"/>
    <p:sldId id="312" r:id="rId23"/>
    <p:sldId id="316" r:id="rId24"/>
    <p:sldId id="319" r:id="rId25"/>
    <p:sldId id="317" r:id="rId26"/>
    <p:sldId id="318" r:id="rId27"/>
    <p:sldId id="320" r:id="rId28"/>
    <p:sldId id="279" r:id="rId29"/>
    <p:sldId id="311" r:id="rId30"/>
    <p:sldId id="289" r:id="rId31"/>
    <p:sldId id="321" r:id="rId32"/>
    <p:sldId id="328" r:id="rId33"/>
    <p:sldId id="326" r:id="rId34"/>
    <p:sldId id="329" r:id="rId35"/>
    <p:sldId id="327" r:id="rId36"/>
    <p:sldId id="330" r:id="rId37"/>
    <p:sldId id="324" r:id="rId38"/>
    <p:sldId id="325" r:id="rId39"/>
    <p:sldId id="295" r:id="rId40"/>
    <p:sldId id="296" r:id="rId41"/>
  </p:sldIdLst>
  <p:sldSz cx="12192000" cy="6858000"/>
  <p:notesSz cx="6858000" cy="9144000"/>
  <p:embeddedFontLst>
    <p:embeddedFont>
      <p:font typeface="Bahnschrift" panose="020B0502040204020203" pitchFamily="34" charset="0"/>
      <p:regular r:id="rId43"/>
      <p:bold r:id="rId44"/>
    </p:embeddedFont>
    <p:embeddedFont>
      <p:font typeface="Calibri" panose="020F0502020204030204" pitchFamily="34" charset="0"/>
      <p:regular r:id="rId45"/>
      <p:bold r:id="rId46"/>
      <p:italic r:id="rId47"/>
      <p:boldItalic r:id="rId48"/>
    </p:embeddedFont>
    <p:embeddedFont>
      <p:font typeface="Georgia" panose="02040502050405020303" pitchFamily="18" charset="0"/>
      <p:regular r:id="rId49"/>
      <p:bold r:id="rId50"/>
      <p:italic r:id="rId51"/>
      <p:boldItalic r:id="rId52"/>
    </p:embeddedFont>
    <p:embeddedFont>
      <p:font typeface="Tahoma" panose="020B0604030504040204" pitchFamily="34" charset="0"/>
      <p:regular r:id="rId53"/>
      <p:bold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70" userDrawn="1">
          <p15:clr>
            <a:srgbClr val="9AA0A6"/>
          </p15:clr>
        </p15:guide>
        <p15:guide id="2" pos="5908" userDrawn="1">
          <p15:clr>
            <a:srgbClr val="9AA0A6"/>
          </p15:clr>
        </p15:guide>
        <p15:guide id="3" orient="horz" pos="15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7" d="100"/>
          <a:sy n="67" d="100"/>
        </p:scale>
        <p:origin x="834" y="72"/>
      </p:cViewPr>
      <p:guideLst>
        <p:guide orient="horz" pos="1570"/>
        <p:guide pos="590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8974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854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277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a:p>
        </p:txBody>
      </p:sp>
      <p:sp>
        <p:nvSpPr>
          <p:cNvPr id="249" name="Google Shape;249;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p>
          <a:p>
            <a:pPr marL="0" lvl="0" indent="0" algn="l" rtl="0">
              <a:lnSpc>
                <a:spcPct val="100000"/>
              </a:lnSpc>
              <a:spcBef>
                <a:spcPts val="0"/>
              </a:spcBef>
              <a:spcAft>
                <a:spcPts val="0"/>
              </a:spcAft>
              <a:buSzPts val="1400"/>
              <a:buNone/>
            </a:pPr>
            <a:endParaRPr lang="en-US" sz="1200"/>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p>
          <a:p>
            <a:pPr marL="0" lvl="0" indent="0" algn="l" rtl="0">
              <a:lnSpc>
                <a:spcPct val="100000"/>
              </a:lnSpc>
              <a:spcBef>
                <a:spcPts val="0"/>
              </a:spcBef>
              <a:spcAft>
                <a:spcPts val="0"/>
              </a:spcAft>
              <a:buSzPts val="1400"/>
              <a:buNone/>
            </a:pPr>
            <a:endParaRPr lang="en-US" sz="1200"/>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0196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p>
          <a:p>
            <a:pPr marL="0" lvl="0" indent="0" algn="l" rtl="0">
              <a:lnSpc>
                <a:spcPct val="100000"/>
              </a:lnSpc>
              <a:spcBef>
                <a:spcPts val="0"/>
              </a:spcBef>
              <a:spcAft>
                <a:spcPts val="0"/>
              </a:spcAft>
              <a:buSzPts val="1400"/>
              <a:buNone/>
            </a:pPr>
            <a:endParaRPr lang="en-US" sz="1200"/>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Keep observations </a:t>
            </a: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20</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3c7840ddab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3c7840ddab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23c7840ddab_0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Add graphical </a:t>
            </a: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28</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Add graphical </a:t>
            </a: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29</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877475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8" name="Google Shape;438;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Add graphical </a:t>
            </a: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31</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Add graphical </a:t>
            </a: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32</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3545269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Add graphical </a:t>
            </a: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33</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965041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Add graphical </a:t>
            </a: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34</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3353204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Add graphical </a:t>
            </a: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35</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258732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Add graphical </a:t>
            </a: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36</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4087906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Add graphical </a:t>
            </a: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37</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Add graphical </a:t>
            </a: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38</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0" name="Google Shape;480;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t>39</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a:p>
          <a:p>
            <a:pPr marL="0" lvl="0" indent="0" algn="l" rtl="0">
              <a:lnSpc>
                <a:spcPct val="100000"/>
              </a:lnSpc>
              <a:spcBef>
                <a:spcPts val="0"/>
              </a:spcBef>
              <a:spcAft>
                <a:spcPts val="0"/>
              </a:spcAft>
              <a:buClr>
                <a:schemeClr val="dk1"/>
              </a:buClr>
              <a:buSzPts val="1100"/>
              <a:buFont typeface="Calibri" panose="020F0502020204030204"/>
              <a:buNone/>
            </a:pPr>
            <a:endParaRPr sz="1100"/>
          </a:p>
          <a:p>
            <a:pPr marL="0" lvl="0" indent="0" algn="l" rtl="0">
              <a:lnSpc>
                <a:spcPct val="100000"/>
              </a:lnSpc>
              <a:spcBef>
                <a:spcPts val="0"/>
              </a:spcBef>
              <a:spcAft>
                <a:spcPts val="0"/>
              </a:spcAft>
              <a:buClr>
                <a:schemeClr val="dk1"/>
              </a:buClr>
              <a:buSzPts val="1100"/>
              <a:buFont typeface="Calibri" panose="020F0502020204030204"/>
              <a:buNone/>
            </a:pPr>
            <a:endParaRPr sz="1100"/>
          </a:p>
        </p:txBody>
      </p:sp>
      <p:sp>
        <p:nvSpPr>
          <p:cNvPr id="180" name="Google Shape;18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panose="020B0604020202020204"/>
              <a:buNone/>
            </a:pPr>
            <a:endParaRPr sz="19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panose="02040502050405020303"/>
              <a:buNone/>
              <a:defRPr sz="3100">
                <a:solidFill>
                  <a:schemeClr val="dk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9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panose="02040502050405020303"/>
              <a:buNone/>
              <a:defRPr sz="3100">
                <a:solidFill>
                  <a:schemeClr val="dk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9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panose="02040502050405020303"/>
              <a:buNone/>
              <a:defRPr sz="3100">
                <a:solidFill>
                  <a:schemeClr val="dk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cxnSp>
        <p:nvCxnSpPr>
          <p:cNvPr id="48" name="Google Shape;48;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www.linkedin.com/in/sharat-chandra" TargetMode="Externa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linkedin.com/in/abishek-n-687602218" TargetMode="External"/><Relationship Id="rId4" Type="http://schemas.openxmlformats.org/officeDocument/2006/relationships/hyperlink" Target="https://www.linkedin.com/in/a-a-ashwini-45a9221b9"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hyperlink" Target="https://lookerstudio.google.com/reporting/eca9f11c-61e5-4317-a7ed-837bfecdb028"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99" name="Google Shape;99;p2"/>
          <p:cNvPicPr preferRelativeResize="0"/>
          <p:nvPr/>
        </p:nvPicPr>
        <p:blipFill rotWithShape="1">
          <a:blip r:embed="rId3"/>
          <a:srcRect/>
          <a:stretch>
            <a:fillRect/>
          </a:stretch>
        </p:blipFill>
        <p:spPr>
          <a:xfrm>
            <a:off x="9915533" y="6151968"/>
            <a:ext cx="2276467" cy="706033"/>
          </a:xfrm>
          <a:prstGeom prst="rect">
            <a:avLst/>
          </a:prstGeom>
          <a:noFill/>
          <a:ln>
            <a:noFill/>
          </a:ln>
        </p:spPr>
      </p:pic>
      <p:sp>
        <p:nvSpPr>
          <p:cNvPr id="2" name="Rectangle 1"/>
          <p:cNvSpPr/>
          <p:nvPr/>
        </p:nvSpPr>
        <p:spPr>
          <a:xfrm>
            <a:off x="1857365" y="2321005"/>
            <a:ext cx="9058275" cy="2214880"/>
          </a:xfrm>
          <a:prstGeom prst="rect">
            <a:avLst/>
          </a:prstGeom>
        </p:spPr>
        <p:txBody>
          <a:bodyPr wrap="square">
            <a:spAutoFit/>
          </a:bodyPr>
          <a:lstStyle/>
          <a:p>
            <a:r>
              <a:rPr lang="en-US" altLang="pt-BR" b="1" dirty="0">
                <a:latin typeface="Bahnschrift" panose="020B0502040204020203" pitchFamily="34" charset="0"/>
              </a:rPr>
              <a:t>  C E M E N T   M A N U F A C T U R I N G   A U T O M A T I O N</a:t>
            </a:r>
            <a:br>
              <a:rPr lang="pt-BR" sz="4800" b="1" dirty="0">
                <a:latin typeface="Lexend"/>
              </a:rPr>
            </a:br>
            <a:r>
              <a:rPr lang="en-US" altLang="pt-BR" sz="4800" b="1" dirty="0">
                <a:latin typeface="Bahnschrift" panose="020B0502040204020203" pitchFamily="34" charset="0"/>
              </a:rPr>
              <a:t>QUALITY ASSURANCE AND PROCESS AUTOMATION</a:t>
            </a:r>
            <a:r>
              <a:rPr lang="pt-BR" sz="4800" b="1" dirty="0">
                <a:latin typeface="Lexend"/>
              </a:rPr>
              <a:t> </a:t>
            </a:r>
            <a:endParaRPr lang="pt-BR" dirty="0"/>
          </a:p>
          <a:p>
            <a:br>
              <a:rPr lang="pt-BR"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152400" y="177798"/>
            <a:ext cx="10591800" cy="14223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Collection and Understanding</a:t>
            </a:r>
            <a:endParaRPr sz="3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endParaRPr sz="3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08" name="Google Shape;208;p10"/>
          <p:cNvPicPr preferRelativeResize="0"/>
          <p:nvPr/>
        </p:nvPicPr>
        <p:blipFill rotWithShape="1">
          <a:blip r:embed="rId3"/>
          <a:srcRect/>
          <a:stretch>
            <a:fillRect/>
          </a:stretch>
        </p:blipFill>
        <p:spPr>
          <a:xfrm>
            <a:off x="9580951" y="6053750"/>
            <a:ext cx="2592012" cy="805375"/>
          </a:xfrm>
          <a:prstGeom prst="rect">
            <a:avLst/>
          </a:prstGeom>
          <a:noFill/>
          <a:ln>
            <a:noFill/>
          </a:ln>
        </p:spPr>
      </p:pic>
      <p:sp>
        <p:nvSpPr>
          <p:cNvPr id="209" name="Google Shape;209;p10"/>
          <p:cNvSpPr txBox="1"/>
          <p:nvPr/>
        </p:nvSpPr>
        <p:spPr>
          <a:xfrm>
            <a:off x="6096000" y="1809750"/>
            <a:ext cx="6134100" cy="8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endParaRPr sz="1850">
              <a:solidFill>
                <a:schemeClr val="dk1"/>
              </a:solidFill>
              <a:highlight>
                <a:srgbClr val="FFFFFF"/>
              </a:highlight>
            </a:endParaRPr>
          </a:p>
          <a:p>
            <a:pPr marL="0" lvl="0" indent="0" algn="l" rtl="0">
              <a:spcBef>
                <a:spcPts val="70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graphicFrame>
        <p:nvGraphicFramePr>
          <p:cNvPr id="6" name="Table 5">
            <a:extLst>
              <a:ext uri="{FF2B5EF4-FFF2-40B4-BE49-F238E27FC236}">
                <a16:creationId xmlns:a16="http://schemas.microsoft.com/office/drawing/2014/main" id="{A0787DA6-AE34-4F4B-9D6B-0728D2AAB31F}"/>
              </a:ext>
            </a:extLst>
          </p:cNvPr>
          <p:cNvGraphicFramePr>
            <a:graphicFrameLocks noGrp="1"/>
          </p:cNvGraphicFramePr>
          <p:nvPr>
            <p:extLst>
              <p:ext uri="{D42A27DB-BD31-4B8C-83A1-F6EECF244321}">
                <p14:modId xmlns:p14="http://schemas.microsoft.com/office/powerpoint/2010/main" val="1954818674"/>
              </p:ext>
            </p:extLst>
          </p:nvPr>
        </p:nvGraphicFramePr>
        <p:xfrm>
          <a:off x="617934" y="740133"/>
          <a:ext cx="10956132" cy="5377733"/>
        </p:xfrm>
        <a:graphic>
          <a:graphicData uri="http://schemas.openxmlformats.org/drawingml/2006/table">
            <a:tbl>
              <a:tblPr firstRow="1" bandRow="1">
                <a:tableStyleId>{073A0DAA-6AF3-43AB-8588-CEC1D06C72B9}</a:tableStyleId>
              </a:tblPr>
              <a:tblGrid>
                <a:gridCol w="2739033">
                  <a:extLst>
                    <a:ext uri="{9D8B030D-6E8A-4147-A177-3AD203B41FA5}">
                      <a16:colId xmlns:a16="http://schemas.microsoft.com/office/drawing/2014/main" val="285044082"/>
                    </a:ext>
                  </a:extLst>
                </a:gridCol>
                <a:gridCol w="2739033">
                  <a:extLst>
                    <a:ext uri="{9D8B030D-6E8A-4147-A177-3AD203B41FA5}">
                      <a16:colId xmlns:a16="http://schemas.microsoft.com/office/drawing/2014/main" val="683919868"/>
                    </a:ext>
                  </a:extLst>
                </a:gridCol>
                <a:gridCol w="2739033">
                  <a:extLst>
                    <a:ext uri="{9D8B030D-6E8A-4147-A177-3AD203B41FA5}">
                      <a16:colId xmlns:a16="http://schemas.microsoft.com/office/drawing/2014/main" val="1222658272"/>
                    </a:ext>
                  </a:extLst>
                </a:gridCol>
                <a:gridCol w="2739033">
                  <a:extLst>
                    <a:ext uri="{9D8B030D-6E8A-4147-A177-3AD203B41FA5}">
                      <a16:colId xmlns:a16="http://schemas.microsoft.com/office/drawing/2014/main" val="615062649"/>
                    </a:ext>
                  </a:extLst>
                </a:gridCol>
              </a:tblGrid>
              <a:tr h="362167">
                <a:tc>
                  <a:txBody>
                    <a:bodyPr/>
                    <a:lstStyle/>
                    <a:p>
                      <a:pPr algn="l" fontAlgn="b"/>
                      <a:r>
                        <a:rPr lang="en-US" sz="1400" u="none" strike="noStrike" dirty="0">
                          <a:effectLst/>
                        </a:rPr>
                        <a:t>Feature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Description</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Type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Relevance</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2133498"/>
                  </a:ext>
                </a:extLst>
              </a:tr>
              <a:tr h="540311">
                <a:tc>
                  <a:txBody>
                    <a:bodyPr/>
                    <a:lstStyle/>
                    <a:p>
                      <a:pPr algn="ctr" fontAlgn="b"/>
                      <a:r>
                        <a:rPr lang="en-US" sz="1300" b="0" i="0" u="none" strike="noStrike" dirty="0" err="1">
                          <a:solidFill>
                            <a:srgbClr val="000000"/>
                          </a:solidFill>
                          <a:effectLst/>
                          <a:latin typeface="Calibri" panose="020F0502020204030204" pitchFamily="34" charset="0"/>
                        </a:rPr>
                        <a:t>mill_ol_be_amp</a:t>
                      </a:r>
                      <a:endParaRPr lang="en-US" sz="13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Mill outlet belt conveyor amperes</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Quantitative, Continuous</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Relevant, the information is useful to monitor the load on the mill outlet belt conveyor and prevent overloading</a:t>
                      </a:r>
                    </a:p>
                  </a:txBody>
                  <a:tcPr marL="9525" marR="9525" marT="9525" marB="0" anchor="b"/>
                </a:tc>
                <a:extLst>
                  <a:ext uri="{0D108BD9-81ED-4DB2-BD59-A6C34878D82A}">
                    <a16:rowId xmlns:a16="http://schemas.microsoft.com/office/drawing/2014/main" val="1534025745"/>
                  </a:ext>
                </a:extLst>
              </a:tr>
              <a:tr h="540311">
                <a:tc>
                  <a:txBody>
                    <a:bodyPr/>
                    <a:lstStyle/>
                    <a:p>
                      <a:pPr algn="ctr" fontAlgn="b"/>
                      <a:r>
                        <a:rPr lang="en-US" sz="1300" b="0" i="0" u="none" strike="noStrike" dirty="0" err="1">
                          <a:solidFill>
                            <a:srgbClr val="000000"/>
                          </a:solidFill>
                          <a:effectLst/>
                          <a:latin typeface="Calibri" panose="020F0502020204030204" pitchFamily="34" charset="0"/>
                        </a:rPr>
                        <a:t>mill_vent_fan_rpm</a:t>
                      </a:r>
                      <a:endParaRPr lang="en-US" sz="13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Mill ventilation fan rotational speed in revolutions per minute</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Quantitative, Continuous</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Relevant, the information is useful to monitor the performance of the mill ventilation fan</a:t>
                      </a:r>
                    </a:p>
                  </a:txBody>
                  <a:tcPr marL="9525" marR="9525" marT="9525" marB="0" anchor="b"/>
                </a:tc>
                <a:extLst>
                  <a:ext uri="{0D108BD9-81ED-4DB2-BD59-A6C34878D82A}">
                    <a16:rowId xmlns:a16="http://schemas.microsoft.com/office/drawing/2014/main" val="3039502030"/>
                  </a:ext>
                </a:extLst>
              </a:tr>
              <a:tr h="540311">
                <a:tc>
                  <a:txBody>
                    <a:bodyPr/>
                    <a:lstStyle/>
                    <a:p>
                      <a:pPr algn="ctr" fontAlgn="b"/>
                      <a:r>
                        <a:rPr lang="en-US" sz="1300" b="0" i="0" u="none" strike="noStrike" dirty="0" err="1">
                          <a:solidFill>
                            <a:srgbClr val="000000"/>
                          </a:solidFill>
                          <a:effectLst/>
                          <a:latin typeface="Calibri" panose="020F0502020204030204" pitchFamily="34" charset="0"/>
                        </a:rPr>
                        <a:t>mill_vent_fan_kw</a:t>
                      </a:r>
                      <a:endParaRPr lang="en-US" sz="13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Mill ventilation fan power consumption in kilowatts</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Quantitative, Continuous</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Relevant, the information is useful to measure the energy efficiency of the mill ventilation fan</a:t>
                      </a:r>
                    </a:p>
                  </a:txBody>
                  <a:tcPr marL="9525" marR="9525" marT="9525" marB="0" anchor="b"/>
                </a:tc>
                <a:extLst>
                  <a:ext uri="{0D108BD9-81ED-4DB2-BD59-A6C34878D82A}">
                    <a16:rowId xmlns:a16="http://schemas.microsoft.com/office/drawing/2014/main" val="71466911"/>
                  </a:ext>
                </a:extLst>
              </a:tr>
              <a:tr h="540311">
                <a:tc>
                  <a:txBody>
                    <a:bodyPr/>
                    <a:lstStyle/>
                    <a:p>
                      <a:pPr algn="ctr" fontAlgn="b"/>
                      <a:r>
                        <a:rPr lang="nn-NO" sz="1300" b="0" i="0" u="none" strike="noStrike">
                          <a:solidFill>
                            <a:srgbClr val="000000"/>
                          </a:solidFill>
                          <a:effectLst/>
                          <a:latin typeface="Calibri" panose="020F0502020204030204" pitchFamily="34" charset="0"/>
                        </a:rPr>
                        <a:t>mill_vent_bf_il_draft</a:t>
                      </a:r>
                    </a:p>
                  </a:txBody>
                  <a:tcPr marL="9525" marR="9525" marT="9525" marB="0" anchor="b"/>
                </a:tc>
                <a:tc>
                  <a:txBody>
                    <a:bodyPr/>
                    <a:lstStyle/>
                    <a:p>
                      <a:pPr algn="ctr" fontAlgn="b"/>
                      <a:r>
                        <a:rPr lang="sv-SE" sz="1300" b="0" i="0" u="none" strike="noStrike" dirty="0">
                          <a:solidFill>
                            <a:srgbClr val="000000"/>
                          </a:solidFill>
                          <a:effectLst/>
                          <a:latin typeface="Calibri" panose="020F0502020204030204" pitchFamily="34" charset="0"/>
                        </a:rPr>
                        <a:t>Mill ventilation fan before inlet draft in millibars</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Quantitative, Continuous</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Relevant, the information is useful to monitor the draft of the mill ventilation fan</a:t>
                      </a:r>
                    </a:p>
                  </a:txBody>
                  <a:tcPr marL="9525" marR="9525" marT="9525" marB="0" anchor="b"/>
                </a:tc>
                <a:extLst>
                  <a:ext uri="{0D108BD9-81ED-4DB2-BD59-A6C34878D82A}">
                    <a16:rowId xmlns:a16="http://schemas.microsoft.com/office/drawing/2014/main" val="4272320133"/>
                  </a:ext>
                </a:extLst>
              </a:tr>
              <a:tr h="560152">
                <a:tc>
                  <a:txBody>
                    <a:bodyPr/>
                    <a:lstStyle/>
                    <a:p>
                      <a:pPr algn="ctr" fontAlgn="b"/>
                      <a:r>
                        <a:rPr lang="nn-NO" sz="1300" b="0" i="0" u="none" strike="noStrike">
                          <a:solidFill>
                            <a:srgbClr val="000000"/>
                          </a:solidFill>
                          <a:effectLst/>
                          <a:latin typeface="Calibri" panose="020F0502020204030204" pitchFamily="34" charset="0"/>
                        </a:rPr>
                        <a:t>mill_vent_bf_ol_draft</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Mill ventilation fan before outlet draft in millibars</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Quantitative, Continuous</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Relevant, the information is useful to monitor the draft of the mill ventilation fan</a:t>
                      </a:r>
                    </a:p>
                  </a:txBody>
                  <a:tcPr marL="9525" marR="9525" marT="9525" marB="0" anchor="b"/>
                </a:tc>
                <a:extLst>
                  <a:ext uri="{0D108BD9-81ED-4DB2-BD59-A6C34878D82A}">
                    <a16:rowId xmlns:a16="http://schemas.microsoft.com/office/drawing/2014/main" val="3917705612"/>
                  </a:ext>
                </a:extLst>
              </a:tr>
              <a:tr h="560152">
                <a:tc>
                  <a:txBody>
                    <a:bodyPr/>
                    <a:lstStyle/>
                    <a:p>
                      <a:pPr algn="ctr" fontAlgn="b"/>
                      <a:r>
                        <a:rPr lang="en-US" sz="1300" b="0" i="0" u="none" strike="noStrike">
                          <a:solidFill>
                            <a:srgbClr val="000000"/>
                          </a:solidFill>
                          <a:effectLst/>
                          <a:latin typeface="Calibri" panose="020F0502020204030204" pitchFamily="34" charset="0"/>
                        </a:rPr>
                        <a:t>reject</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Mill reject rate in percent</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Quantitative, Ratio</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Relevant, the information is useful to measure the performance of the mill and identify areas for improvement</a:t>
                      </a:r>
                    </a:p>
                  </a:txBody>
                  <a:tcPr marL="9525" marR="9525" marT="9525" marB="0" anchor="b"/>
                </a:tc>
                <a:extLst>
                  <a:ext uri="{0D108BD9-81ED-4DB2-BD59-A6C34878D82A}">
                    <a16:rowId xmlns:a16="http://schemas.microsoft.com/office/drawing/2014/main" val="2220345430"/>
                  </a:ext>
                </a:extLst>
              </a:tr>
              <a:tr h="560152">
                <a:tc>
                  <a:txBody>
                    <a:bodyPr/>
                    <a:lstStyle/>
                    <a:p>
                      <a:pPr algn="ctr" fontAlgn="b"/>
                      <a:r>
                        <a:rPr lang="en-US" sz="1300" b="0" i="0" u="none" strike="noStrike">
                          <a:solidFill>
                            <a:srgbClr val="000000"/>
                          </a:solidFill>
                          <a:effectLst/>
                          <a:latin typeface="Calibri" panose="020F0502020204030204" pitchFamily="34" charset="0"/>
                        </a:rPr>
                        <a:t>sep_rpm</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Separator rotational speed in revolutions per minute</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Quantitative, Continuous</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Relevant, the information is useful to monitor the performance of the separator</a:t>
                      </a:r>
                    </a:p>
                  </a:txBody>
                  <a:tcPr marL="9525" marR="9525" marT="9525" marB="0" anchor="b"/>
                </a:tc>
                <a:extLst>
                  <a:ext uri="{0D108BD9-81ED-4DB2-BD59-A6C34878D82A}">
                    <a16:rowId xmlns:a16="http://schemas.microsoft.com/office/drawing/2014/main" val="1521512316"/>
                  </a:ext>
                </a:extLst>
              </a:tr>
              <a:tr h="560152">
                <a:tc>
                  <a:txBody>
                    <a:bodyPr/>
                    <a:lstStyle/>
                    <a:p>
                      <a:pPr algn="ctr" fontAlgn="b"/>
                      <a:r>
                        <a:rPr lang="en-US" sz="1300" b="0" i="0" u="none" strike="noStrike">
                          <a:solidFill>
                            <a:srgbClr val="000000"/>
                          </a:solidFill>
                          <a:effectLst/>
                          <a:latin typeface="Calibri" panose="020F0502020204030204" pitchFamily="34" charset="0"/>
                        </a:rPr>
                        <a:t>sep_kw</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Separator power consumption in kilowatts</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Quantitative, Continuous</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Relevant, the information is useful to measure the energy efficiency of the separator</a:t>
                      </a:r>
                    </a:p>
                  </a:txBody>
                  <a:tcPr marL="9525" marR="9525" marT="9525" marB="0" anchor="b"/>
                </a:tc>
                <a:extLst>
                  <a:ext uri="{0D108BD9-81ED-4DB2-BD59-A6C34878D82A}">
                    <a16:rowId xmlns:a16="http://schemas.microsoft.com/office/drawing/2014/main" val="3935061992"/>
                  </a:ext>
                </a:extLst>
              </a:tr>
              <a:tr h="560152">
                <a:tc>
                  <a:txBody>
                    <a:bodyPr/>
                    <a:lstStyle/>
                    <a:p>
                      <a:pPr algn="ctr" fontAlgn="b"/>
                      <a:r>
                        <a:rPr lang="en-US" sz="1300" b="0" i="0" u="none" strike="noStrike">
                          <a:solidFill>
                            <a:srgbClr val="000000"/>
                          </a:solidFill>
                          <a:effectLst/>
                          <a:latin typeface="Calibri" panose="020F0502020204030204" pitchFamily="34" charset="0"/>
                        </a:rPr>
                        <a:t>sep_amp</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Separator amperes</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Quantitative, Continuous</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Relevant, the information is useful to monitor the load on the separator and prevent overloading</a:t>
                      </a:r>
                    </a:p>
                  </a:txBody>
                  <a:tcPr marL="9525" marR="9525" marT="9525" marB="0" anchor="b"/>
                </a:tc>
                <a:extLst>
                  <a:ext uri="{0D108BD9-81ED-4DB2-BD59-A6C34878D82A}">
                    <a16:rowId xmlns:a16="http://schemas.microsoft.com/office/drawing/2014/main" val="3849503132"/>
                  </a:ext>
                </a:extLst>
              </a:tr>
            </a:tbl>
          </a:graphicData>
        </a:graphic>
      </p:graphicFrame>
    </p:spTree>
    <p:extLst>
      <p:ext uri="{BB962C8B-B14F-4D97-AF65-F5344CB8AC3E}">
        <p14:creationId xmlns:p14="http://schemas.microsoft.com/office/powerpoint/2010/main" val="69339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152400" y="177798"/>
            <a:ext cx="10591800" cy="14223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Collection and Understanding</a:t>
            </a:r>
            <a:endParaRPr sz="3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endParaRPr sz="3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08" name="Google Shape;208;p10"/>
          <p:cNvPicPr preferRelativeResize="0"/>
          <p:nvPr/>
        </p:nvPicPr>
        <p:blipFill rotWithShape="1">
          <a:blip r:embed="rId3"/>
          <a:srcRect/>
          <a:stretch>
            <a:fillRect/>
          </a:stretch>
        </p:blipFill>
        <p:spPr>
          <a:xfrm>
            <a:off x="9580951" y="6053750"/>
            <a:ext cx="2592012" cy="805375"/>
          </a:xfrm>
          <a:prstGeom prst="rect">
            <a:avLst/>
          </a:prstGeom>
          <a:noFill/>
          <a:ln>
            <a:noFill/>
          </a:ln>
        </p:spPr>
      </p:pic>
      <p:sp>
        <p:nvSpPr>
          <p:cNvPr id="209" name="Google Shape;209;p10"/>
          <p:cNvSpPr txBox="1"/>
          <p:nvPr/>
        </p:nvSpPr>
        <p:spPr>
          <a:xfrm>
            <a:off x="6096000" y="1809750"/>
            <a:ext cx="6134100" cy="8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endParaRPr sz="1850">
              <a:solidFill>
                <a:schemeClr val="dk1"/>
              </a:solidFill>
              <a:highlight>
                <a:srgbClr val="FFFFFF"/>
              </a:highlight>
            </a:endParaRPr>
          </a:p>
          <a:p>
            <a:pPr marL="0" lvl="0" indent="0" algn="l" rtl="0">
              <a:spcBef>
                <a:spcPts val="70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graphicFrame>
        <p:nvGraphicFramePr>
          <p:cNvPr id="6" name="Table 5">
            <a:extLst>
              <a:ext uri="{FF2B5EF4-FFF2-40B4-BE49-F238E27FC236}">
                <a16:creationId xmlns:a16="http://schemas.microsoft.com/office/drawing/2014/main" id="{C83D32E6-E53D-4272-A16E-2F3E4D1E6CE6}"/>
              </a:ext>
            </a:extLst>
          </p:cNvPr>
          <p:cNvGraphicFramePr>
            <a:graphicFrameLocks noGrp="1"/>
          </p:cNvGraphicFramePr>
          <p:nvPr>
            <p:extLst>
              <p:ext uri="{D42A27DB-BD31-4B8C-83A1-F6EECF244321}">
                <p14:modId xmlns:p14="http://schemas.microsoft.com/office/powerpoint/2010/main" val="3530501599"/>
              </p:ext>
            </p:extLst>
          </p:nvPr>
        </p:nvGraphicFramePr>
        <p:xfrm>
          <a:off x="617934" y="801878"/>
          <a:ext cx="10956132" cy="5347141"/>
        </p:xfrm>
        <a:graphic>
          <a:graphicData uri="http://schemas.openxmlformats.org/drawingml/2006/table">
            <a:tbl>
              <a:tblPr firstRow="1" bandRow="1">
                <a:tableStyleId>{073A0DAA-6AF3-43AB-8588-CEC1D06C72B9}</a:tableStyleId>
              </a:tblPr>
              <a:tblGrid>
                <a:gridCol w="2739033">
                  <a:extLst>
                    <a:ext uri="{9D8B030D-6E8A-4147-A177-3AD203B41FA5}">
                      <a16:colId xmlns:a16="http://schemas.microsoft.com/office/drawing/2014/main" val="285044082"/>
                    </a:ext>
                  </a:extLst>
                </a:gridCol>
                <a:gridCol w="2739033">
                  <a:extLst>
                    <a:ext uri="{9D8B030D-6E8A-4147-A177-3AD203B41FA5}">
                      <a16:colId xmlns:a16="http://schemas.microsoft.com/office/drawing/2014/main" val="683919868"/>
                    </a:ext>
                  </a:extLst>
                </a:gridCol>
                <a:gridCol w="2739033">
                  <a:extLst>
                    <a:ext uri="{9D8B030D-6E8A-4147-A177-3AD203B41FA5}">
                      <a16:colId xmlns:a16="http://schemas.microsoft.com/office/drawing/2014/main" val="1222658272"/>
                    </a:ext>
                  </a:extLst>
                </a:gridCol>
                <a:gridCol w="2739033">
                  <a:extLst>
                    <a:ext uri="{9D8B030D-6E8A-4147-A177-3AD203B41FA5}">
                      <a16:colId xmlns:a16="http://schemas.microsoft.com/office/drawing/2014/main" val="615062649"/>
                    </a:ext>
                  </a:extLst>
                </a:gridCol>
              </a:tblGrid>
              <a:tr h="252761">
                <a:tc>
                  <a:txBody>
                    <a:bodyPr/>
                    <a:lstStyle/>
                    <a:p>
                      <a:pPr algn="l" fontAlgn="b"/>
                      <a:r>
                        <a:rPr lang="en-US" sz="1400" u="none" strike="noStrike" dirty="0">
                          <a:effectLst/>
                        </a:rPr>
                        <a:t>Feature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Description</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Type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Relevance</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2133498"/>
                  </a:ext>
                </a:extLst>
              </a:tr>
              <a:tr h="546859">
                <a:tc>
                  <a:txBody>
                    <a:bodyPr/>
                    <a:lstStyle/>
                    <a:p>
                      <a:pPr algn="ctr" fontAlgn="b"/>
                      <a:r>
                        <a:rPr lang="en-US" sz="1300" b="0" i="0" u="none" strike="noStrike" dirty="0" err="1">
                          <a:solidFill>
                            <a:srgbClr val="000000"/>
                          </a:solidFill>
                          <a:effectLst/>
                          <a:latin typeface="Calibri" panose="020F0502020204030204" pitchFamily="34" charset="0"/>
                        </a:rPr>
                        <a:t>ca_fan_rpm</a:t>
                      </a:r>
                      <a:endParaRPr lang="en-US" sz="13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Clinker cooler fan rotational speed in revolutions per minute</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Quantitative, Continuous</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Relevant, the information is useful to monitor the performance of the clinker cooler fan</a:t>
                      </a:r>
                    </a:p>
                  </a:txBody>
                  <a:tcPr marL="9525" marR="9525" marT="9525" marB="0" anchor="b"/>
                </a:tc>
                <a:extLst>
                  <a:ext uri="{0D108BD9-81ED-4DB2-BD59-A6C34878D82A}">
                    <a16:rowId xmlns:a16="http://schemas.microsoft.com/office/drawing/2014/main" val="1534025745"/>
                  </a:ext>
                </a:extLst>
              </a:tr>
              <a:tr h="546859">
                <a:tc>
                  <a:txBody>
                    <a:bodyPr/>
                    <a:lstStyle/>
                    <a:p>
                      <a:pPr algn="ctr" fontAlgn="b"/>
                      <a:r>
                        <a:rPr lang="en-US" sz="1300" b="0" i="0" u="none" strike="noStrike" dirty="0" err="1">
                          <a:solidFill>
                            <a:srgbClr val="000000"/>
                          </a:solidFill>
                          <a:effectLst/>
                          <a:latin typeface="Calibri" panose="020F0502020204030204" pitchFamily="34" charset="0"/>
                        </a:rPr>
                        <a:t>ca_fan_kw</a:t>
                      </a:r>
                      <a:endParaRPr lang="en-US" sz="13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Clinker cooler fan power consumption in kilowatts</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Quantitative, Continuous</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Relevant, the information is useful to measure the energy efficiency of the clinker cooler fan</a:t>
                      </a:r>
                    </a:p>
                  </a:txBody>
                  <a:tcPr marL="9525" marR="9525" marT="9525" marB="0" anchor="b"/>
                </a:tc>
                <a:extLst>
                  <a:ext uri="{0D108BD9-81ED-4DB2-BD59-A6C34878D82A}">
                    <a16:rowId xmlns:a16="http://schemas.microsoft.com/office/drawing/2014/main" val="1805193461"/>
                  </a:ext>
                </a:extLst>
              </a:tr>
              <a:tr h="546859">
                <a:tc>
                  <a:txBody>
                    <a:bodyPr/>
                    <a:lstStyle/>
                    <a:p>
                      <a:pPr algn="ctr" fontAlgn="b"/>
                      <a:r>
                        <a:rPr lang="en-US" sz="1300" b="0" i="0" u="none" strike="noStrike" dirty="0" err="1">
                          <a:solidFill>
                            <a:srgbClr val="000000"/>
                          </a:solidFill>
                          <a:effectLst/>
                          <a:latin typeface="Calibri" panose="020F0502020204030204" pitchFamily="34" charset="0"/>
                        </a:rPr>
                        <a:t>mill_folaphone</a:t>
                      </a:r>
                      <a:endParaRPr lang="en-US" sz="13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Mill </a:t>
                      </a:r>
                      <a:r>
                        <a:rPr lang="en-US" sz="1300" b="0" i="0" u="none" strike="noStrike" dirty="0" err="1">
                          <a:solidFill>
                            <a:srgbClr val="000000"/>
                          </a:solidFill>
                          <a:effectLst/>
                          <a:latin typeface="Calibri" panose="020F0502020204030204" pitchFamily="34" charset="0"/>
                        </a:rPr>
                        <a:t>folaphone</a:t>
                      </a:r>
                      <a:r>
                        <a:rPr lang="en-US" sz="1300" b="0" i="0" u="none" strike="noStrike" dirty="0">
                          <a:solidFill>
                            <a:srgbClr val="000000"/>
                          </a:solidFill>
                          <a:effectLst/>
                          <a:latin typeface="Calibri" panose="020F0502020204030204" pitchFamily="34" charset="0"/>
                        </a:rPr>
                        <a:t> reading</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Quantitative, Continuous</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Relevant, the information is useful to measure the fineness of the ground material</a:t>
                      </a:r>
                    </a:p>
                  </a:txBody>
                  <a:tcPr marL="9525" marR="9525" marT="9525" marB="0" anchor="b"/>
                </a:tc>
                <a:extLst>
                  <a:ext uri="{0D108BD9-81ED-4DB2-BD59-A6C34878D82A}">
                    <a16:rowId xmlns:a16="http://schemas.microsoft.com/office/drawing/2014/main" val="3039502030"/>
                  </a:ext>
                </a:extLst>
              </a:tr>
              <a:tr h="367684">
                <a:tc>
                  <a:txBody>
                    <a:bodyPr/>
                    <a:lstStyle/>
                    <a:p>
                      <a:pPr algn="ctr" fontAlgn="b"/>
                      <a:r>
                        <a:rPr lang="en-US" sz="1300" b="0" i="0" u="none" strike="noStrike">
                          <a:solidFill>
                            <a:srgbClr val="000000"/>
                          </a:solidFill>
                          <a:effectLst/>
                          <a:latin typeface="Calibri" panose="020F0502020204030204" pitchFamily="34" charset="0"/>
                        </a:rPr>
                        <a:t>mill_il_draft</a:t>
                      </a:r>
                    </a:p>
                  </a:txBody>
                  <a:tcPr marL="9525" marR="9525" marT="9525" marB="0" anchor="b"/>
                </a:tc>
                <a:tc>
                  <a:txBody>
                    <a:bodyPr/>
                    <a:lstStyle/>
                    <a:p>
                      <a:pPr algn="ctr" fontAlgn="b"/>
                      <a:r>
                        <a:rPr lang="sv-SE" sz="1300" b="0" i="0" u="none" strike="noStrike" dirty="0">
                          <a:solidFill>
                            <a:srgbClr val="000000"/>
                          </a:solidFill>
                          <a:effectLst/>
                          <a:latin typeface="Calibri" panose="020F0502020204030204" pitchFamily="34" charset="0"/>
                        </a:rPr>
                        <a:t>Mill inlet draft in millibars</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Quantitative, Continuous</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Relevant, the information is useful to monitor the draft of the mill</a:t>
                      </a:r>
                    </a:p>
                  </a:txBody>
                  <a:tcPr marL="9525" marR="9525" marT="9525" marB="0" anchor="b"/>
                </a:tc>
                <a:extLst>
                  <a:ext uri="{0D108BD9-81ED-4DB2-BD59-A6C34878D82A}">
                    <a16:rowId xmlns:a16="http://schemas.microsoft.com/office/drawing/2014/main" val="71466911"/>
                  </a:ext>
                </a:extLst>
              </a:tr>
              <a:tr h="367684">
                <a:tc>
                  <a:txBody>
                    <a:bodyPr/>
                    <a:lstStyle/>
                    <a:p>
                      <a:pPr algn="ctr" fontAlgn="b"/>
                      <a:r>
                        <a:rPr lang="en-US" sz="1300" b="0" i="0" u="none" strike="noStrike">
                          <a:solidFill>
                            <a:srgbClr val="000000"/>
                          </a:solidFill>
                          <a:effectLst/>
                          <a:latin typeface="Calibri" panose="020F0502020204030204" pitchFamily="34" charset="0"/>
                        </a:rPr>
                        <a:t>mill_ol_draft</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Mill outlet draft in millibars</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Quantitative, Continuous</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Relevant, the information is useful to monitor the draft of the mill</a:t>
                      </a:r>
                    </a:p>
                  </a:txBody>
                  <a:tcPr marL="9525" marR="9525" marT="9525" marB="0" anchor="b"/>
                </a:tc>
                <a:extLst>
                  <a:ext uri="{0D108BD9-81ED-4DB2-BD59-A6C34878D82A}">
                    <a16:rowId xmlns:a16="http://schemas.microsoft.com/office/drawing/2014/main" val="4272320133"/>
                  </a:ext>
                </a:extLst>
              </a:tr>
              <a:tr h="546859">
                <a:tc>
                  <a:txBody>
                    <a:bodyPr/>
                    <a:lstStyle/>
                    <a:p>
                      <a:pPr algn="ctr" fontAlgn="b"/>
                      <a:r>
                        <a:rPr lang="en-US" sz="1300" b="0" i="0" u="none" strike="noStrike">
                          <a:solidFill>
                            <a:srgbClr val="000000"/>
                          </a:solidFill>
                          <a:effectLst/>
                          <a:latin typeface="Calibri" panose="020F0502020204030204" pitchFamily="34" charset="0"/>
                        </a:rPr>
                        <a:t>sep_vent_il_draft</a:t>
                      </a:r>
                    </a:p>
                  </a:txBody>
                  <a:tcPr marL="9525" marR="9525" marT="9525" marB="0" anchor="b"/>
                </a:tc>
                <a:tc>
                  <a:txBody>
                    <a:bodyPr/>
                    <a:lstStyle/>
                    <a:p>
                      <a:pPr algn="ctr" fontAlgn="b"/>
                      <a:r>
                        <a:rPr lang="sv-SE" sz="1300" b="0" i="0" u="none" strike="noStrike" dirty="0">
                          <a:solidFill>
                            <a:srgbClr val="000000"/>
                          </a:solidFill>
                          <a:effectLst/>
                          <a:latin typeface="Calibri" panose="020F0502020204030204" pitchFamily="34" charset="0"/>
                        </a:rPr>
                        <a:t>Separator ventilation fan inlet draft in millibars</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Quantitative, Continuous</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Relevant, the information is useful to monitor the draft of the separator ventilation fan</a:t>
                      </a:r>
                    </a:p>
                  </a:txBody>
                  <a:tcPr marL="9525" marR="9525" marT="9525" marB="0" anchor="b"/>
                </a:tc>
                <a:extLst>
                  <a:ext uri="{0D108BD9-81ED-4DB2-BD59-A6C34878D82A}">
                    <a16:rowId xmlns:a16="http://schemas.microsoft.com/office/drawing/2014/main" val="3917705612"/>
                  </a:ext>
                </a:extLst>
              </a:tr>
              <a:tr h="546859">
                <a:tc>
                  <a:txBody>
                    <a:bodyPr/>
                    <a:lstStyle/>
                    <a:p>
                      <a:pPr algn="ctr" fontAlgn="b"/>
                      <a:r>
                        <a:rPr lang="en-US" sz="1300" b="0" i="0" u="none" strike="noStrike">
                          <a:solidFill>
                            <a:srgbClr val="000000"/>
                          </a:solidFill>
                          <a:effectLst/>
                          <a:latin typeface="Calibri" panose="020F0502020204030204" pitchFamily="34" charset="0"/>
                        </a:rPr>
                        <a:t>sep_vent_ol_draft</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Separator ventilation fan outlet draft in millibars</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Quantitative, Continuous</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Relevant, the information is useful to monitor the draft of the separator ventilation fan</a:t>
                      </a:r>
                    </a:p>
                  </a:txBody>
                  <a:tcPr marL="9525" marR="9525" marT="9525" marB="0" anchor="b"/>
                </a:tc>
                <a:extLst>
                  <a:ext uri="{0D108BD9-81ED-4DB2-BD59-A6C34878D82A}">
                    <a16:rowId xmlns:a16="http://schemas.microsoft.com/office/drawing/2014/main" val="2220345430"/>
                  </a:ext>
                </a:extLst>
              </a:tr>
              <a:tr h="546859">
                <a:tc>
                  <a:txBody>
                    <a:bodyPr/>
                    <a:lstStyle/>
                    <a:p>
                      <a:pPr algn="ctr" fontAlgn="b"/>
                      <a:r>
                        <a:rPr lang="da-DK" sz="1300" b="0" i="0" u="none" strike="noStrike">
                          <a:solidFill>
                            <a:srgbClr val="000000"/>
                          </a:solidFill>
                          <a:effectLst/>
                          <a:latin typeface="Calibri" panose="020F0502020204030204" pitchFamily="34" charset="0"/>
                        </a:rPr>
                        <a:t>sep_vent_bag_filter_fan_kw</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Separator ventilation bag filter fan power consumption in kilowatts</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Quantitative, Continuous</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Relevant, the information is useful to measure the energy efficiency of the separator ventilation bag filter fan</a:t>
                      </a:r>
                    </a:p>
                  </a:txBody>
                  <a:tcPr marL="9525" marR="9525" marT="9525" marB="0" anchor="b"/>
                </a:tc>
                <a:extLst>
                  <a:ext uri="{0D108BD9-81ED-4DB2-BD59-A6C34878D82A}">
                    <a16:rowId xmlns:a16="http://schemas.microsoft.com/office/drawing/2014/main" val="1521512316"/>
                  </a:ext>
                </a:extLst>
              </a:tr>
              <a:tr h="591653">
                <a:tc>
                  <a:txBody>
                    <a:bodyPr/>
                    <a:lstStyle/>
                    <a:p>
                      <a:pPr algn="ctr" fontAlgn="b"/>
                      <a:r>
                        <a:rPr lang="da-DK" sz="1300" b="0" i="0" u="none" strike="noStrike">
                          <a:solidFill>
                            <a:srgbClr val="000000"/>
                          </a:solidFill>
                          <a:effectLst/>
                          <a:latin typeface="Calibri" panose="020F0502020204030204" pitchFamily="34" charset="0"/>
                        </a:rPr>
                        <a:t>sep_vent_bag_filter_fan_rpm</a:t>
                      </a:r>
                    </a:p>
                  </a:txBody>
                  <a:tcPr marL="9525" marR="9525" marT="9525" marB="0" anchor="b"/>
                </a:tc>
                <a:tc>
                  <a:txBody>
                    <a:bodyPr/>
                    <a:lstStyle/>
                    <a:p>
                      <a:pPr algn="ctr" fontAlgn="b"/>
                      <a:r>
                        <a:rPr lang="en-US" sz="1300" b="0" i="0" u="none" strike="noStrike">
                          <a:solidFill>
                            <a:srgbClr val="000000"/>
                          </a:solidFill>
                          <a:effectLst/>
                          <a:latin typeface="Calibri" panose="020F0502020204030204" pitchFamily="34" charset="0"/>
                        </a:rPr>
                        <a:t>Separator ventilation bag filter fan rotational speed in revolutions per minute</a:t>
                      </a:r>
                    </a:p>
                  </a:txBody>
                  <a:tcPr marL="9525" marR="9525" marT="9525" marB="0" anchor="b"/>
                </a:tc>
                <a:tc>
                  <a:txBody>
                    <a:bodyPr/>
                    <a:lstStyle/>
                    <a:p>
                      <a:pPr algn="ctr" fontAlgn="b"/>
                      <a:r>
                        <a:rPr lang="en-US" sz="1300" b="0" i="0" u="none" strike="noStrike" dirty="0">
                          <a:solidFill>
                            <a:srgbClr val="000000"/>
                          </a:solidFill>
                          <a:effectLst/>
                          <a:latin typeface="Calibri" panose="020F0502020204030204" pitchFamily="34" charset="0"/>
                        </a:rPr>
                        <a:t>Quantitative, Continuous</a:t>
                      </a: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Relevant, the information is useful to monitor the performance of the separator ventilation bag filter fan</a:t>
                      </a:r>
                    </a:p>
                  </a:txBody>
                  <a:tcPr marL="9525" marR="9525" marT="9525" marB="0" anchor="b"/>
                </a:tc>
                <a:extLst>
                  <a:ext uri="{0D108BD9-81ED-4DB2-BD59-A6C34878D82A}">
                    <a16:rowId xmlns:a16="http://schemas.microsoft.com/office/drawing/2014/main" val="3935061992"/>
                  </a:ext>
                </a:extLst>
              </a:tr>
              <a:tr h="390935">
                <a:tc>
                  <a:txBody>
                    <a:bodyPr/>
                    <a:lstStyle/>
                    <a:p>
                      <a:pPr algn="ctr" fontAlgn="b"/>
                      <a:r>
                        <a:rPr lang="en-US" sz="1300" b="0" i="0" u="none" strike="noStrike">
                          <a:solidFill>
                            <a:srgbClr val="000000"/>
                          </a:solidFill>
                          <a:effectLst/>
                          <a:latin typeface="Calibri" panose="020F0502020204030204" pitchFamily="34" charset="0"/>
                        </a:rPr>
                        <a:t>residue_45_lu</a:t>
                      </a:r>
                    </a:p>
                  </a:txBody>
                  <a:tcPr marL="9525" marR="9525" marT="9525" marB="0" anchor="b"/>
                </a:tc>
                <a:tc>
                  <a:txBody>
                    <a:bodyPr/>
                    <a:lstStyle/>
                    <a:p>
                      <a:pPr algn="ctr" fontAlgn="b"/>
                      <a:r>
                        <a:rPr lang="it-IT" sz="1300" b="0" i="0" u="none" strike="noStrike">
                          <a:solidFill>
                            <a:srgbClr val="000000"/>
                          </a:solidFill>
                          <a:effectLst/>
                          <a:latin typeface="Calibri" panose="020F0502020204030204" pitchFamily="34" charset="0"/>
                        </a:rPr>
                        <a:t>Residue on 45 micron sieve</a:t>
                      </a:r>
                    </a:p>
                  </a:txBody>
                  <a:tcPr marL="9525" marR="9525" marT="9525" marB="0" anchor="b"/>
                </a:tc>
                <a:tc>
                  <a:txBody>
                    <a:bodyPr/>
                    <a:lstStyle/>
                    <a:p>
                      <a:pPr algn="ctr" fontAlgn="b"/>
                      <a:endParaRPr lang="en-US" sz="13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9503132"/>
                  </a:ext>
                </a:extLst>
              </a:tr>
            </a:tbl>
          </a:graphicData>
        </a:graphic>
      </p:graphicFrame>
    </p:spTree>
    <p:extLst>
      <p:ext uri="{BB962C8B-B14F-4D97-AF65-F5344CB8AC3E}">
        <p14:creationId xmlns:p14="http://schemas.microsoft.com/office/powerpoint/2010/main" val="2751021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228600" y="120638"/>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Information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18" name="Google Shape;218;p13"/>
          <p:cNvPicPr preferRelativeResize="0"/>
          <p:nvPr/>
        </p:nvPicPr>
        <p:blipFill rotWithShape="1">
          <a:blip r:embed="rId3"/>
          <a:srcRect/>
          <a:stretch>
            <a:fillRect/>
          </a:stretch>
        </p:blipFill>
        <p:spPr>
          <a:xfrm>
            <a:off x="9567303" y="6040102"/>
            <a:ext cx="2592012" cy="806075"/>
          </a:xfrm>
          <a:prstGeom prst="rect">
            <a:avLst/>
          </a:prstGeom>
          <a:noFill/>
          <a:ln>
            <a:noFill/>
          </a:ln>
        </p:spPr>
      </p:pic>
      <p:sp>
        <p:nvSpPr>
          <p:cNvPr id="219" name="Google Shape;219;p13"/>
          <p:cNvSpPr txBox="1"/>
          <p:nvPr/>
        </p:nvSpPr>
        <p:spPr>
          <a:xfrm>
            <a:off x="857250" y="1409700"/>
            <a:ext cx="10972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100" b="1">
              <a:latin typeface="Calibri" panose="020F0502020204030204"/>
              <a:ea typeface="Calibri" panose="020F0502020204030204"/>
              <a:cs typeface="Calibri" panose="020F0502020204030204"/>
              <a:sym typeface="Calibri" panose="020F0502020204030204"/>
            </a:endParaRPr>
          </a:p>
        </p:txBody>
      </p:sp>
      <p:sp>
        <p:nvSpPr>
          <p:cNvPr id="221" name="Google Shape;221;p13"/>
          <p:cNvSpPr txBox="1"/>
          <p:nvPr/>
        </p:nvSpPr>
        <p:spPr>
          <a:xfrm>
            <a:off x="5924550" y="2152650"/>
            <a:ext cx="630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 name="Rectangle 1">
            <a:extLst>
              <a:ext uri="{FF2B5EF4-FFF2-40B4-BE49-F238E27FC236}">
                <a16:creationId xmlns:a16="http://schemas.microsoft.com/office/drawing/2014/main" id="{F725DA35-6A9B-4B91-AF1D-83F09DF76CDE}"/>
              </a:ext>
            </a:extLst>
          </p:cNvPr>
          <p:cNvSpPr/>
          <p:nvPr/>
        </p:nvSpPr>
        <p:spPr>
          <a:xfrm>
            <a:off x="704850" y="1663650"/>
            <a:ext cx="10039350" cy="3826689"/>
          </a:xfrm>
          <a:prstGeom prst="rect">
            <a:avLst/>
          </a:prstGeom>
        </p:spPr>
        <p:txBody>
          <a:bodyPr wrap="square">
            <a:spAutoFit/>
          </a:bodyPr>
          <a:lstStyle/>
          <a:p>
            <a:pPr fontAlgn="base">
              <a:buFont typeface="Arial" panose="020B0604020202020204" pitchFamily="34" charset="0"/>
              <a:buChar char="•"/>
            </a:pPr>
            <a:r>
              <a:rPr lang="en-US" sz="2400" dirty="0">
                <a:latin typeface="Calibri" panose="020F0502020204030204" pitchFamily="34" charset="0"/>
                <a:ea typeface="Tahoma" panose="020B0604030504040204" pitchFamily="34" charset="0"/>
                <a:cs typeface="Calibri" panose="020F0502020204030204" pitchFamily="34" charset="0"/>
              </a:rPr>
              <a:t>The file provided which is </a:t>
            </a:r>
            <a:r>
              <a:rPr lang="en-US" sz="2400" b="1" dirty="0">
                <a:latin typeface="Calibri" panose="020F0502020204030204" pitchFamily="34" charset="0"/>
                <a:ea typeface="Tahoma" panose="020B0604030504040204" pitchFamily="34" charset="0"/>
                <a:cs typeface="Calibri" panose="020F0502020204030204" pitchFamily="34" charset="0"/>
              </a:rPr>
              <a:t>979 </a:t>
            </a:r>
            <a:r>
              <a:rPr lang="en-US" sz="2400" b="1" dirty="0" err="1">
                <a:latin typeface="Calibri" panose="020F0502020204030204" pitchFamily="34" charset="0"/>
                <a:ea typeface="Tahoma" panose="020B0604030504040204" pitchFamily="34" charset="0"/>
                <a:cs typeface="Calibri" panose="020F0502020204030204" pitchFamily="34" charset="0"/>
              </a:rPr>
              <a:t>Kb</a:t>
            </a:r>
            <a:r>
              <a:rPr lang="en-US" sz="2400" b="1" dirty="0">
                <a:latin typeface="Calibri" panose="020F0502020204030204" pitchFamily="34" charset="0"/>
                <a:ea typeface="Tahoma" panose="020B0604030504040204" pitchFamily="34" charset="0"/>
                <a:cs typeface="Calibri" panose="020F0502020204030204" pitchFamily="34" charset="0"/>
              </a:rPr>
              <a:t> </a:t>
            </a:r>
            <a:r>
              <a:rPr lang="en-US" sz="2400" dirty="0">
                <a:latin typeface="Calibri" panose="020F0502020204030204" pitchFamily="34" charset="0"/>
                <a:ea typeface="Tahoma" panose="020B0604030504040204" pitchFamily="34" charset="0"/>
                <a:cs typeface="Calibri" panose="020F0502020204030204" pitchFamily="34" charset="0"/>
              </a:rPr>
              <a:t>size  was in </a:t>
            </a:r>
            <a:r>
              <a:rPr lang="en-US" sz="2400" b="1" dirty="0">
                <a:latin typeface="Calibri" panose="020F0502020204030204" pitchFamily="34" charset="0"/>
                <a:ea typeface="Tahoma" panose="020B0604030504040204" pitchFamily="34" charset="0"/>
                <a:cs typeface="Calibri" panose="020F0502020204030204" pitchFamily="34" charset="0"/>
              </a:rPr>
              <a:t>.xlsx format</a:t>
            </a:r>
            <a:r>
              <a:rPr lang="en-US" sz="2400" dirty="0">
                <a:latin typeface="Calibri" panose="020F0502020204030204" pitchFamily="34" charset="0"/>
                <a:ea typeface="Tahoma" panose="020B0604030504040204" pitchFamily="34" charset="0"/>
                <a:cs typeface="Calibri" panose="020F0502020204030204" pitchFamily="34" charset="0"/>
              </a:rPr>
              <a:t> it is changed to .csv as the data must be loaded to the MySQL database. </a:t>
            </a:r>
          </a:p>
          <a:p>
            <a:pPr fontAlgn="base">
              <a:spcBef>
                <a:spcPts val="800"/>
              </a:spcBef>
              <a:buFont typeface="Arial" panose="020B0604020202020204" pitchFamily="34" charset="0"/>
              <a:buChar char="•"/>
            </a:pPr>
            <a:r>
              <a:rPr lang="en-US" sz="2400" dirty="0">
                <a:latin typeface="Calibri" panose="020F0502020204030204" pitchFamily="34" charset="0"/>
                <a:ea typeface="Tahoma" panose="020B0604030504040204" pitchFamily="34" charset="0"/>
                <a:cs typeface="Calibri" panose="020F0502020204030204" pitchFamily="34" charset="0"/>
              </a:rPr>
              <a:t>The data provided is collected from soft sensors from cement manufacturing process every 1 hour from </a:t>
            </a:r>
            <a:r>
              <a:rPr lang="en-US" sz="2400" b="1" dirty="0">
                <a:latin typeface="Calibri" panose="020F0502020204030204" pitchFamily="34" charset="0"/>
                <a:ea typeface="Tahoma" panose="020B0604030504040204" pitchFamily="34" charset="0"/>
                <a:cs typeface="Calibri" panose="020F0502020204030204" pitchFamily="34" charset="0"/>
              </a:rPr>
              <a:t>6/1/2022  7:24:00 AM till 4/30/2023  11:27:00 PM</a:t>
            </a:r>
            <a:r>
              <a:rPr lang="en-US" sz="2400" dirty="0">
                <a:latin typeface="Calibri" panose="020F0502020204030204" pitchFamily="34" charset="0"/>
                <a:ea typeface="Tahoma" panose="020B0604030504040204" pitchFamily="34" charset="0"/>
                <a:cs typeface="Calibri" panose="020F0502020204030204" pitchFamily="34" charset="0"/>
              </a:rPr>
              <a:t>. There are </a:t>
            </a:r>
            <a:r>
              <a:rPr lang="en-US" sz="2400" b="1" dirty="0">
                <a:latin typeface="Calibri" panose="020F0502020204030204" pitchFamily="34" charset="0"/>
                <a:ea typeface="Tahoma" panose="020B0604030504040204" pitchFamily="34" charset="0"/>
                <a:cs typeface="Calibri" panose="020F0502020204030204" pitchFamily="34" charset="0"/>
              </a:rPr>
              <a:t>5513 records </a:t>
            </a:r>
            <a:r>
              <a:rPr lang="en-US" sz="2400" dirty="0">
                <a:latin typeface="Calibri" panose="020F0502020204030204" pitchFamily="34" charset="0"/>
                <a:ea typeface="Tahoma" panose="020B0604030504040204" pitchFamily="34" charset="0"/>
                <a:cs typeface="Calibri" panose="020F0502020204030204" pitchFamily="34" charset="0"/>
              </a:rPr>
              <a:t> in which </a:t>
            </a:r>
            <a:r>
              <a:rPr lang="en-US" sz="2400" b="1" dirty="0">
                <a:latin typeface="Calibri" panose="020F0502020204030204" pitchFamily="34" charset="0"/>
                <a:ea typeface="Tahoma" panose="020B0604030504040204" pitchFamily="34" charset="0"/>
                <a:cs typeface="Calibri" panose="020F0502020204030204" pitchFamily="34" charset="0"/>
              </a:rPr>
              <a:t>0 </a:t>
            </a:r>
            <a:r>
              <a:rPr lang="en-US" sz="2400" dirty="0">
                <a:latin typeface="Calibri" panose="020F0502020204030204" pitchFamily="34" charset="0"/>
                <a:ea typeface="Tahoma" panose="020B0604030504040204" pitchFamily="34" charset="0"/>
                <a:cs typeface="Calibri" panose="020F0502020204030204" pitchFamily="34" charset="0"/>
              </a:rPr>
              <a:t>Duplicate records.</a:t>
            </a:r>
            <a:endParaRPr lang="en-US" sz="2400" b="1" dirty="0">
              <a:latin typeface="Calibri" panose="020F0502020204030204" pitchFamily="34" charset="0"/>
              <a:ea typeface="Tahoma" panose="020B0604030504040204" pitchFamily="34" charset="0"/>
              <a:cs typeface="Calibri" panose="020F0502020204030204" pitchFamily="34" charset="0"/>
            </a:endParaRPr>
          </a:p>
          <a:p>
            <a:pPr fontAlgn="base">
              <a:spcBef>
                <a:spcPts val="800"/>
              </a:spcBef>
              <a:buFont typeface="Arial" panose="020B0604020202020204" pitchFamily="34" charset="0"/>
              <a:buChar char="•"/>
            </a:pPr>
            <a:r>
              <a:rPr lang="en-US" sz="2400" dirty="0">
                <a:latin typeface="Calibri" panose="020F0502020204030204" pitchFamily="34" charset="0"/>
                <a:ea typeface="Tahoma" panose="020B0604030504040204" pitchFamily="34" charset="0"/>
                <a:cs typeface="Calibri" panose="020F0502020204030204" pitchFamily="34" charset="0"/>
              </a:rPr>
              <a:t>There are </a:t>
            </a:r>
            <a:r>
              <a:rPr lang="en-US" sz="2400" b="1" dirty="0">
                <a:latin typeface="Calibri" panose="020F0502020204030204" pitchFamily="34" charset="0"/>
                <a:ea typeface="Tahoma" panose="020B0604030504040204" pitchFamily="34" charset="0"/>
                <a:cs typeface="Calibri" panose="020F0502020204030204" pitchFamily="34" charset="0"/>
              </a:rPr>
              <a:t>28 Columns</a:t>
            </a:r>
            <a:r>
              <a:rPr lang="en-US" sz="2400" dirty="0">
                <a:latin typeface="Calibri" panose="020F0502020204030204" pitchFamily="34" charset="0"/>
                <a:ea typeface="Tahoma" panose="020B0604030504040204" pitchFamily="34" charset="0"/>
                <a:cs typeface="Calibri" panose="020F0502020204030204" pitchFamily="34" charset="0"/>
              </a:rPr>
              <a:t>  out of them 1 column is </a:t>
            </a:r>
            <a:r>
              <a:rPr lang="en-US" sz="2400" b="1" dirty="0">
                <a:latin typeface="Calibri" panose="020F0502020204030204" pitchFamily="34" charset="0"/>
                <a:ea typeface="Tahoma" panose="020B0604030504040204" pitchFamily="34" charset="0"/>
                <a:cs typeface="Calibri" panose="020F0502020204030204" pitchFamily="34" charset="0"/>
              </a:rPr>
              <a:t>date and time</a:t>
            </a:r>
            <a:r>
              <a:rPr lang="en-US" sz="2400" dirty="0">
                <a:latin typeface="Calibri" panose="020F0502020204030204" pitchFamily="34" charset="0"/>
                <a:ea typeface="Tahoma" panose="020B0604030504040204" pitchFamily="34" charset="0"/>
                <a:cs typeface="Calibri" panose="020F0502020204030204" pitchFamily="34" charset="0"/>
              </a:rPr>
              <a:t> and others are </a:t>
            </a:r>
            <a:r>
              <a:rPr lang="en-US" sz="2400" b="1" dirty="0">
                <a:latin typeface="Calibri" panose="020F0502020204030204" pitchFamily="34" charset="0"/>
                <a:ea typeface="Tahoma" panose="020B0604030504040204" pitchFamily="34" charset="0"/>
                <a:cs typeface="Calibri" panose="020F0502020204030204" pitchFamily="34" charset="0"/>
              </a:rPr>
              <a:t>numerical and continuous,</a:t>
            </a:r>
            <a:r>
              <a:rPr lang="en-US" sz="2400" dirty="0">
                <a:latin typeface="Calibri" panose="020F0502020204030204" pitchFamily="34" charset="0"/>
                <a:ea typeface="Tahoma" panose="020B0604030504040204" pitchFamily="34" charset="0"/>
                <a:cs typeface="Calibri" panose="020F0502020204030204" pitchFamily="34" charset="0"/>
              </a:rPr>
              <a:t> no missing Values were present.</a:t>
            </a:r>
          </a:p>
          <a:p>
            <a:pPr fontAlgn="base">
              <a:spcBef>
                <a:spcPts val="800"/>
              </a:spcBef>
              <a:buFont typeface="Arial" panose="020B0604020202020204" pitchFamily="34" charset="0"/>
              <a:buChar char="•"/>
            </a:pPr>
            <a:endParaRPr lang="en-US" sz="2400" dirty="0">
              <a:latin typeface="Calibri" panose="020F0502020204030204" pitchFamily="34" charset="0"/>
              <a:ea typeface="Tahoma" panose="020B0604030504040204" pitchFamily="34" charset="0"/>
              <a:cs typeface="Calibri" panose="020F0502020204030204" pitchFamily="34" charset="0"/>
            </a:endParaRPr>
          </a:p>
          <a:p>
            <a:pPr fontAlgn="base">
              <a:spcBef>
                <a:spcPts val="800"/>
              </a:spcBef>
            </a:pPr>
            <a:endParaRPr lang="en-US" sz="2400" dirty="0">
              <a:latin typeface="Calibri" panose="020F0502020204030204" pitchFamily="34" charset="0"/>
              <a:ea typeface="Tahoma" panose="020B060403050404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Dictionary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28" name="Google Shape;228;p15"/>
          <p:cNvPicPr preferRelativeResize="0"/>
          <p:nvPr/>
        </p:nvPicPr>
        <p:blipFill rotWithShape="1">
          <a:blip r:embed="rId3"/>
          <a:srcRect/>
          <a:stretch>
            <a:fillRect/>
          </a:stretch>
        </p:blipFill>
        <p:spPr>
          <a:xfrm>
            <a:off x="9580951" y="6040102"/>
            <a:ext cx="2592012" cy="805375"/>
          </a:xfrm>
          <a:prstGeom prst="rect">
            <a:avLst/>
          </a:prstGeom>
          <a:noFill/>
          <a:ln>
            <a:noFill/>
          </a:ln>
        </p:spPr>
      </p:pic>
      <p:graphicFrame>
        <p:nvGraphicFramePr>
          <p:cNvPr id="2" name="Table 1">
            <a:extLst>
              <a:ext uri="{FF2B5EF4-FFF2-40B4-BE49-F238E27FC236}">
                <a16:creationId xmlns:a16="http://schemas.microsoft.com/office/drawing/2014/main" id="{7DF7CE90-6D54-4D13-8C46-5B45910D9D96}"/>
              </a:ext>
            </a:extLst>
          </p:cNvPr>
          <p:cNvGraphicFramePr>
            <a:graphicFrameLocks noGrp="1"/>
          </p:cNvGraphicFramePr>
          <p:nvPr>
            <p:extLst>
              <p:ext uri="{D42A27DB-BD31-4B8C-83A1-F6EECF244321}">
                <p14:modId xmlns:p14="http://schemas.microsoft.com/office/powerpoint/2010/main" val="2394196050"/>
              </p:ext>
            </p:extLst>
          </p:nvPr>
        </p:nvGraphicFramePr>
        <p:xfrm>
          <a:off x="761405" y="814388"/>
          <a:ext cx="10115552" cy="5317089"/>
        </p:xfrm>
        <a:graphic>
          <a:graphicData uri="http://schemas.openxmlformats.org/drawingml/2006/table">
            <a:tbl>
              <a:tblPr firstRow="1" bandRow="1">
                <a:tableStyleId>{073A0DAA-6AF3-43AB-8588-CEC1D06C72B9}</a:tableStyleId>
              </a:tblPr>
              <a:tblGrid>
                <a:gridCol w="2528888">
                  <a:extLst>
                    <a:ext uri="{9D8B030D-6E8A-4147-A177-3AD203B41FA5}">
                      <a16:colId xmlns:a16="http://schemas.microsoft.com/office/drawing/2014/main" val="1850708436"/>
                    </a:ext>
                  </a:extLst>
                </a:gridCol>
                <a:gridCol w="2528888">
                  <a:extLst>
                    <a:ext uri="{9D8B030D-6E8A-4147-A177-3AD203B41FA5}">
                      <a16:colId xmlns:a16="http://schemas.microsoft.com/office/drawing/2014/main" val="422372753"/>
                    </a:ext>
                  </a:extLst>
                </a:gridCol>
                <a:gridCol w="2528888">
                  <a:extLst>
                    <a:ext uri="{9D8B030D-6E8A-4147-A177-3AD203B41FA5}">
                      <a16:colId xmlns:a16="http://schemas.microsoft.com/office/drawing/2014/main" val="1873530134"/>
                    </a:ext>
                  </a:extLst>
                </a:gridCol>
                <a:gridCol w="2528888">
                  <a:extLst>
                    <a:ext uri="{9D8B030D-6E8A-4147-A177-3AD203B41FA5}">
                      <a16:colId xmlns:a16="http://schemas.microsoft.com/office/drawing/2014/main" val="4039050282"/>
                    </a:ext>
                  </a:extLst>
                </a:gridCol>
              </a:tblGrid>
              <a:tr h="330687">
                <a:tc>
                  <a:txBody>
                    <a:bodyPr/>
                    <a:lstStyle/>
                    <a:p>
                      <a:pPr algn="l" fontAlgn="ctr"/>
                      <a:r>
                        <a:rPr lang="en-US" sz="1200" b="0" i="0" u="none" strike="noStrike" dirty="0">
                          <a:solidFill>
                            <a:schemeClr val="bg1"/>
                          </a:solidFill>
                          <a:effectLst/>
                          <a:latin typeface="Arial" panose="020B0604020202020204" pitchFamily="34" charset="0"/>
                        </a:rPr>
                        <a:t>Feature</a:t>
                      </a:r>
                    </a:p>
                  </a:txBody>
                  <a:tcPr marL="9525" marR="9525" marT="9525" marB="0" anchor="ctr"/>
                </a:tc>
                <a:tc>
                  <a:txBody>
                    <a:bodyPr/>
                    <a:lstStyle/>
                    <a:p>
                      <a:pPr algn="l" fontAlgn="ctr"/>
                      <a:r>
                        <a:rPr lang="en-US" sz="1200" b="0" i="0" u="none" strike="noStrike" dirty="0">
                          <a:solidFill>
                            <a:schemeClr val="bg1"/>
                          </a:solidFill>
                          <a:effectLst/>
                          <a:latin typeface="Arial" panose="020B0604020202020204" pitchFamily="34" charset="0"/>
                        </a:rPr>
                        <a:t>Description</a:t>
                      </a:r>
                    </a:p>
                  </a:txBody>
                  <a:tcPr marL="9525" marR="9525" marT="9525" marB="0" anchor="ctr"/>
                </a:tc>
                <a:tc>
                  <a:txBody>
                    <a:bodyPr/>
                    <a:lstStyle/>
                    <a:p>
                      <a:pPr algn="l" fontAlgn="ctr"/>
                      <a:r>
                        <a:rPr lang="en-US" sz="1200" b="0" i="0" u="none" strike="noStrike">
                          <a:solidFill>
                            <a:schemeClr val="bg1"/>
                          </a:solidFill>
                          <a:effectLst/>
                          <a:latin typeface="Arial" panose="020B0604020202020204" pitchFamily="34" charset="0"/>
                        </a:rPr>
                        <a:t>Field Length</a:t>
                      </a:r>
                    </a:p>
                  </a:txBody>
                  <a:tcPr marL="9525" marR="9525" marT="9525" marB="0" anchor="ctr"/>
                </a:tc>
                <a:tc>
                  <a:txBody>
                    <a:bodyPr/>
                    <a:lstStyle/>
                    <a:p>
                      <a:pPr algn="l" fontAlgn="ctr"/>
                      <a:r>
                        <a:rPr lang="en-US" sz="1200" b="0" i="0" u="none" strike="noStrike" dirty="0">
                          <a:solidFill>
                            <a:schemeClr val="bg1"/>
                          </a:solidFill>
                          <a:effectLst/>
                          <a:latin typeface="Arial" panose="020B0604020202020204" pitchFamily="34" charset="0"/>
                        </a:rPr>
                        <a:t>Data Type</a:t>
                      </a:r>
                    </a:p>
                  </a:txBody>
                  <a:tcPr marL="9525" marR="9525" marT="9525" marB="0" anchor="ctr"/>
                </a:tc>
                <a:extLst>
                  <a:ext uri="{0D108BD9-81ED-4DB2-BD59-A6C34878D82A}">
                    <a16:rowId xmlns:a16="http://schemas.microsoft.com/office/drawing/2014/main" val="62126069"/>
                  </a:ext>
                </a:extLst>
              </a:tr>
              <a:tr h="330687">
                <a:tc>
                  <a:txBody>
                    <a:bodyPr/>
                    <a:lstStyle/>
                    <a:p>
                      <a:pPr algn="l" fontAlgn="ctr"/>
                      <a:r>
                        <a:rPr lang="en-US" sz="1200" b="0" i="0" u="none" strike="noStrike">
                          <a:solidFill>
                            <a:srgbClr val="000000"/>
                          </a:solidFill>
                          <a:effectLst/>
                          <a:latin typeface="Arial" panose="020B0604020202020204" pitchFamily="34" charset="0"/>
                        </a:rPr>
                        <a:t>date_time</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Date and time of the measurement</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10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Date (dd-mm-yyy)</a:t>
                      </a:r>
                    </a:p>
                  </a:txBody>
                  <a:tcPr marL="9525" marR="9525" marT="9525" marB="0" anchor="b"/>
                </a:tc>
                <a:extLst>
                  <a:ext uri="{0D108BD9-81ED-4DB2-BD59-A6C34878D82A}">
                    <a16:rowId xmlns:a16="http://schemas.microsoft.com/office/drawing/2014/main" val="4183913342"/>
                  </a:ext>
                </a:extLst>
              </a:tr>
              <a:tr h="330687">
                <a:tc>
                  <a:txBody>
                    <a:bodyPr/>
                    <a:lstStyle/>
                    <a:p>
                      <a:pPr algn="l" fontAlgn="ctr"/>
                      <a:r>
                        <a:rPr lang="en-US" sz="1200" b="0" i="0" u="none" strike="noStrike">
                          <a:solidFill>
                            <a:srgbClr val="000000"/>
                          </a:solidFill>
                          <a:effectLst/>
                          <a:latin typeface="Arial" panose="020B0604020202020204" pitchFamily="34" charset="0"/>
                        </a:rPr>
                        <a:t>mill_tph</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Mill throughput in tons per hour</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1719502152"/>
                  </a:ext>
                </a:extLst>
              </a:tr>
              <a:tr h="330687">
                <a:tc>
                  <a:txBody>
                    <a:bodyPr/>
                    <a:lstStyle/>
                    <a:p>
                      <a:pPr algn="l" fontAlgn="ctr"/>
                      <a:r>
                        <a:rPr lang="en-US" sz="1200" b="0" i="0" u="none" strike="noStrike">
                          <a:solidFill>
                            <a:srgbClr val="000000"/>
                          </a:solidFill>
                          <a:effectLst/>
                          <a:latin typeface="Arial" panose="020B0604020202020204" pitchFamily="34" charset="0"/>
                        </a:rPr>
                        <a:t>clinker_tph</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Clinker throughput in tons per hour</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2416653280"/>
                  </a:ext>
                </a:extLst>
              </a:tr>
              <a:tr h="330687">
                <a:tc>
                  <a:txBody>
                    <a:bodyPr/>
                    <a:lstStyle/>
                    <a:p>
                      <a:pPr algn="l" fontAlgn="ctr"/>
                      <a:r>
                        <a:rPr lang="en-US" sz="1200" b="0" i="0" u="none" strike="noStrike">
                          <a:solidFill>
                            <a:srgbClr val="000000"/>
                          </a:solidFill>
                          <a:effectLst/>
                          <a:latin typeface="Arial" panose="020B0604020202020204" pitchFamily="34" charset="0"/>
                        </a:rPr>
                        <a:t>gypsum_tph</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Gypsum throughput in tons per hour</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71475494"/>
                  </a:ext>
                </a:extLst>
              </a:tr>
              <a:tr h="363863">
                <a:tc>
                  <a:txBody>
                    <a:bodyPr/>
                    <a:lstStyle/>
                    <a:p>
                      <a:pPr algn="l" fontAlgn="ctr"/>
                      <a:r>
                        <a:rPr lang="en-US" sz="1200" b="0" i="0" u="none" strike="noStrike">
                          <a:solidFill>
                            <a:srgbClr val="000000"/>
                          </a:solidFill>
                          <a:effectLst/>
                          <a:latin typeface="Arial" panose="020B0604020202020204" pitchFamily="34" charset="0"/>
                        </a:rPr>
                        <a:t>dfa_tph</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Densified fly ash throughput in tons per hour</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716517922"/>
                  </a:ext>
                </a:extLst>
              </a:tr>
              <a:tr h="363863">
                <a:tc>
                  <a:txBody>
                    <a:bodyPr/>
                    <a:lstStyle/>
                    <a:p>
                      <a:pPr algn="l" fontAlgn="ctr"/>
                      <a:r>
                        <a:rPr lang="en-US" sz="1200" b="0" i="0" u="none" strike="noStrike">
                          <a:solidFill>
                            <a:srgbClr val="000000"/>
                          </a:solidFill>
                          <a:effectLst/>
                          <a:latin typeface="Arial" panose="020B0604020202020204" pitchFamily="34" charset="0"/>
                        </a:rPr>
                        <a:t>wfa_tph</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Wet fly ash throughput in tons per hour</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1143593854"/>
                  </a:ext>
                </a:extLst>
              </a:tr>
              <a:tr h="330687">
                <a:tc>
                  <a:txBody>
                    <a:bodyPr/>
                    <a:lstStyle/>
                    <a:p>
                      <a:pPr algn="l" fontAlgn="ctr"/>
                      <a:r>
                        <a:rPr lang="en-US" sz="1200" b="0" i="0" u="none" strike="noStrike">
                          <a:solidFill>
                            <a:srgbClr val="000000"/>
                          </a:solidFill>
                          <a:effectLst/>
                          <a:latin typeface="Arial" panose="020B0604020202020204" pitchFamily="34" charset="0"/>
                        </a:rPr>
                        <a:t>mill_kw</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Mill power consumption in kilowatts</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1806441599"/>
                  </a:ext>
                </a:extLst>
              </a:tr>
              <a:tr h="363863">
                <a:tc>
                  <a:txBody>
                    <a:bodyPr/>
                    <a:lstStyle/>
                    <a:p>
                      <a:pPr algn="l" fontAlgn="ctr"/>
                      <a:r>
                        <a:rPr lang="en-US" sz="1200" b="0" i="0" u="none" strike="noStrike">
                          <a:solidFill>
                            <a:srgbClr val="000000"/>
                          </a:solidFill>
                          <a:effectLst/>
                          <a:latin typeface="Arial" panose="020B0604020202020204" pitchFamily="34" charset="0"/>
                        </a:rPr>
                        <a:t>mill_il_temp</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Mill inlet temperature in degrees Celsius</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516134529"/>
                  </a:ext>
                </a:extLst>
              </a:tr>
              <a:tr h="363863">
                <a:tc>
                  <a:txBody>
                    <a:bodyPr/>
                    <a:lstStyle/>
                    <a:p>
                      <a:pPr algn="l" fontAlgn="ctr"/>
                      <a:r>
                        <a:rPr lang="en-US" sz="1200" b="0" i="0" u="none" strike="noStrike">
                          <a:solidFill>
                            <a:srgbClr val="000000"/>
                          </a:solidFill>
                          <a:effectLst/>
                          <a:latin typeface="Arial" panose="020B0604020202020204" pitchFamily="34" charset="0"/>
                        </a:rPr>
                        <a:t>mill_ol_temp</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Mill outlet temperature in degrees Celsius</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2714496211"/>
                  </a:ext>
                </a:extLst>
              </a:tr>
              <a:tr h="330687">
                <a:tc>
                  <a:txBody>
                    <a:bodyPr/>
                    <a:lstStyle/>
                    <a:p>
                      <a:pPr algn="l" fontAlgn="ctr"/>
                      <a:r>
                        <a:rPr lang="en-US" sz="1200" b="0" i="0" u="none" strike="noStrike">
                          <a:solidFill>
                            <a:srgbClr val="000000"/>
                          </a:solidFill>
                          <a:effectLst/>
                          <a:latin typeface="Arial" panose="020B0604020202020204" pitchFamily="34" charset="0"/>
                        </a:rPr>
                        <a:t>mill_ol_be_amp</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Mill outlet belt conveyor amperes</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3149404046"/>
                  </a:ext>
                </a:extLst>
              </a:tr>
              <a:tr h="363863">
                <a:tc>
                  <a:txBody>
                    <a:bodyPr/>
                    <a:lstStyle/>
                    <a:p>
                      <a:pPr algn="l" fontAlgn="ctr"/>
                      <a:r>
                        <a:rPr lang="en-US" sz="1200" b="0" i="0" u="none" strike="noStrike">
                          <a:solidFill>
                            <a:srgbClr val="000000"/>
                          </a:solidFill>
                          <a:effectLst/>
                          <a:latin typeface="Arial" panose="020B0604020202020204" pitchFamily="34" charset="0"/>
                        </a:rPr>
                        <a:t>mill_vent_fan_rpm</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Mill ventilation fan rotational speed in revolutions per minute</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4062786152"/>
                  </a:ext>
                </a:extLst>
              </a:tr>
              <a:tr h="363863">
                <a:tc>
                  <a:txBody>
                    <a:bodyPr/>
                    <a:lstStyle/>
                    <a:p>
                      <a:pPr algn="l" fontAlgn="ctr"/>
                      <a:r>
                        <a:rPr lang="en-US" sz="1200" b="0" i="0" u="none" strike="noStrike">
                          <a:solidFill>
                            <a:srgbClr val="000000"/>
                          </a:solidFill>
                          <a:effectLst/>
                          <a:latin typeface="Arial" panose="020B0604020202020204" pitchFamily="34" charset="0"/>
                        </a:rPr>
                        <a:t>mill_vent_fan_kw</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Mill ventilation fan power consumption in kilowatts</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3311741513"/>
                  </a:ext>
                </a:extLst>
              </a:tr>
              <a:tr h="363863">
                <a:tc>
                  <a:txBody>
                    <a:bodyPr/>
                    <a:lstStyle/>
                    <a:p>
                      <a:pPr algn="l" fontAlgn="ctr"/>
                      <a:r>
                        <a:rPr lang="nn-NO" sz="1200" b="0" i="0" u="none" strike="noStrike">
                          <a:solidFill>
                            <a:srgbClr val="000000"/>
                          </a:solidFill>
                          <a:effectLst/>
                          <a:latin typeface="Arial" panose="020B0604020202020204" pitchFamily="34" charset="0"/>
                        </a:rPr>
                        <a:t>mill_vent_bf_il_draft</a:t>
                      </a:r>
                    </a:p>
                  </a:txBody>
                  <a:tcPr marL="85725" marR="9525" marT="9525" marB="0" anchor="ctr"/>
                </a:tc>
                <a:tc>
                  <a:txBody>
                    <a:bodyPr/>
                    <a:lstStyle/>
                    <a:p>
                      <a:pPr algn="l" fontAlgn="ctr"/>
                      <a:r>
                        <a:rPr lang="sv-SE" sz="1200" b="0" i="0" u="none" strike="noStrike">
                          <a:solidFill>
                            <a:srgbClr val="000000"/>
                          </a:solidFill>
                          <a:effectLst/>
                          <a:latin typeface="Arial" panose="020B0604020202020204" pitchFamily="34" charset="0"/>
                        </a:rPr>
                        <a:t>Mill ventilation fan before inlet draft in millibars</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2988479934"/>
                  </a:ext>
                </a:extLst>
              </a:tr>
              <a:tr h="363863">
                <a:tc>
                  <a:txBody>
                    <a:bodyPr/>
                    <a:lstStyle/>
                    <a:p>
                      <a:pPr algn="l" fontAlgn="ctr"/>
                      <a:r>
                        <a:rPr lang="nn-NO" sz="1200" b="0" i="0" u="none" strike="noStrike">
                          <a:solidFill>
                            <a:srgbClr val="000000"/>
                          </a:solidFill>
                          <a:effectLst/>
                          <a:latin typeface="Arial" panose="020B0604020202020204" pitchFamily="34" charset="0"/>
                        </a:rPr>
                        <a:t>mill_vent_bf_ol_draft</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Mill ventilation fan before outlet draft in millibars</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392461371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Dictionary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28" name="Google Shape;228;p15"/>
          <p:cNvPicPr preferRelativeResize="0"/>
          <p:nvPr/>
        </p:nvPicPr>
        <p:blipFill rotWithShape="1">
          <a:blip r:embed="rId3"/>
          <a:srcRect/>
          <a:stretch>
            <a:fillRect/>
          </a:stretch>
        </p:blipFill>
        <p:spPr>
          <a:xfrm>
            <a:off x="9580951" y="6040102"/>
            <a:ext cx="2592012" cy="805375"/>
          </a:xfrm>
          <a:prstGeom prst="rect">
            <a:avLst/>
          </a:prstGeom>
          <a:noFill/>
          <a:ln>
            <a:noFill/>
          </a:ln>
        </p:spPr>
      </p:pic>
      <p:graphicFrame>
        <p:nvGraphicFramePr>
          <p:cNvPr id="4" name="Table 3">
            <a:extLst>
              <a:ext uri="{FF2B5EF4-FFF2-40B4-BE49-F238E27FC236}">
                <a16:creationId xmlns:a16="http://schemas.microsoft.com/office/drawing/2014/main" id="{F9A325E1-D544-4D40-AABD-9B208A4A657B}"/>
              </a:ext>
            </a:extLst>
          </p:cNvPr>
          <p:cNvGraphicFramePr>
            <a:graphicFrameLocks noGrp="1"/>
          </p:cNvGraphicFramePr>
          <p:nvPr>
            <p:extLst>
              <p:ext uri="{D42A27DB-BD31-4B8C-83A1-F6EECF244321}">
                <p14:modId xmlns:p14="http://schemas.microsoft.com/office/powerpoint/2010/main" val="104804462"/>
              </p:ext>
            </p:extLst>
          </p:nvPr>
        </p:nvGraphicFramePr>
        <p:xfrm>
          <a:off x="761405" y="814389"/>
          <a:ext cx="10115552" cy="5320205"/>
        </p:xfrm>
        <a:graphic>
          <a:graphicData uri="http://schemas.openxmlformats.org/drawingml/2006/table">
            <a:tbl>
              <a:tblPr firstRow="1" bandRow="1">
                <a:tableStyleId>{073A0DAA-6AF3-43AB-8588-CEC1D06C72B9}</a:tableStyleId>
              </a:tblPr>
              <a:tblGrid>
                <a:gridCol w="2528888">
                  <a:extLst>
                    <a:ext uri="{9D8B030D-6E8A-4147-A177-3AD203B41FA5}">
                      <a16:colId xmlns:a16="http://schemas.microsoft.com/office/drawing/2014/main" val="1850708436"/>
                    </a:ext>
                  </a:extLst>
                </a:gridCol>
                <a:gridCol w="2528888">
                  <a:extLst>
                    <a:ext uri="{9D8B030D-6E8A-4147-A177-3AD203B41FA5}">
                      <a16:colId xmlns:a16="http://schemas.microsoft.com/office/drawing/2014/main" val="422372753"/>
                    </a:ext>
                  </a:extLst>
                </a:gridCol>
                <a:gridCol w="2528888">
                  <a:extLst>
                    <a:ext uri="{9D8B030D-6E8A-4147-A177-3AD203B41FA5}">
                      <a16:colId xmlns:a16="http://schemas.microsoft.com/office/drawing/2014/main" val="1873530134"/>
                    </a:ext>
                  </a:extLst>
                </a:gridCol>
                <a:gridCol w="2528888">
                  <a:extLst>
                    <a:ext uri="{9D8B030D-6E8A-4147-A177-3AD203B41FA5}">
                      <a16:colId xmlns:a16="http://schemas.microsoft.com/office/drawing/2014/main" val="4039050282"/>
                    </a:ext>
                  </a:extLst>
                </a:gridCol>
              </a:tblGrid>
              <a:tr h="292433">
                <a:tc>
                  <a:txBody>
                    <a:bodyPr/>
                    <a:lstStyle/>
                    <a:p>
                      <a:pPr algn="l" fontAlgn="ctr"/>
                      <a:r>
                        <a:rPr lang="en-US" sz="1200" b="0" i="0" u="none" strike="noStrike" dirty="0">
                          <a:solidFill>
                            <a:schemeClr val="bg1"/>
                          </a:solidFill>
                          <a:effectLst/>
                          <a:latin typeface="Arial" panose="020B0604020202020204" pitchFamily="34" charset="0"/>
                        </a:rPr>
                        <a:t>Feature</a:t>
                      </a:r>
                    </a:p>
                  </a:txBody>
                  <a:tcPr marL="9525" marR="9525" marT="9525" marB="0" anchor="ctr"/>
                </a:tc>
                <a:tc>
                  <a:txBody>
                    <a:bodyPr/>
                    <a:lstStyle/>
                    <a:p>
                      <a:pPr algn="l" fontAlgn="ctr"/>
                      <a:r>
                        <a:rPr lang="en-US" sz="1200" b="0" i="0" u="none" strike="noStrike" dirty="0">
                          <a:solidFill>
                            <a:schemeClr val="bg1"/>
                          </a:solidFill>
                          <a:effectLst/>
                          <a:latin typeface="Arial" panose="020B0604020202020204" pitchFamily="34" charset="0"/>
                        </a:rPr>
                        <a:t>Description</a:t>
                      </a:r>
                    </a:p>
                  </a:txBody>
                  <a:tcPr marL="9525" marR="9525" marT="9525" marB="0" anchor="ctr"/>
                </a:tc>
                <a:tc>
                  <a:txBody>
                    <a:bodyPr/>
                    <a:lstStyle/>
                    <a:p>
                      <a:pPr algn="l" fontAlgn="ctr"/>
                      <a:r>
                        <a:rPr lang="en-US" sz="1200" b="0" i="0" u="none" strike="noStrike">
                          <a:solidFill>
                            <a:schemeClr val="bg1"/>
                          </a:solidFill>
                          <a:effectLst/>
                          <a:latin typeface="Arial" panose="020B0604020202020204" pitchFamily="34" charset="0"/>
                        </a:rPr>
                        <a:t>Field Length</a:t>
                      </a:r>
                    </a:p>
                  </a:txBody>
                  <a:tcPr marL="9525" marR="9525" marT="9525" marB="0" anchor="ctr"/>
                </a:tc>
                <a:tc>
                  <a:txBody>
                    <a:bodyPr/>
                    <a:lstStyle/>
                    <a:p>
                      <a:pPr algn="l" fontAlgn="ctr"/>
                      <a:r>
                        <a:rPr lang="en-US" sz="1200" b="0" i="0" u="none" strike="noStrike" dirty="0">
                          <a:solidFill>
                            <a:schemeClr val="bg1"/>
                          </a:solidFill>
                          <a:effectLst/>
                          <a:latin typeface="Arial" panose="020B0604020202020204" pitchFamily="34" charset="0"/>
                        </a:rPr>
                        <a:t>Data Type</a:t>
                      </a:r>
                    </a:p>
                  </a:txBody>
                  <a:tcPr marL="9525" marR="9525" marT="9525" marB="0" anchor="ctr"/>
                </a:tc>
                <a:extLst>
                  <a:ext uri="{0D108BD9-81ED-4DB2-BD59-A6C34878D82A}">
                    <a16:rowId xmlns:a16="http://schemas.microsoft.com/office/drawing/2014/main" val="62126069"/>
                  </a:ext>
                </a:extLst>
              </a:tr>
              <a:tr h="292433">
                <a:tc>
                  <a:txBody>
                    <a:bodyPr/>
                    <a:lstStyle/>
                    <a:p>
                      <a:pPr algn="l" fontAlgn="ctr"/>
                      <a:r>
                        <a:rPr lang="en-US" sz="1200" b="0" i="0" u="none" strike="noStrike" dirty="0">
                          <a:solidFill>
                            <a:srgbClr val="000000"/>
                          </a:solidFill>
                          <a:effectLst/>
                          <a:latin typeface="Arial" panose="020B0604020202020204" pitchFamily="34" charset="0"/>
                        </a:rPr>
                        <a:t>reject</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Mill reject rate in percent</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4183913342"/>
                  </a:ext>
                </a:extLst>
              </a:tr>
              <a:tr h="364151">
                <a:tc>
                  <a:txBody>
                    <a:bodyPr/>
                    <a:lstStyle/>
                    <a:p>
                      <a:pPr algn="l" fontAlgn="ctr"/>
                      <a:r>
                        <a:rPr lang="en-US" sz="1200" b="0" i="0" u="none" strike="noStrike">
                          <a:solidFill>
                            <a:srgbClr val="000000"/>
                          </a:solidFill>
                          <a:effectLst/>
                          <a:latin typeface="Arial" panose="020B0604020202020204" pitchFamily="34" charset="0"/>
                        </a:rPr>
                        <a:t>sep_rpm</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Separator rotational speed in revolutions per minute</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1719502152"/>
                  </a:ext>
                </a:extLst>
              </a:tr>
              <a:tr h="364151">
                <a:tc>
                  <a:txBody>
                    <a:bodyPr/>
                    <a:lstStyle/>
                    <a:p>
                      <a:pPr algn="l" fontAlgn="ctr"/>
                      <a:r>
                        <a:rPr lang="en-US" sz="1200" b="0" i="0" u="none" strike="noStrike">
                          <a:solidFill>
                            <a:srgbClr val="000000"/>
                          </a:solidFill>
                          <a:effectLst/>
                          <a:latin typeface="Arial" panose="020B0604020202020204" pitchFamily="34" charset="0"/>
                        </a:rPr>
                        <a:t>sep_kw</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Separator power consumption in kilowatts</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2416653280"/>
                  </a:ext>
                </a:extLst>
              </a:tr>
              <a:tr h="292433">
                <a:tc>
                  <a:txBody>
                    <a:bodyPr/>
                    <a:lstStyle/>
                    <a:p>
                      <a:pPr algn="l" fontAlgn="ctr"/>
                      <a:r>
                        <a:rPr lang="en-US" sz="1200" b="0" i="0" u="none" strike="noStrike">
                          <a:solidFill>
                            <a:srgbClr val="000000"/>
                          </a:solidFill>
                          <a:effectLst/>
                          <a:latin typeface="Arial" panose="020B0604020202020204" pitchFamily="34" charset="0"/>
                        </a:rPr>
                        <a:t>sep_amp</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Separator amperes</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71475494"/>
                  </a:ext>
                </a:extLst>
              </a:tr>
              <a:tr h="364151">
                <a:tc>
                  <a:txBody>
                    <a:bodyPr/>
                    <a:lstStyle/>
                    <a:p>
                      <a:pPr algn="l" fontAlgn="ctr"/>
                      <a:r>
                        <a:rPr lang="en-US" sz="1200" b="0" i="0" u="none" strike="noStrike">
                          <a:solidFill>
                            <a:srgbClr val="000000"/>
                          </a:solidFill>
                          <a:effectLst/>
                          <a:latin typeface="Arial" panose="020B0604020202020204" pitchFamily="34" charset="0"/>
                        </a:rPr>
                        <a:t>ca_fan_rpm</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Clinker cooler fan rotational speed in revolutions per minute</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716517922"/>
                  </a:ext>
                </a:extLst>
              </a:tr>
              <a:tr h="364151">
                <a:tc>
                  <a:txBody>
                    <a:bodyPr/>
                    <a:lstStyle/>
                    <a:p>
                      <a:pPr algn="l" fontAlgn="ctr"/>
                      <a:r>
                        <a:rPr lang="en-US" sz="1200" b="0" i="0" u="none" strike="noStrike">
                          <a:solidFill>
                            <a:srgbClr val="000000"/>
                          </a:solidFill>
                          <a:effectLst/>
                          <a:latin typeface="Arial" panose="020B0604020202020204" pitchFamily="34" charset="0"/>
                        </a:rPr>
                        <a:t>ca_fan_kw</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Clinker cooler fan power consumption in kilowatts</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1143593854"/>
                  </a:ext>
                </a:extLst>
              </a:tr>
              <a:tr h="292433">
                <a:tc>
                  <a:txBody>
                    <a:bodyPr/>
                    <a:lstStyle/>
                    <a:p>
                      <a:pPr algn="l" fontAlgn="ctr"/>
                      <a:r>
                        <a:rPr lang="en-US" sz="1200" b="0" i="0" u="none" strike="noStrike">
                          <a:solidFill>
                            <a:srgbClr val="000000"/>
                          </a:solidFill>
                          <a:effectLst/>
                          <a:latin typeface="Arial" panose="020B0604020202020204" pitchFamily="34" charset="0"/>
                        </a:rPr>
                        <a:t>mill_folaphone</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Mill folaphone reading</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1806441599"/>
                  </a:ext>
                </a:extLst>
              </a:tr>
              <a:tr h="321771">
                <a:tc>
                  <a:txBody>
                    <a:bodyPr/>
                    <a:lstStyle/>
                    <a:p>
                      <a:pPr algn="l" fontAlgn="ctr"/>
                      <a:r>
                        <a:rPr lang="en-US" sz="1200" b="0" i="0" u="none" strike="noStrike">
                          <a:solidFill>
                            <a:srgbClr val="000000"/>
                          </a:solidFill>
                          <a:effectLst/>
                          <a:latin typeface="Arial" panose="020B0604020202020204" pitchFamily="34" charset="0"/>
                        </a:rPr>
                        <a:t>mill_il_draft</a:t>
                      </a:r>
                    </a:p>
                  </a:txBody>
                  <a:tcPr marL="85725" marR="9525" marT="9525" marB="0" anchor="ctr"/>
                </a:tc>
                <a:tc>
                  <a:txBody>
                    <a:bodyPr/>
                    <a:lstStyle/>
                    <a:p>
                      <a:pPr algn="l" fontAlgn="ctr"/>
                      <a:r>
                        <a:rPr lang="sv-SE" sz="1200" b="0" i="0" u="none" strike="noStrike">
                          <a:solidFill>
                            <a:srgbClr val="000000"/>
                          </a:solidFill>
                          <a:effectLst/>
                          <a:latin typeface="Arial" panose="020B0604020202020204" pitchFamily="34" charset="0"/>
                        </a:rPr>
                        <a:t>Mill inlet draft in millibars</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516134529"/>
                  </a:ext>
                </a:extLst>
              </a:tr>
              <a:tr h="321771">
                <a:tc>
                  <a:txBody>
                    <a:bodyPr/>
                    <a:lstStyle/>
                    <a:p>
                      <a:pPr algn="l" fontAlgn="ctr"/>
                      <a:r>
                        <a:rPr lang="en-US" sz="1200" b="0" i="0" u="none" strike="noStrike">
                          <a:solidFill>
                            <a:srgbClr val="000000"/>
                          </a:solidFill>
                          <a:effectLst/>
                          <a:latin typeface="Arial" panose="020B0604020202020204" pitchFamily="34" charset="0"/>
                        </a:rPr>
                        <a:t>mill_ol_draft</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Mill outlet draft in millibars</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2714496211"/>
                  </a:ext>
                </a:extLst>
              </a:tr>
              <a:tr h="364151">
                <a:tc>
                  <a:txBody>
                    <a:bodyPr/>
                    <a:lstStyle/>
                    <a:p>
                      <a:pPr algn="l" fontAlgn="ctr"/>
                      <a:r>
                        <a:rPr lang="en-US" sz="1200" b="0" i="0" u="none" strike="noStrike">
                          <a:solidFill>
                            <a:srgbClr val="000000"/>
                          </a:solidFill>
                          <a:effectLst/>
                          <a:latin typeface="Arial" panose="020B0604020202020204" pitchFamily="34" charset="0"/>
                        </a:rPr>
                        <a:t>sep_vent_il_draft</a:t>
                      </a:r>
                    </a:p>
                  </a:txBody>
                  <a:tcPr marL="85725" marR="9525" marT="9525" marB="0" anchor="ctr"/>
                </a:tc>
                <a:tc>
                  <a:txBody>
                    <a:bodyPr/>
                    <a:lstStyle/>
                    <a:p>
                      <a:pPr algn="l" fontAlgn="ctr"/>
                      <a:r>
                        <a:rPr lang="sv-SE" sz="1200" b="0" i="0" u="none" strike="noStrike">
                          <a:solidFill>
                            <a:srgbClr val="000000"/>
                          </a:solidFill>
                          <a:effectLst/>
                          <a:latin typeface="Arial" panose="020B0604020202020204" pitchFamily="34" charset="0"/>
                        </a:rPr>
                        <a:t>Separator ventilation fan inlet draft in millibars</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3149404046"/>
                  </a:ext>
                </a:extLst>
              </a:tr>
              <a:tr h="364151">
                <a:tc>
                  <a:txBody>
                    <a:bodyPr/>
                    <a:lstStyle/>
                    <a:p>
                      <a:pPr algn="l" fontAlgn="ctr"/>
                      <a:r>
                        <a:rPr lang="en-US" sz="1200" b="0" i="0" u="none" strike="noStrike">
                          <a:solidFill>
                            <a:srgbClr val="000000"/>
                          </a:solidFill>
                          <a:effectLst/>
                          <a:latin typeface="Arial" panose="020B0604020202020204" pitchFamily="34" charset="0"/>
                        </a:rPr>
                        <a:t>sep_vent_ol_draft</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Separator ventilation fan outlet draft in millibars</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4062786152"/>
                  </a:ext>
                </a:extLst>
              </a:tr>
              <a:tr h="364151">
                <a:tc>
                  <a:txBody>
                    <a:bodyPr/>
                    <a:lstStyle/>
                    <a:p>
                      <a:pPr algn="l" fontAlgn="ctr"/>
                      <a:r>
                        <a:rPr lang="da-DK" sz="1200" b="0" i="0" u="none" strike="noStrike">
                          <a:solidFill>
                            <a:srgbClr val="000000"/>
                          </a:solidFill>
                          <a:effectLst/>
                          <a:latin typeface="Arial" panose="020B0604020202020204" pitchFamily="34" charset="0"/>
                        </a:rPr>
                        <a:t>sep_vent_bag_filter_fan_kw</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Separator ventilation bag filter fan power consumption in kilowatts</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3311741513"/>
                  </a:ext>
                </a:extLst>
              </a:tr>
              <a:tr h="541606">
                <a:tc>
                  <a:txBody>
                    <a:bodyPr/>
                    <a:lstStyle/>
                    <a:p>
                      <a:pPr algn="l" fontAlgn="ctr"/>
                      <a:r>
                        <a:rPr lang="da-DK" sz="1200" b="0" i="0" u="none" strike="noStrike">
                          <a:solidFill>
                            <a:srgbClr val="000000"/>
                          </a:solidFill>
                          <a:effectLst/>
                          <a:latin typeface="Arial" panose="020B0604020202020204" pitchFamily="34" charset="0"/>
                        </a:rPr>
                        <a:t>sep_vent_bag_filter_fan_rpm</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Separator ventilation bag filter fan rotational speed in revolutions per minute</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2988479934"/>
                  </a:ext>
                </a:extLst>
              </a:tr>
              <a:tr h="321771">
                <a:tc>
                  <a:txBody>
                    <a:bodyPr/>
                    <a:lstStyle/>
                    <a:p>
                      <a:pPr algn="l" fontAlgn="ctr"/>
                      <a:r>
                        <a:rPr lang="en-US" sz="1200" b="0" i="0" u="none" strike="noStrike">
                          <a:solidFill>
                            <a:srgbClr val="000000"/>
                          </a:solidFill>
                          <a:effectLst/>
                          <a:latin typeface="Arial" panose="020B0604020202020204" pitchFamily="34" charset="0"/>
                        </a:rPr>
                        <a:t>residue_45_lu</a:t>
                      </a:r>
                    </a:p>
                  </a:txBody>
                  <a:tcPr marL="85725" marR="9525" marT="9525" marB="0" anchor="ctr"/>
                </a:tc>
                <a:tc>
                  <a:txBody>
                    <a:bodyPr/>
                    <a:lstStyle/>
                    <a:p>
                      <a:pPr algn="l" fontAlgn="ctr"/>
                      <a:r>
                        <a:rPr lang="it-IT" sz="1200" b="0" i="0" u="none" strike="noStrike">
                          <a:solidFill>
                            <a:srgbClr val="000000"/>
                          </a:solidFill>
                          <a:effectLst/>
                          <a:latin typeface="Arial" panose="020B0604020202020204" pitchFamily="34" charset="0"/>
                        </a:rPr>
                        <a:t>Residue on 45 micron sieve</a:t>
                      </a:r>
                    </a:p>
                  </a:txBody>
                  <a:tcPr marL="85725" marR="9525" marT="9525" marB="0" anchor="ctr"/>
                </a:tc>
                <a:tc>
                  <a:txBody>
                    <a:bodyPr/>
                    <a:lstStyle/>
                    <a:p>
                      <a:pPr algn="l" fontAlgn="ctr"/>
                      <a:r>
                        <a:rPr lang="en-US" sz="1200" b="0" i="0" u="none" strike="noStrike">
                          <a:solidFill>
                            <a:srgbClr val="000000"/>
                          </a:solidFill>
                          <a:effectLst/>
                          <a:latin typeface="Arial" panose="020B0604020202020204" pitchFamily="34" charset="0"/>
                        </a:rPr>
                        <a:t>20</a:t>
                      </a:r>
                    </a:p>
                  </a:txBody>
                  <a:tcPr marL="857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Float</a:t>
                      </a:r>
                    </a:p>
                  </a:txBody>
                  <a:tcPr marL="9525" marR="9525" marT="9525" marB="0" anchor="b"/>
                </a:tc>
                <a:extLst>
                  <a:ext uri="{0D108BD9-81ED-4DB2-BD59-A6C34878D82A}">
                    <a16:rowId xmlns:a16="http://schemas.microsoft.com/office/drawing/2014/main" val="3924613715"/>
                  </a:ext>
                </a:extLst>
              </a:tr>
            </a:tbl>
          </a:graphicData>
        </a:graphic>
      </p:graphicFrame>
    </p:spTree>
    <p:extLst>
      <p:ext uri="{BB962C8B-B14F-4D97-AF65-F5344CB8AC3E}">
        <p14:creationId xmlns:p14="http://schemas.microsoft.com/office/powerpoint/2010/main" val="3528864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17b53b5ae0_10_104"/>
          <p:cNvSpPr txBox="1">
            <a:spLocks noGrp="1"/>
          </p:cNvSpPr>
          <p:nvPr>
            <p:ph type="title"/>
          </p:nvPr>
        </p:nvSpPr>
        <p:spPr>
          <a:xfrm>
            <a:off x="169420" y="206578"/>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System Requirements</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52" name="Google Shape;252;g117b53b5ae0_10_104"/>
          <p:cNvPicPr preferRelativeResize="0"/>
          <p:nvPr/>
        </p:nvPicPr>
        <p:blipFill rotWithShape="1">
          <a:blip r:embed="rId3"/>
          <a:srcRect/>
          <a:stretch>
            <a:fillRect/>
          </a:stretch>
        </p:blipFill>
        <p:spPr>
          <a:xfrm>
            <a:off x="9580951" y="5971862"/>
            <a:ext cx="2592012" cy="805375"/>
          </a:xfrm>
          <a:prstGeom prst="rect">
            <a:avLst/>
          </a:prstGeom>
          <a:noFill/>
          <a:ln>
            <a:noFill/>
          </a:ln>
        </p:spPr>
      </p:pic>
      <p:sp>
        <p:nvSpPr>
          <p:cNvPr id="4" name="Rectangle 3">
            <a:extLst>
              <a:ext uri="{FF2B5EF4-FFF2-40B4-BE49-F238E27FC236}">
                <a16:creationId xmlns:a16="http://schemas.microsoft.com/office/drawing/2014/main" id="{F5FE0752-F521-4AAD-96D1-75AB65C9A854}"/>
              </a:ext>
            </a:extLst>
          </p:cNvPr>
          <p:cNvSpPr/>
          <p:nvPr/>
        </p:nvSpPr>
        <p:spPr>
          <a:xfrm>
            <a:off x="1197768" y="1351508"/>
            <a:ext cx="9796463" cy="4154984"/>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Windows 10 or later, 8GB RAM or higher or equivalent MAC Machines</a:t>
            </a:r>
          </a:p>
          <a:p>
            <a:pPr fontAlgn="base">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Python 3.0 or later</a:t>
            </a:r>
          </a:p>
          <a:p>
            <a:pPr fontAlgn="base">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MySQL 8.0 or later</a:t>
            </a:r>
          </a:p>
          <a:p>
            <a:pPr fontAlgn="base">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Power Bi Desktop Latest Version</a:t>
            </a:r>
          </a:p>
          <a:p>
            <a:pPr fontAlgn="base">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Excel 2013 or later </a:t>
            </a:r>
          </a:p>
          <a:p>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Exploratory Data Analysis [EDA]</a:t>
            </a:r>
            <a:endParaRPr sz="3200">
              <a:latin typeface="Times New Roman" panose="02020603050405020304"/>
              <a:ea typeface="Times New Roman" panose="02020603050405020304"/>
              <a:cs typeface="Times New Roman" panose="02020603050405020304"/>
              <a:sym typeface="Times New Roman" panose="02020603050405020304"/>
            </a:endParaRPr>
          </a:p>
        </p:txBody>
      </p:sp>
      <p:sp>
        <p:nvSpPr>
          <p:cNvPr id="264" name="Google Shape;264;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lang="en-US"/>
          </a:p>
        </p:txBody>
      </p:sp>
      <p:pic>
        <p:nvPicPr>
          <p:cNvPr id="265" name="Google Shape;265;p25"/>
          <p:cNvPicPr preferRelativeResize="0"/>
          <p:nvPr/>
        </p:nvPicPr>
        <p:blipFill rotWithShape="1">
          <a:blip r:embed="rId3"/>
          <a:srcRect/>
          <a:stretch>
            <a:fillRect/>
          </a:stretch>
        </p:blipFill>
        <p:spPr>
          <a:xfrm>
            <a:off x="10343546" y="6236237"/>
            <a:ext cx="2592012" cy="805375"/>
          </a:xfrm>
          <a:prstGeom prst="rect">
            <a:avLst/>
          </a:prstGeom>
          <a:noFill/>
          <a:ln>
            <a:noFill/>
          </a:ln>
        </p:spPr>
      </p:pic>
      <p:sp>
        <p:nvSpPr>
          <p:cNvPr id="266" name="Google Shape;266;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p:txBody>
      </p:sp>
      <p:sp>
        <p:nvSpPr>
          <p:cNvPr id="268" name="Google Shape;268;p25"/>
          <p:cNvSpPr txBox="1"/>
          <p:nvPr/>
        </p:nvSpPr>
        <p:spPr>
          <a:xfrm>
            <a:off x="6267450" y="1428750"/>
            <a:ext cx="596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4" name="Rectangle 3">
            <a:extLst>
              <a:ext uri="{FF2B5EF4-FFF2-40B4-BE49-F238E27FC236}">
                <a16:creationId xmlns:a16="http://schemas.microsoft.com/office/drawing/2014/main" id="{CACC4A36-DC8C-49E9-8FED-0F100960A50C}"/>
              </a:ext>
            </a:extLst>
          </p:cNvPr>
          <p:cNvSpPr/>
          <p:nvPr/>
        </p:nvSpPr>
        <p:spPr>
          <a:xfrm>
            <a:off x="576262" y="980581"/>
            <a:ext cx="11006138" cy="5016758"/>
          </a:xfrm>
          <a:prstGeom prst="rect">
            <a:avLst/>
          </a:prstGeom>
        </p:spPr>
        <p:txBody>
          <a:bodyPr wrap="square">
            <a:spAutoFit/>
          </a:bodyPr>
          <a:lstStyle/>
          <a:p>
            <a:pPr>
              <a:buFont typeface="Arial" panose="020B0604020202020204" pitchFamily="34" charset="0"/>
              <a:buChar char="•"/>
            </a:pPr>
            <a:r>
              <a:rPr lang="en-US" sz="2000" dirty="0">
                <a:solidFill>
                  <a:srgbClr val="1F1F1F"/>
                </a:solidFill>
                <a:latin typeface="Calibri" panose="020F0502020204030204" pitchFamily="34" charset="0"/>
                <a:cs typeface="Calibri" panose="020F0502020204030204" pitchFamily="34" charset="0"/>
              </a:rPr>
              <a:t>Mill throughput is relatively stable, with an average of 165.816425 tons per hour. The most frequent mill throughput is 171.03 tons per hour, and the range is 130.72 tons per hour.</a:t>
            </a:r>
          </a:p>
          <a:p>
            <a:pPr>
              <a:buFont typeface="Arial" panose="020B0604020202020204" pitchFamily="34" charset="0"/>
              <a:buChar char="•"/>
            </a:pPr>
            <a:r>
              <a:rPr lang="en-US" sz="2000" dirty="0">
                <a:solidFill>
                  <a:srgbClr val="1F1F1F"/>
                </a:solidFill>
                <a:latin typeface="Calibri" panose="020F0502020204030204" pitchFamily="34" charset="0"/>
                <a:cs typeface="Calibri" panose="020F0502020204030204" pitchFamily="34" charset="0"/>
              </a:rPr>
              <a:t>Clinker throughput is also relatively stable, with an average of 96.288343 tons per hour. The most frequent clinker throughput is 98.21 tons per hour, and the range is 66.95 tons per hour.</a:t>
            </a:r>
          </a:p>
          <a:p>
            <a:pPr>
              <a:buFont typeface="Arial" panose="020B0604020202020204" pitchFamily="34" charset="0"/>
              <a:buChar char="•"/>
            </a:pPr>
            <a:r>
              <a:rPr lang="en-US" sz="2000" dirty="0">
                <a:solidFill>
                  <a:srgbClr val="1F1F1F"/>
                </a:solidFill>
                <a:latin typeface="Calibri" panose="020F0502020204030204" pitchFamily="34" charset="0"/>
                <a:cs typeface="Calibri" panose="020F0502020204030204" pitchFamily="34" charset="0"/>
              </a:rPr>
              <a:t>Gypsum throughput is more variable than mill throughput or clinker throughput, with an average of 45.440281 tons per hour. The most frequent gypsum throughput is 52.22 tons per hour, and the range is 62.93 tons per hour.</a:t>
            </a:r>
          </a:p>
          <a:p>
            <a:pPr>
              <a:buFont typeface="Arial" panose="020B0604020202020204" pitchFamily="34" charset="0"/>
              <a:buChar char="•"/>
            </a:pPr>
            <a:r>
              <a:rPr lang="en-US" sz="2000" dirty="0">
                <a:solidFill>
                  <a:srgbClr val="1F1F1F"/>
                </a:solidFill>
                <a:latin typeface="Calibri" panose="020F0502020204030204" pitchFamily="34" charset="0"/>
                <a:cs typeface="Calibri" panose="020F0502020204030204" pitchFamily="34" charset="0"/>
              </a:rPr>
              <a:t>DFA throughput is also more variable than mill throughput or clinker throughput, with an average of 33.250361 tons per hour. The most frequent DFA throughput is 32.58 tons per hour, and the range is 43.88 tons per hour.</a:t>
            </a:r>
          </a:p>
          <a:p>
            <a:pPr>
              <a:buFont typeface="Arial" panose="020B0604020202020204" pitchFamily="34" charset="0"/>
              <a:buChar char="•"/>
            </a:pPr>
            <a:r>
              <a:rPr lang="en-US" sz="2000" dirty="0">
                <a:solidFill>
                  <a:srgbClr val="1F1F1F"/>
                </a:solidFill>
                <a:latin typeface="Calibri" panose="020F0502020204030204" pitchFamily="34" charset="0"/>
                <a:cs typeface="Calibri" panose="020F0502020204030204" pitchFamily="34" charset="0"/>
              </a:rPr>
              <a:t>WFA throughput is the most variable of all the throughput metrics, with an average of 8.020684 tons per hour. The most frequent WFA throughput is 8.41 tons per hour, and the range is 12.69 tons per hour.</a:t>
            </a:r>
          </a:p>
          <a:p>
            <a:pPr>
              <a:buFont typeface="Arial" panose="020B0604020202020204" pitchFamily="34" charset="0"/>
              <a:buChar char="•"/>
            </a:pPr>
            <a:r>
              <a:rPr lang="en-US" sz="2000" dirty="0">
                <a:solidFill>
                  <a:srgbClr val="1F1F1F"/>
                </a:solidFill>
                <a:latin typeface="Calibri" panose="020F0502020204030204" pitchFamily="34" charset="0"/>
                <a:cs typeface="Calibri" panose="020F0502020204030204" pitchFamily="34" charset="0"/>
              </a:rPr>
              <a:t>Mill power consumption is also relatively stable, with an average of 3670.04838 kilowatts. The most frequent mill power consumption is 3649.43 kilowatts, and the range is 1706.16 kilowatts.</a:t>
            </a:r>
          </a:p>
          <a:p>
            <a:endParaRPr lang="en-US" sz="2000" dirty="0">
              <a:solidFill>
                <a:srgbClr val="1F1F1F"/>
              </a:solidFill>
              <a:latin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Exploratory Data Analysis [EDA]</a:t>
            </a:r>
            <a:endParaRPr sz="3200">
              <a:latin typeface="Times New Roman" panose="02020603050405020304"/>
              <a:ea typeface="Times New Roman" panose="02020603050405020304"/>
              <a:cs typeface="Times New Roman" panose="02020603050405020304"/>
              <a:sym typeface="Times New Roman" panose="02020603050405020304"/>
            </a:endParaRPr>
          </a:p>
        </p:txBody>
      </p:sp>
      <p:sp>
        <p:nvSpPr>
          <p:cNvPr id="264" name="Google Shape;264;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lang="en-US"/>
          </a:p>
        </p:txBody>
      </p:sp>
      <p:pic>
        <p:nvPicPr>
          <p:cNvPr id="265" name="Google Shape;265;p25"/>
          <p:cNvPicPr preferRelativeResize="0"/>
          <p:nvPr/>
        </p:nvPicPr>
        <p:blipFill rotWithShape="1">
          <a:blip r:embed="rId3"/>
          <a:srcRect/>
          <a:stretch>
            <a:fillRect/>
          </a:stretch>
        </p:blipFill>
        <p:spPr>
          <a:xfrm>
            <a:off x="10343546" y="6236237"/>
            <a:ext cx="2592012" cy="805375"/>
          </a:xfrm>
          <a:prstGeom prst="rect">
            <a:avLst/>
          </a:prstGeom>
          <a:noFill/>
          <a:ln>
            <a:noFill/>
          </a:ln>
        </p:spPr>
      </p:pic>
      <p:sp>
        <p:nvSpPr>
          <p:cNvPr id="266" name="Google Shape;266;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p:txBody>
      </p:sp>
      <p:sp>
        <p:nvSpPr>
          <p:cNvPr id="268" name="Google Shape;268;p25"/>
          <p:cNvSpPr txBox="1"/>
          <p:nvPr/>
        </p:nvSpPr>
        <p:spPr>
          <a:xfrm>
            <a:off x="6267450" y="1428750"/>
            <a:ext cx="596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4" name="Rectangle 3">
            <a:extLst>
              <a:ext uri="{FF2B5EF4-FFF2-40B4-BE49-F238E27FC236}">
                <a16:creationId xmlns:a16="http://schemas.microsoft.com/office/drawing/2014/main" id="{CACC4A36-DC8C-49E9-8FED-0F100960A50C}"/>
              </a:ext>
            </a:extLst>
          </p:cNvPr>
          <p:cNvSpPr/>
          <p:nvPr/>
        </p:nvSpPr>
        <p:spPr>
          <a:xfrm>
            <a:off x="576262" y="980581"/>
            <a:ext cx="11006138" cy="3477875"/>
          </a:xfrm>
          <a:prstGeom prst="rect">
            <a:avLst/>
          </a:prstGeom>
        </p:spPr>
        <p:txBody>
          <a:bodyPr wrap="square">
            <a:spAutoFit/>
          </a:bodyPr>
          <a:lstStyle/>
          <a:p>
            <a:pPr>
              <a:buFont typeface="Arial" panose="020B0604020202020204" pitchFamily="34" charset="0"/>
              <a:buChar char="•"/>
            </a:pPr>
            <a:r>
              <a:rPr lang="en-US" sz="2000" dirty="0">
                <a:solidFill>
                  <a:srgbClr val="1F1F1F"/>
                </a:solidFill>
                <a:latin typeface="Calibri" panose="020F0502020204030204" pitchFamily="34" charset="0"/>
                <a:cs typeface="Calibri" panose="020F0502020204030204" pitchFamily="34" charset="0"/>
              </a:rPr>
              <a:t>Mill inlet temperature is relatively stable, with an average of 108.551097 degrees Celsius. The most frequent mill inlet temperature is 100.67 degrees Celsius, and the range is 95.9 degrees Celsius.</a:t>
            </a:r>
          </a:p>
          <a:p>
            <a:pPr>
              <a:buFont typeface="Arial" panose="020B0604020202020204" pitchFamily="34" charset="0"/>
              <a:buChar char="•"/>
            </a:pPr>
            <a:r>
              <a:rPr lang="en-US" sz="2000" dirty="0">
                <a:solidFill>
                  <a:srgbClr val="1F1F1F"/>
                </a:solidFill>
                <a:latin typeface="Calibri" panose="020F0502020204030204" pitchFamily="34" charset="0"/>
                <a:cs typeface="Calibri" panose="020F0502020204030204" pitchFamily="34" charset="0"/>
              </a:rPr>
              <a:t>Mill outlet temperature is also relatively stable, with an average of 92.182552 degrees Celsius. The most frequent mill outlet temperature is 91.851 degrees Celsius, and the range is 25 degrees Celsius.</a:t>
            </a:r>
          </a:p>
          <a:p>
            <a:pPr>
              <a:buFont typeface="Arial" panose="020B0604020202020204" pitchFamily="34" charset="0"/>
              <a:buChar char="•"/>
            </a:pPr>
            <a:r>
              <a:rPr lang="en-US" sz="2000" dirty="0">
                <a:solidFill>
                  <a:srgbClr val="1F1F1F"/>
                </a:solidFill>
                <a:latin typeface="Calibri" panose="020F0502020204030204" pitchFamily="34" charset="0"/>
                <a:cs typeface="Calibri" panose="020F0502020204030204" pitchFamily="34" charset="0"/>
              </a:rPr>
              <a:t>Mill outlet belt conveyor amperes is more variable than mill inlet temperature or mill outlet temperature, with an average of 104.065498 amperes. The most frequent mill outlet belt conveyor amperes is 102.18 amperes, and the range is 1230 amperes.</a:t>
            </a:r>
          </a:p>
          <a:p>
            <a:r>
              <a:rPr lang="en-US" sz="2000" dirty="0">
                <a:solidFill>
                  <a:srgbClr val="1F1F1F"/>
                </a:solidFill>
                <a:latin typeface="Calibri" panose="020F0502020204030204" pitchFamily="34" charset="0"/>
                <a:cs typeface="Calibri" panose="020F0502020204030204" pitchFamily="34" charset="0"/>
              </a:rPr>
              <a:t>Overall, the cement plant data suggests that the plant is operating relatively normally. The throughput metrics and power consumption are all within a relatively narrow range, and the temperature metrics are also relatively stable. However, the WFA throughput is the most variable metric, which may indicate that there is some variability in the quality of the WFA feed material.</a:t>
            </a:r>
          </a:p>
        </p:txBody>
      </p:sp>
    </p:spTree>
    <p:extLst>
      <p:ext uri="{BB962C8B-B14F-4D97-AF65-F5344CB8AC3E}">
        <p14:creationId xmlns:p14="http://schemas.microsoft.com/office/powerpoint/2010/main" val="2037450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285" y="149225"/>
            <a:ext cx="10876915" cy="532765"/>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Importing</a:t>
            </a:r>
            <a:endParaRPr sz="3200">
              <a:latin typeface="Times New Roman" panose="02020603050405020304"/>
              <a:ea typeface="Times New Roman" panose="02020603050405020304"/>
              <a:cs typeface="Times New Roman" panose="02020603050405020304"/>
              <a:sym typeface="Times New Roman" panose="02020603050405020304"/>
            </a:endParaRPr>
          </a:p>
        </p:txBody>
      </p:sp>
      <p:sp>
        <p:nvSpPr>
          <p:cNvPr id="264" name="Google Shape;264;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lang="en-US"/>
          </a:p>
        </p:txBody>
      </p:sp>
      <p:pic>
        <p:nvPicPr>
          <p:cNvPr id="265" name="Google Shape;265;p25"/>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266" name="Google Shape;266;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68" name="Google Shape;268;p25"/>
          <p:cNvSpPr txBox="1"/>
          <p:nvPr/>
        </p:nvSpPr>
        <p:spPr>
          <a:xfrm>
            <a:off x="6267450" y="1428750"/>
            <a:ext cx="596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 name="Text Box 1"/>
          <p:cNvSpPr txBox="1"/>
          <p:nvPr/>
        </p:nvSpPr>
        <p:spPr>
          <a:xfrm>
            <a:off x="1060450" y="2029460"/>
            <a:ext cx="10287000" cy="3476625"/>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from </a:t>
            </a:r>
            <a:r>
              <a:rPr lang="en-US" sz="2000" dirty="0" err="1">
                <a:latin typeface="Calibri" panose="020F0502020204030204" pitchFamily="34" charset="0"/>
                <a:cs typeface="Calibri" panose="020F0502020204030204" pitchFamily="34" charset="0"/>
              </a:rPr>
              <a:t>sqlalchemy</a:t>
            </a:r>
            <a:r>
              <a:rPr lang="en-US" sz="2000" dirty="0">
                <a:latin typeface="Calibri" panose="020F0502020204030204" pitchFamily="34" charset="0"/>
                <a:cs typeface="Calibri" panose="020F0502020204030204" pitchFamily="34" charset="0"/>
              </a:rPr>
              <a:t> import </a:t>
            </a:r>
            <a:r>
              <a:rPr lang="en-US" sz="2000" dirty="0" err="1">
                <a:latin typeface="Calibri" panose="020F0502020204030204" pitchFamily="34" charset="0"/>
                <a:cs typeface="Calibri" panose="020F0502020204030204" pitchFamily="34" charset="0"/>
              </a:rPr>
              <a:t>create_engine</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engine = </a:t>
            </a:r>
            <a:r>
              <a:rPr lang="en-US" sz="2000" dirty="0" err="1">
                <a:latin typeface="Calibri" panose="020F0502020204030204" pitchFamily="34" charset="0"/>
                <a:cs typeface="Calibri" panose="020F0502020204030204" pitchFamily="34" charset="0"/>
              </a:rPr>
              <a:t>create_engine</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mysql+pymysql</a:t>
            </a:r>
            <a:r>
              <a:rPr lang="en-US" sz="2000" dirty="0">
                <a:latin typeface="Calibri" panose="020F0502020204030204" pitchFamily="34" charset="0"/>
                <a:cs typeface="Calibri" panose="020F0502020204030204" pitchFamily="34" charset="0"/>
              </a:rPr>
              <a:t>://{user}:{pw}@localhost/{</a:t>
            </a:r>
            <a:r>
              <a:rPr lang="en-US" sz="2000" dirty="0" err="1">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}".format(user='</a:t>
            </a:r>
            <a:r>
              <a:rPr lang="en-US" sz="2000" dirty="0" err="1">
                <a:latin typeface="Calibri" panose="020F0502020204030204" pitchFamily="34" charset="0"/>
                <a:cs typeface="Calibri" panose="020F0502020204030204" pitchFamily="34" charset="0"/>
              </a:rPr>
              <a:t>root',pw</a:t>
            </a:r>
            <a:r>
              <a:rPr lang="en-US" sz="2000" dirty="0">
                <a:latin typeface="Calibri" panose="020F0502020204030204" pitchFamily="34" charset="0"/>
                <a:cs typeface="Calibri" panose="020F0502020204030204" pitchFamily="34" charset="0"/>
              </a:rPr>
              <a:t>='Maxima1!',db='project360'))</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import pandas as pd</a:t>
            </a:r>
          </a:p>
          <a:p>
            <a:r>
              <a:rPr lang="en-US" sz="2000" dirty="0">
                <a:latin typeface="Calibri" panose="020F0502020204030204" pitchFamily="34" charset="0"/>
                <a:cs typeface="Calibri" panose="020F0502020204030204" pitchFamily="34" charset="0"/>
              </a:rPr>
              <a:t>import </a:t>
            </a:r>
            <a:r>
              <a:rPr lang="en-US" sz="2000" dirty="0" err="1">
                <a:latin typeface="Calibri" panose="020F0502020204030204" pitchFamily="34" charset="0"/>
                <a:cs typeface="Calibri" panose="020F0502020204030204" pitchFamily="34" charset="0"/>
              </a:rPr>
              <a:t>numpy</a:t>
            </a:r>
            <a:r>
              <a:rPr lang="en-US" sz="2000" dirty="0">
                <a:latin typeface="Calibri" panose="020F0502020204030204" pitchFamily="34" charset="0"/>
                <a:cs typeface="Calibri" panose="020F0502020204030204" pitchFamily="34" charset="0"/>
              </a:rPr>
              <a:t> as np</a:t>
            </a:r>
          </a:p>
          <a:p>
            <a:r>
              <a:rPr lang="en-US" sz="2000" dirty="0">
                <a:latin typeface="Calibri" panose="020F0502020204030204" pitchFamily="34" charset="0"/>
                <a:cs typeface="Calibri" panose="020F0502020204030204" pitchFamily="34" charset="0"/>
              </a:rPr>
              <a:t>query="SELECT * FROM </a:t>
            </a:r>
            <a:r>
              <a:rPr lang="en-US" sz="2000" dirty="0" err="1">
                <a:latin typeface="Calibri" panose="020F0502020204030204" pitchFamily="34" charset="0"/>
                <a:cs typeface="Calibri" panose="020F0502020204030204" pitchFamily="34" charset="0"/>
              </a:rPr>
              <a:t>cement_data</a:t>
            </a:r>
            <a:r>
              <a:rPr lang="en-US" sz="2000" dirty="0">
                <a:latin typeface="Calibri" panose="020F0502020204030204" pitchFamily="34" charset="0"/>
                <a:cs typeface="Calibri" panose="020F0502020204030204" pitchFamily="34" charset="0"/>
              </a:rPr>
              <a:t>"</a:t>
            </a:r>
          </a:p>
          <a:p>
            <a:r>
              <a:rPr lang="en-US" sz="2000" dirty="0" err="1">
                <a:latin typeface="Calibri" panose="020F0502020204030204" pitchFamily="34" charset="0"/>
                <a:cs typeface="Calibri" panose="020F0502020204030204" pitchFamily="34" charset="0"/>
              </a:rPr>
              <a:t>raw_pallet_data</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pd.read_sql_query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query,engine</a:t>
            </a:r>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
        <p:nvSpPr>
          <p:cNvPr id="3" name="Text Box 2"/>
          <p:cNvSpPr txBox="1"/>
          <p:nvPr/>
        </p:nvSpPr>
        <p:spPr>
          <a:xfrm>
            <a:off x="1060450" y="1275715"/>
            <a:ext cx="10064115" cy="429895"/>
          </a:xfrm>
          <a:prstGeom prst="rect">
            <a:avLst/>
          </a:prstGeom>
          <a:noFill/>
        </p:spPr>
        <p:txBody>
          <a:bodyPr wrap="square" rtlCol="0">
            <a:spAutoFit/>
          </a:bodyPr>
          <a:lstStyle/>
          <a:p>
            <a:r>
              <a:rPr lang="en-US" sz="2200" b="1">
                <a:latin typeface="Calibri" panose="020F0502020204030204" pitchFamily="34" charset="0"/>
                <a:cs typeface="Calibri" panose="020F0502020204030204" pitchFamily="34" charset="0"/>
              </a:rPr>
              <a:t>Imported The data from mysql Database to python using engine from sqlalchemy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Missing Values Observation </a:t>
            </a:r>
          </a:p>
        </p:txBody>
      </p:sp>
      <p:sp>
        <p:nvSpPr>
          <p:cNvPr id="292" name="Google Shape;292;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 name="Google Shape;293;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94" name="Google Shape;294;p28"/>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295" name="Google Shape;295;p28"/>
          <p:cNvSpPr txBox="1"/>
          <p:nvPr/>
        </p:nvSpPr>
        <p:spPr>
          <a:xfrm>
            <a:off x="914400" y="129540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96" name="Google Shape;296;p28"/>
          <p:cNvSpPr txBox="1"/>
          <p:nvPr/>
        </p:nvSpPr>
        <p:spPr>
          <a:xfrm>
            <a:off x="5257800" y="4152900"/>
            <a:ext cx="643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97" name="Google Shape;297;p28"/>
          <p:cNvSpPr txBox="1"/>
          <p:nvPr/>
        </p:nvSpPr>
        <p:spPr>
          <a:xfrm>
            <a:off x="704850" y="110490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9" name="Rectangle 8">
            <a:extLst>
              <a:ext uri="{FF2B5EF4-FFF2-40B4-BE49-F238E27FC236}">
                <a16:creationId xmlns:a16="http://schemas.microsoft.com/office/drawing/2014/main" id="{A005BD0F-1995-4463-B10A-09D2DDFFDDEF}"/>
              </a:ext>
            </a:extLst>
          </p:cNvPr>
          <p:cNvSpPr/>
          <p:nvPr/>
        </p:nvSpPr>
        <p:spPr>
          <a:xfrm>
            <a:off x="1152525" y="1417217"/>
            <a:ext cx="8210550" cy="2308324"/>
          </a:xfrm>
          <a:prstGeom prst="rect">
            <a:avLst/>
          </a:prstGeom>
        </p:spPr>
        <p:txBody>
          <a:bodyPr wrap="square">
            <a:spAutoFit/>
          </a:bodyPr>
          <a:lstStyle/>
          <a:p>
            <a:pPr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There are no missing values in the given data set. </a:t>
            </a:r>
          </a:p>
          <a:p>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df.isna</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df.isna</a:t>
            </a:r>
            <a:r>
              <a:rPr lang="en-US" sz="2400" dirty="0">
                <a:latin typeface="Calibri" panose="020F0502020204030204" pitchFamily="34" charset="0"/>
                <a:cs typeface="Calibri" panose="020F0502020204030204" pitchFamily="34" charset="0"/>
              </a:rPr>
              <a:t>().sum() </a:t>
            </a:r>
          </a:p>
          <a:p>
            <a:endParaRPr lang="en-US" sz="2400" dirty="0">
              <a:latin typeface="Calibri" panose="020F0502020204030204" pitchFamily="34" charset="0"/>
              <a:cs typeface="Calibri" panose="020F0502020204030204" pitchFamily="34" charset="0"/>
            </a:endParaRPr>
          </a:p>
          <a:p>
            <a:pPr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From the above code we got the count of null values as o, from which we can conclude that there are no missing values.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Project Leadership</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5" name="Google Shape;115;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16" name="Google Shape;116;p4"/>
          <p:cNvPicPr preferRelativeResize="0"/>
          <p:nvPr/>
        </p:nvPicPr>
        <p:blipFill rotWithShape="1">
          <a:blip r:embed="rId3"/>
          <a:srcRect/>
          <a:stretch>
            <a:fillRect/>
          </a:stretch>
        </p:blipFill>
        <p:spPr>
          <a:xfrm>
            <a:off x="9915533" y="6151968"/>
            <a:ext cx="2276467" cy="706033"/>
          </a:xfrm>
          <a:prstGeom prst="rect">
            <a:avLst/>
          </a:prstGeom>
          <a:noFill/>
          <a:ln>
            <a:noFill/>
          </a:ln>
        </p:spPr>
      </p:pic>
      <p:pic>
        <p:nvPicPr>
          <p:cNvPr id="117" name="Google Shape;117;p4"/>
          <p:cNvPicPr preferRelativeResize="0"/>
          <p:nvPr/>
        </p:nvPicPr>
        <p:blipFill rotWithShape="1">
          <a:blip r:embed="rId4"/>
          <a:srcRect/>
          <a:stretch>
            <a:fill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18" name="Google Shape;118;p4"/>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Sharat Manikonda</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US" sz="19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Director at Innodatatics and Sponsor</a:t>
            </a:r>
            <a:endParaRPr sz="19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US" sz="1400" b="1" i="0" u="sng" strike="noStrike" cap="none">
                <a:solidFill>
                  <a:srgbClr val="2E75B5"/>
                </a:solidFill>
                <a:latin typeface="Times New Roman" panose="02020603050405020304"/>
                <a:ea typeface="Times New Roman" panose="02020603050405020304"/>
                <a:cs typeface="Times New Roman" panose="02020603050405020304"/>
                <a:sym typeface="Times New Roman" panose="02020603050405020304"/>
                <a:hlinkClick r:id="rId5"/>
              </a:rPr>
              <a:t>linkedin.com/in/sharat-chandra</a:t>
            </a:r>
            <a:endParaRPr sz="1400" b="1" i="0" u="none" strike="noStrike" cap="none">
              <a:solidFill>
                <a:srgbClr val="2E75B5"/>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Preprocessing</a:t>
            </a:r>
          </a:p>
        </p:txBody>
      </p:sp>
      <p:pic>
        <p:nvPicPr>
          <p:cNvPr id="306" name="Google Shape;306;p30"/>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307" name="Google Shape;307;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5" name="Rectangle 4">
            <a:extLst>
              <a:ext uri="{FF2B5EF4-FFF2-40B4-BE49-F238E27FC236}">
                <a16:creationId xmlns:a16="http://schemas.microsoft.com/office/drawing/2014/main" id="{F3519938-8371-4AD3-9087-43821884980B}"/>
              </a:ext>
            </a:extLst>
          </p:cNvPr>
          <p:cNvSpPr/>
          <p:nvPr/>
        </p:nvSpPr>
        <p:spPr>
          <a:xfrm>
            <a:off x="876300" y="1179810"/>
            <a:ext cx="10210800" cy="5262979"/>
          </a:xfrm>
          <a:prstGeom prst="rect">
            <a:avLst/>
          </a:prstGeom>
        </p:spPr>
        <p:txBody>
          <a:bodyPr wrap="square">
            <a:spAutoFit/>
          </a:bodyPr>
          <a:lstStyle/>
          <a:p>
            <a:pPr marL="342900" indent="-342900"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Type Casting – Data typecasting is done for columns.</a:t>
            </a:r>
          </a:p>
          <a:p>
            <a:pPr marL="342900" indent="-342900" fontAlgn="base">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Resolved Issues in names – Found all the names which had issues in SQL and renamed them</a:t>
            </a:r>
          </a:p>
          <a:p>
            <a:pPr fontAlgn="base"/>
            <a:endParaRPr lang="en-US" sz="2400" dirty="0">
              <a:latin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Missing Values – missing values are checked for and found that there are none.</a:t>
            </a:r>
          </a:p>
          <a:p>
            <a:pPr marL="342900" indent="-342900" fontAlgn="base">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Finding Outliers – Found outliers using gaussian and IQR methods but retained them as they could be valid records.</a:t>
            </a:r>
          </a:p>
          <a:p>
            <a:pPr marL="342900" indent="-342900" fontAlgn="base">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Business Decisions – all the moments of business decisions are carried out and the </a:t>
            </a:r>
            <a:r>
              <a:rPr lang="en-US" sz="2400" dirty="0" err="1">
                <a:latin typeface="Calibri" panose="020F0502020204030204" pitchFamily="34" charset="0"/>
                <a:cs typeface="Calibri" panose="020F0502020204030204" pitchFamily="34" charset="0"/>
              </a:rPr>
              <a:t>behaviour</a:t>
            </a:r>
            <a:r>
              <a:rPr lang="en-US" sz="2400" dirty="0">
                <a:latin typeface="Calibri" panose="020F0502020204030204" pitchFamily="34" charset="0"/>
                <a:cs typeface="Calibri" panose="020F0502020204030204" pitchFamily="34" charset="0"/>
              </a:rPr>
              <a:t> of the data points are analyzed.</a:t>
            </a:r>
          </a:p>
          <a:p>
            <a:pPr fontAlgn="base"/>
            <a:endParaRPr lang="en-US" sz="2400" dirty="0">
              <a:latin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23c7840ddab_0_47"/>
          <p:cNvSpPr txBox="1">
            <a:spLocks noGrp="1"/>
          </p:cNvSpPr>
          <p:nvPr>
            <p:ph type="title"/>
          </p:nvPr>
        </p:nvSpPr>
        <p:spPr>
          <a:xfrm>
            <a:off x="228600" y="184714"/>
            <a:ext cx="10515600" cy="521700"/>
          </a:xfrm>
          <a:prstGeom prst="rect">
            <a:avLst/>
          </a:prstGeom>
        </p:spPr>
        <p:txBody>
          <a:bodyPr spcFirstLastPara="1" wrap="square" lIns="91400" tIns="45675" rIns="91400" bIns="45675" anchor="ctr" anchorCtr="0">
            <a:spAutoFit/>
          </a:bodyPr>
          <a:lstStyle/>
          <a:p>
            <a:pPr marL="0" lvl="0" indent="0" algn="l" rtl="0">
              <a:spcBef>
                <a:spcPts val="0"/>
              </a:spcBef>
              <a:spcAft>
                <a:spcPts val="0"/>
              </a:spcAft>
              <a:buNone/>
            </a:pPr>
            <a:r>
              <a:rPr lang="en-US"/>
              <a:t>Data Preprocessing</a:t>
            </a:r>
          </a:p>
        </p:txBody>
      </p:sp>
      <p:sp>
        <p:nvSpPr>
          <p:cNvPr id="316" name="Google Shape;316;g23c7840ddab_0_47"/>
          <p:cNvSpPr txBox="1"/>
          <p:nvPr/>
        </p:nvSpPr>
        <p:spPr>
          <a:xfrm>
            <a:off x="383125" y="40037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 name="Rectangle 1">
            <a:extLst>
              <a:ext uri="{FF2B5EF4-FFF2-40B4-BE49-F238E27FC236}">
                <a16:creationId xmlns:a16="http://schemas.microsoft.com/office/drawing/2014/main" id="{A7F4D807-707A-450F-8334-AB098FEC0313}"/>
              </a:ext>
            </a:extLst>
          </p:cNvPr>
          <p:cNvSpPr/>
          <p:nvPr/>
        </p:nvSpPr>
        <p:spPr>
          <a:xfrm>
            <a:off x="804863" y="1253862"/>
            <a:ext cx="10253662" cy="4154984"/>
          </a:xfrm>
          <a:prstGeom prst="rect">
            <a:avLst/>
          </a:prstGeom>
        </p:spPr>
        <p:txBody>
          <a:bodyPr wrap="square">
            <a:spAutoFit/>
          </a:bodyPr>
          <a:lstStyle/>
          <a:p>
            <a:pPr marL="342900" indent="-342900" fontAlgn="base">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Feature construction – Created new dependent Features like Year, Month, Day, Weekday, Weekday Name  and a new column called </a:t>
            </a:r>
            <a:r>
              <a:rPr lang="en-US" sz="2400" dirty="0" err="1">
                <a:latin typeface="Calibri" panose="020F0502020204030204" pitchFamily="34" charset="0"/>
                <a:cs typeface="Calibri" panose="020F0502020204030204" pitchFamily="34" charset="0"/>
              </a:rPr>
              <a:t>Qty_Category</a:t>
            </a:r>
            <a:r>
              <a:rPr lang="en-US" sz="2400" dirty="0">
                <a:latin typeface="Calibri" panose="020F0502020204030204" pitchFamily="34" charset="0"/>
                <a:cs typeface="Calibri" panose="020F0502020204030204" pitchFamily="34" charset="0"/>
              </a:rPr>
              <a:t> that labels the Qty as  usual and </a:t>
            </a:r>
            <a:r>
              <a:rPr lang="en-US" sz="2400" dirty="0" err="1">
                <a:latin typeface="Calibri" panose="020F0502020204030204" pitchFamily="34" charset="0"/>
                <a:cs typeface="Calibri" panose="020F0502020204030204" pitchFamily="34" charset="0"/>
              </a:rPr>
              <a:t>rare_events</a:t>
            </a:r>
            <a:r>
              <a:rPr lang="en-US" sz="2400" dirty="0">
                <a:latin typeface="Calibri" panose="020F0502020204030204" pitchFamily="34" charset="0"/>
                <a:cs typeface="Calibri" panose="020F0502020204030204" pitchFamily="34" charset="0"/>
              </a:rPr>
              <a:t> for better analysis.</a:t>
            </a:r>
          </a:p>
          <a:p>
            <a:pPr fontAlgn="base"/>
            <a:endParaRPr lang="en-US" sz="2400" dirty="0">
              <a:latin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Business Decisions – all the moments of business decisions are carried out without considering the </a:t>
            </a:r>
            <a:r>
              <a:rPr lang="en-US" sz="2400" dirty="0" err="1">
                <a:latin typeface="Calibri" panose="020F0502020204030204" pitchFamily="34" charset="0"/>
                <a:cs typeface="Calibri" panose="020F0502020204030204" pitchFamily="34" charset="0"/>
              </a:rPr>
              <a:t>rare_events</a:t>
            </a:r>
            <a:r>
              <a:rPr lang="en-US" sz="2400" dirty="0">
                <a:latin typeface="Calibri" panose="020F0502020204030204" pitchFamily="34" charset="0"/>
                <a:cs typeface="Calibri" panose="020F0502020204030204" pitchFamily="34" charset="0"/>
              </a:rPr>
              <a:t> for better insights</a:t>
            </a:r>
          </a:p>
          <a:p>
            <a:pPr marL="342900" indent="-342900" fontAlgn="base">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Transformations- Did box-cox transformation for the columns that doesn’t have negative values and are skewed. And did Yeo Johnson Transformation for columns with –</a:t>
            </a:r>
            <a:r>
              <a:rPr lang="en-US" sz="2400" dirty="0" err="1">
                <a:latin typeface="Calibri" panose="020F0502020204030204" pitchFamily="34" charset="0"/>
                <a:cs typeface="Calibri" panose="020F0502020204030204" pitchFamily="34" charset="0"/>
              </a:rPr>
              <a:t>ve</a:t>
            </a:r>
            <a:r>
              <a:rPr lang="en-US" sz="2400" dirty="0">
                <a:latin typeface="Calibri" panose="020F0502020204030204" pitchFamily="34" charset="0"/>
                <a:cs typeface="Calibri" panose="020F0502020204030204" pitchFamily="34" charset="0"/>
              </a:rPr>
              <a:t> values and are skewed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6136"/>
            <a:ext cx="10515600" cy="518795"/>
          </a:xfrm>
        </p:spPr>
        <p:txBody>
          <a:bodyPr/>
          <a:lstStyle/>
          <a:p>
            <a:r>
              <a:rPr lang="en-US"/>
              <a:t>Auto - EDA Libraries</a:t>
            </a:r>
          </a:p>
        </p:txBody>
      </p:sp>
      <p:sp>
        <p:nvSpPr>
          <p:cNvPr id="4" name="Text Box 3"/>
          <p:cNvSpPr txBox="1"/>
          <p:nvPr/>
        </p:nvSpPr>
        <p:spPr>
          <a:xfrm>
            <a:off x="782320" y="1109345"/>
            <a:ext cx="4361180" cy="368300"/>
          </a:xfrm>
          <a:prstGeom prst="rect">
            <a:avLst/>
          </a:prstGeom>
          <a:noFill/>
        </p:spPr>
        <p:txBody>
          <a:bodyPr wrap="square" rtlCol="0">
            <a:spAutoFit/>
          </a:bodyPr>
          <a:lstStyle/>
          <a:p>
            <a:r>
              <a:rPr lang="en-US" sz="1800" b="1">
                <a:latin typeface="Calibri" panose="020F0502020204030204" pitchFamily="34" charset="0"/>
                <a:cs typeface="Calibri" panose="020F0502020204030204" pitchFamily="34" charset="0"/>
              </a:rPr>
              <a:t>DATA - PREP</a:t>
            </a:r>
          </a:p>
        </p:txBody>
      </p:sp>
      <p:sp>
        <p:nvSpPr>
          <p:cNvPr id="5" name="Text Box 4"/>
          <p:cNvSpPr txBox="1"/>
          <p:nvPr/>
        </p:nvSpPr>
        <p:spPr>
          <a:xfrm>
            <a:off x="6652260" y="1109345"/>
            <a:ext cx="4361180" cy="368300"/>
          </a:xfrm>
          <a:prstGeom prst="rect">
            <a:avLst/>
          </a:prstGeom>
          <a:noFill/>
        </p:spPr>
        <p:txBody>
          <a:bodyPr wrap="square" rtlCol="0">
            <a:spAutoFit/>
          </a:bodyPr>
          <a:lstStyle/>
          <a:p>
            <a:r>
              <a:rPr lang="en-US" sz="1800" b="1">
                <a:latin typeface="Calibri" panose="020F0502020204030204" pitchFamily="34" charset="0"/>
                <a:cs typeface="Calibri" panose="020F0502020204030204" pitchFamily="34" charset="0"/>
              </a:rPr>
              <a:t>D-TALE</a:t>
            </a:r>
          </a:p>
        </p:txBody>
      </p:sp>
      <p:pic>
        <p:nvPicPr>
          <p:cNvPr id="8" name="Picture 7">
            <a:extLst>
              <a:ext uri="{FF2B5EF4-FFF2-40B4-BE49-F238E27FC236}">
                <a16:creationId xmlns:a16="http://schemas.microsoft.com/office/drawing/2014/main" id="{96982D1A-57C3-421D-A849-C376E40B26F8}"/>
              </a:ext>
            </a:extLst>
          </p:cNvPr>
          <p:cNvPicPr>
            <a:picLocks noChangeAspect="1"/>
          </p:cNvPicPr>
          <p:nvPr/>
        </p:nvPicPr>
        <p:blipFill>
          <a:blip r:embed="rId2"/>
          <a:stretch>
            <a:fillRect/>
          </a:stretch>
        </p:blipFill>
        <p:spPr>
          <a:xfrm>
            <a:off x="6096000" y="1563370"/>
            <a:ext cx="5863344" cy="4628253"/>
          </a:xfrm>
          <a:prstGeom prst="rect">
            <a:avLst/>
          </a:prstGeom>
        </p:spPr>
      </p:pic>
      <p:pic>
        <p:nvPicPr>
          <p:cNvPr id="10" name="Picture 9">
            <a:extLst>
              <a:ext uri="{FF2B5EF4-FFF2-40B4-BE49-F238E27FC236}">
                <a16:creationId xmlns:a16="http://schemas.microsoft.com/office/drawing/2014/main" id="{EB54C5E7-8E0E-4F9F-8920-4AE84A89432C}"/>
              </a:ext>
            </a:extLst>
          </p:cNvPr>
          <p:cNvPicPr>
            <a:picLocks noChangeAspect="1"/>
          </p:cNvPicPr>
          <p:nvPr/>
        </p:nvPicPr>
        <p:blipFill>
          <a:blip r:embed="rId3"/>
          <a:stretch>
            <a:fillRect/>
          </a:stretch>
        </p:blipFill>
        <p:spPr>
          <a:xfrm>
            <a:off x="499366" y="1563370"/>
            <a:ext cx="5172772" cy="46949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6136"/>
            <a:ext cx="10515600" cy="518795"/>
          </a:xfrm>
        </p:spPr>
        <p:txBody>
          <a:bodyPr/>
          <a:lstStyle/>
          <a:p>
            <a:r>
              <a:rPr lang="en-US"/>
              <a:t>Auto - EDA Libraries</a:t>
            </a:r>
          </a:p>
        </p:txBody>
      </p:sp>
      <p:sp>
        <p:nvSpPr>
          <p:cNvPr id="4" name="Text Box 3"/>
          <p:cNvSpPr txBox="1"/>
          <p:nvPr/>
        </p:nvSpPr>
        <p:spPr>
          <a:xfrm>
            <a:off x="782320" y="1109345"/>
            <a:ext cx="4361180" cy="368300"/>
          </a:xfrm>
          <a:prstGeom prst="rect">
            <a:avLst/>
          </a:prstGeom>
          <a:noFill/>
        </p:spPr>
        <p:txBody>
          <a:bodyPr wrap="square" rtlCol="0">
            <a:spAutoFit/>
          </a:bodyPr>
          <a:lstStyle/>
          <a:p>
            <a:r>
              <a:rPr lang="en-US" sz="1800" b="1">
                <a:latin typeface="Calibri" panose="020F0502020204030204" pitchFamily="34" charset="0"/>
                <a:cs typeface="Calibri" panose="020F0502020204030204" pitchFamily="34" charset="0"/>
              </a:rPr>
              <a:t>Pandas Profiling</a:t>
            </a:r>
          </a:p>
        </p:txBody>
      </p:sp>
      <p:sp>
        <p:nvSpPr>
          <p:cNvPr id="5" name="Text Box 4"/>
          <p:cNvSpPr txBox="1"/>
          <p:nvPr/>
        </p:nvSpPr>
        <p:spPr>
          <a:xfrm>
            <a:off x="6652260" y="1109345"/>
            <a:ext cx="4361180" cy="368300"/>
          </a:xfrm>
          <a:prstGeom prst="rect">
            <a:avLst/>
          </a:prstGeom>
          <a:noFill/>
        </p:spPr>
        <p:txBody>
          <a:bodyPr wrap="square" rtlCol="0">
            <a:spAutoFit/>
          </a:bodyPr>
          <a:lstStyle/>
          <a:p>
            <a:r>
              <a:rPr lang="en-US" sz="1800" b="1">
                <a:latin typeface="Calibri" panose="020F0502020204030204" pitchFamily="34" charset="0"/>
                <a:cs typeface="Calibri" panose="020F0502020204030204" pitchFamily="34" charset="0"/>
              </a:rPr>
              <a:t>SweetViz</a:t>
            </a:r>
          </a:p>
        </p:txBody>
      </p:sp>
      <p:pic>
        <p:nvPicPr>
          <p:cNvPr id="6" name="Picture 5">
            <a:extLst>
              <a:ext uri="{FF2B5EF4-FFF2-40B4-BE49-F238E27FC236}">
                <a16:creationId xmlns:a16="http://schemas.microsoft.com/office/drawing/2014/main" id="{A61972A9-6CED-43B5-A80E-3FBB33E3A654}"/>
              </a:ext>
            </a:extLst>
          </p:cNvPr>
          <p:cNvPicPr>
            <a:picLocks noChangeAspect="1"/>
          </p:cNvPicPr>
          <p:nvPr/>
        </p:nvPicPr>
        <p:blipFill>
          <a:blip r:embed="rId2"/>
          <a:stretch>
            <a:fillRect/>
          </a:stretch>
        </p:blipFill>
        <p:spPr>
          <a:xfrm>
            <a:off x="100013" y="1668780"/>
            <a:ext cx="5995987" cy="4698853"/>
          </a:xfrm>
          <a:prstGeom prst="rect">
            <a:avLst/>
          </a:prstGeom>
        </p:spPr>
      </p:pic>
      <p:pic>
        <p:nvPicPr>
          <p:cNvPr id="10" name="Picture 9">
            <a:extLst>
              <a:ext uri="{FF2B5EF4-FFF2-40B4-BE49-F238E27FC236}">
                <a16:creationId xmlns:a16="http://schemas.microsoft.com/office/drawing/2014/main" id="{0D280A3D-D260-42D2-9C4B-51C9D5D19959}"/>
              </a:ext>
            </a:extLst>
          </p:cNvPr>
          <p:cNvPicPr>
            <a:picLocks noChangeAspect="1"/>
          </p:cNvPicPr>
          <p:nvPr/>
        </p:nvPicPr>
        <p:blipFill>
          <a:blip r:embed="rId3"/>
          <a:stretch>
            <a:fillRect/>
          </a:stretch>
        </p:blipFill>
        <p:spPr>
          <a:xfrm>
            <a:off x="6096000" y="1668780"/>
            <a:ext cx="5995987" cy="469885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6136"/>
            <a:ext cx="10515600" cy="518795"/>
          </a:xfrm>
        </p:spPr>
        <p:txBody>
          <a:bodyPr/>
          <a:lstStyle/>
          <a:p>
            <a:r>
              <a:rPr lang="en-US"/>
              <a:t>Auto - EDA Libraries</a:t>
            </a:r>
          </a:p>
        </p:txBody>
      </p:sp>
      <p:sp>
        <p:nvSpPr>
          <p:cNvPr id="5" name="Text Box 4"/>
          <p:cNvSpPr txBox="1"/>
          <p:nvPr/>
        </p:nvSpPr>
        <p:spPr>
          <a:xfrm>
            <a:off x="608647" y="1166495"/>
            <a:ext cx="4361180" cy="368300"/>
          </a:xfrm>
          <a:prstGeom prst="rect">
            <a:avLst/>
          </a:prstGeom>
          <a:noFill/>
        </p:spPr>
        <p:txBody>
          <a:bodyPr wrap="square" rtlCol="0">
            <a:spAutoFit/>
          </a:bodyPr>
          <a:lstStyle/>
          <a:p>
            <a:r>
              <a:rPr lang="en-US" sz="1800" b="1" dirty="0" err="1">
                <a:latin typeface="Calibri" panose="020F0502020204030204" pitchFamily="34" charset="0"/>
                <a:cs typeface="Calibri" panose="020F0502020204030204" pitchFamily="34" charset="0"/>
              </a:rPr>
              <a:t>Autoviz</a:t>
            </a:r>
            <a:endParaRPr lang="en-US" sz="18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0332298-20A8-43BF-A0CF-720A2790DEEF}"/>
              </a:ext>
            </a:extLst>
          </p:cNvPr>
          <p:cNvPicPr>
            <a:picLocks noChangeAspect="1"/>
          </p:cNvPicPr>
          <p:nvPr/>
        </p:nvPicPr>
        <p:blipFill>
          <a:blip r:embed="rId2"/>
          <a:stretch>
            <a:fillRect/>
          </a:stretch>
        </p:blipFill>
        <p:spPr>
          <a:xfrm>
            <a:off x="956586" y="1996359"/>
            <a:ext cx="9678751" cy="4124901"/>
          </a:xfrm>
          <a:prstGeom prst="rect">
            <a:avLst/>
          </a:prstGeom>
        </p:spPr>
      </p:pic>
    </p:spTree>
    <p:extLst>
      <p:ext uri="{BB962C8B-B14F-4D97-AF65-F5344CB8AC3E}">
        <p14:creationId xmlns:p14="http://schemas.microsoft.com/office/powerpoint/2010/main" val="1601897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6136"/>
            <a:ext cx="10515600" cy="518795"/>
          </a:xfrm>
        </p:spPr>
        <p:txBody>
          <a:bodyPr/>
          <a:lstStyle/>
          <a:p>
            <a:r>
              <a:rPr lang="en-US"/>
              <a:t>Auto - EDA Libraries Comparision</a:t>
            </a:r>
          </a:p>
        </p:txBody>
      </p:sp>
      <p:graphicFrame>
        <p:nvGraphicFramePr>
          <p:cNvPr id="9" name="Table 8"/>
          <p:cNvGraphicFramePr/>
          <p:nvPr/>
        </p:nvGraphicFramePr>
        <p:xfrm>
          <a:off x="805180" y="914400"/>
          <a:ext cx="1200150" cy="302260"/>
        </p:xfrm>
        <a:graphic>
          <a:graphicData uri="http://schemas.openxmlformats.org/drawingml/2006/table">
            <a:tbl>
              <a:tblPr/>
              <a:tblGrid>
                <a:gridCol w="1200150">
                  <a:extLst>
                    <a:ext uri="{9D8B030D-6E8A-4147-A177-3AD203B41FA5}">
                      <a16:colId xmlns:a16="http://schemas.microsoft.com/office/drawing/2014/main" val="20000"/>
                    </a:ext>
                  </a:extLst>
                </a:gridCol>
              </a:tblGrid>
              <a:tr h="226060">
                <a:tc>
                  <a:txBody>
                    <a:bodyPr/>
                    <a:lstStyle/>
                    <a:p>
                      <a:pPr marL="0" indent="0" algn="ctr">
                        <a:buNone/>
                      </a:pPr>
                      <a:r>
                        <a:rPr lang="en-US" sz="1600" b="1">
                          <a:solidFill>
                            <a:srgbClr val="000000"/>
                          </a:solidFill>
                          <a:latin typeface="Calibri" panose="020F0502020204030204" charset="-122"/>
                        </a:rPr>
                        <a:t>SWEETVIZ</a:t>
                      </a:r>
                    </a:p>
                  </a:txBody>
                  <a:tcPr marL="12700" marR="12700" marT="12700" anchor="b">
                    <a:lnL>
                      <a:noFill/>
                    </a:lnL>
                    <a:lnR cap="flat">
                      <a:noFill/>
                    </a:lnR>
                    <a:lnT cap="flat">
                      <a:noFill/>
                    </a:lnT>
                    <a:lnB cap="flat">
                      <a:noFill/>
                    </a:lnB>
                    <a:lnTlToBr>
                      <a:noFill/>
                    </a:lnTlToBr>
                    <a:lnBlToTr>
                      <a:noFill/>
                    </a:lnBlToTr>
                    <a:solidFill>
                      <a:srgbClr val="DDEBF7"/>
                    </a:solidFill>
                  </a:tcPr>
                </a:tc>
                <a:extLst>
                  <a:ext uri="{0D108BD9-81ED-4DB2-BD59-A6C34878D82A}">
                    <a16:rowId xmlns:a16="http://schemas.microsoft.com/office/drawing/2014/main" val="10000"/>
                  </a:ext>
                </a:extLst>
              </a:tr>
            </a:tbl>
          </a:graphicData>
        </a:graphic>
      </p:graphicFrame>
      <p:sp>
        <p:nvSpPr>
          <p:cNvPr id="10" name="Text Box 9"/>
          <p:cNvSpPr txBox="1"/>
          <p:nvPr/>
        </p:nvSpPr>
        <p:spPr>
          <a:xfrm>
            <a:off x="810895" y="1264285"/>
            <a:ext cx="10776585" cy="1076325"/>
          </a:xfrm>
          <a:prstGeom prst="rect">
            <a:avLst/>
          </a:prstGeom>
          <a:noFill/>
        </p:spPr>
        <p:txBody>
          <a:bodyPr wrap="square" rtlCol="0">
            <a:spAutoFit/>
          </a:bodyPr>
          <a:lstStyle/>
          <a:p>
            <a:r>
              <a:rPr lang="en-US" sz="1600">
                <a:latin typeface="Calibri" panose="020F0502020204030204" pitchFamily="34" charset="0"/>
                <a:cs typeface="Calibri" panose="020F0502020204030204" pitchFamily="34" charset="0"/>
              </a:rPr>
              <a:t> Provided a HTML report.Generates Statistical insights and visualize the distributions for each column . Provides all the business moment values and quartile values. Categorizes the data types. counts the missing values and the % of contribution of  each distinct values to the entire variable. Also gives the frequent values for the numerical variables and Top categories for the Categorical variables. Sweetviz also mentions the ram space used and The Correlations / associations between the variables. </a:t>
            </a:r>
          </a:p>
        </p:txBody>
      </p:sp>
      <p:graphicFrame>
        <p:nvGraphicFramePr>
          <p:cNvPr id="11" name="Table 10"/>
          <p:cNvGraphicFramePr/>
          <p:nvPr/>
        </p:nvGraphicFramePr>
        <p:xfrm>
          <a:off x="810895" y="2373630"/>
          <a:ext cx="1704975" cy="302260"/>
        </p:xfrm>
        <a:graphic>
          <a:graphicData uri="http://schemas.openxmlformats.org/drawingml/2006/table">
            <a:tbl>
              <a:tblPr/>
              <a:tblGrid>
                <a:gridCol w="1704975">
                  <a:extLst>
                    <a:ext uri="{9D8B030D-6E8A-4147-A177-3AD203B41FA5}">
                      <a16:colId xmlns:a16="http://schemas.microsoft.com/office/drawing/2014/main" val="20000"/>
                    </a:ext>
                  </a:extLst>
                </a:gridCol>
              </a:tblGrid>
              <a:tr h="302260">
                <a:tc>
                  <a:txBody>
                    <a:bodyPr/>
                    <a:lstStyle/>
                    <a:p>
                      <a:pPr marL="0" indent="0" algn="ctr">
                        <a:buNone/>
                      </a:pPr>
                      <a:r>
                        <a:rPr lang="en-US" sz="1600" b="1">
                          <a:solidFill>
                            <a:srgbClr val="000000"/>
                          </a:solidFill>
                          <a:latin typeface="Calibri" panose="020F0502020204030204" charset="-122"/>
                        </a:rPr>
                        <a:t>Pandas Profiling</a:t>
                      </a:r>
                    </a:p>
                  </a:txBody>
                  <a:tcPr marL="12700" marR="12700" marT="12700" anchor="b">
                    <a:lnL>
                      <a:noFill/>
                    </a:lnL>
                    <a:lnR cap="flat">
                      <a:noFill/>
                    </a:lnR>
                    <a:lnT cap="flat">
                      <a:noFill/>
                    </a:lnT>
                    <a:lnB cap="flat">
                      <a:noFill/>
                    </a:lnB>
                    <a:lnTlToBr>
                      <a:noFill/>
                    </a:lnTlToBr>
                    <a:lnBlToTr>
                      <a:noFill/>
                    </a:lnBlToTr>
                    <a:solidFill>
                      <a:srgbClr val="DDEBF7"/>
                    </a:solidFill>
                  </a:tcPr>
                </a:tc>
                <a:extLst>
                  <a:ext uri="{0D108BD9-81ED-4DB2-BD59-A6C34878D82A}">
                    <a16:rowId xmlns:a16="http://schemas.microsoft.com/office/drawing/2014/main" val="10000"/>
                  </a:ext>
                </a:extLst>
              </a:tr>
            </a:tbl>
          </a:graphicData>
        </a:graphic>
      </p:graphicFrame>
      <p:sp>
        <p:nvSpPr>
          <p:cNvPr id="12" name="Text Box 11"/>
          <p:cNvSpPr txBox="1"/>
          <p:nvPr/>
        </p:nvSpPr>
        <p:spPr>
          <a:xfrm>
            <a:off x="798830" y="2687320"/>
            <a:ext cx="10390505" cy="1568450"/>
          </a:xfrm>
          <a:prstGeom prst="rect">
            <a:avLst/>
          </a:prstGeom>
          <a:noFill/>
        </p:spPr>
        <p:txBody>
          <a:bodyPr wrap="square" rtlCol="0">
            <a:spAutoFit/>
          </a:bodyPr>
          <a:lstStyle/>
          <a:p>
            <a:r>
              <a:rPr lang="en-US" sz="1600">
                <a:latin typeface="Calibri" panose="020F0502020204030204" pitchFamily="34" charset="0"/>
                <a:cs typeface="Calibri" panose="020F0502020204030204" pitchFamily="34" charset="0"/>
              </a:rPr>
              <a:t> Provided a HTML report.Generates overall dataset statistics and variable types and count. For all the categorical variables it produces statistics , lenght of characters , categories and its frequency, most occuring characters , most occuring words and its contribution. And a count plot for the categories.For all the numerical variables it does quantile statistics and Descriptive statistics.It also produces a histogram of frequency , Frequent values and The extreme values. And for better data understanding it also metions the cardinality , correlation, constant values and imbalance data. And also mentions the duration taken to analyze.</a:t>
            </a:r>
          </a:p>
        </p:txBody>
      </p:sp>
      <p:graphicFrame>
        <p:nvGraphicFramePr>
          <p:cNvPr id="13" name="Table 12"/>
          <p:cNvGraphicFramePr/>
          <p:nvPr/>
        </p:nvGraphicFramePr>
        <p:xfrm>
          <a:off x="798830" y="4289425"/>
          <a:ext cx="1200150" cy="302260"/>
        </p:xfrm>
        <a:graphic>
          <a:graphicData uri="http://schemas.openxmlformats.org/drawingml/2006/table">
            <a:tbl>
              <a:tblPr/>
              <a:tblGrid>
                <a:gridCol w="1200150">
                  <a:extLst>
                    <a:ext uri="{9D8B030D-6E8A-4147-A177-3AD203B41FA5}">
                      <a16:colId xmlns:a16="http://schemas.microsoft.com/office/drawing/2014/main" val="20000"/>
                    </a:ext>
                  </a:extLst>
                </a:gridCol>
              </a:tblGrid>
              <a:tr h="226060">
                <a:tc>
                  <a:txBody>
                    <a:bodyPr/>
                    <a:lstStyle/>
                    <a:p>
                      <a:pPr marL="0" indent="0" algn="ctr">
                        <a:buNone/>
                      </a:pPr>
                      <a:r>
                        <a:rPr lang="en-US" sz="1600" b="1">
                          <a:solidFill>
                            <a:srgbClr val="000000"/>
                          </a:solidFill>
                          <a:latin typeface="Calibri" panose="020F0502020204030204" charset="-122"/>
                        </a:rPr>
                        <a:t>D-Tale</a:t>
                      </a:r>
                    </a:p>
                  </a:txBody>
                  <a:tcPr marL="12700" marR="12700" marT="12700" anchor="b">
                    <a:lnL>
                      <a:noFill/>
                    </a:lnL>
                    <a:lnR cap="flat">
                      <a:noFill/>
                    </a:lnR>
                    <a:lnT cap="flat">
                      <a:noFill/>
                    </a:lnT>
                    <a:lnB cap="flat">
                      <a:noFill/>
                    </a:lnB>
                    <a:lnTlToBr>
                      <a:noFill/>
                    </a:lnTlToBr>
                    <a:lnBlToTr>
                      <a:noFill/>
                    </a:lnBlToTr>
                    <a:solidFill>
                      <a:srgbClr val="DDEBF7"/>
                    </a:solidFill>
                  </a:tcPr>
                </a:tc>
                <a:extLst>
                  <a:ext uri="{0D108BD9-81ED-4DB2-BD59-A6C34878D82A}">
                    <a16:rowId xmlns:a16="http://schemas.microsoft.com/office/drawing/2014/main" val="10000"/>
                  </a:ext>
                </a:extLst>
              </a:tr>
            </a:tbl>
          </a:graphicData>
        </a:graphic>
      </p:graphicFrame>
      <p:sp>
        <p:nvSpPr>
          <p:cNvPr id="14" name="Text Box 13"/>
          <p:cNvSpPr txBox="1"/>
          <p:nvPr/>
        </p:nvSpPr>
        <p:spPr>
          <a:xfrm>
            <a:off x="794385" y="4596130"/>
            <a:ext cx="10390505" cy="1322070"/>
          </a:xfrm>
          <a:prstGeom prst="rect">
            <a:avLst/>
          </a:prstGeom>
          <a:noFill/>
        </p:spPr>
        <p:txBody>
          <a:bodyPr wrap="square" rtlCol="0">
            <a:spAutoFit/>
          </a:bodyPr>
          <a:lstStyle/>
          <a:p>
            <a:r>
              <a:rPr lang="en-US" sz="1600">
                <a:latin typeface="Calibri" panose="020F0502020204030204" pitchFamily="34" charset="0"/>
                <a:cs typeface="Calibri" panose="020F0502020204030204" pitchFamily="34" charset="0"/>
              </a:rPr>
              <a:t>It provides an interactive web based interface. lookes best  for Data exploration in n number of ways. It provides the sample of the data  for the initial look. Generates statistics , business moments for each numeric column. Displays the data distribution for each variable.Also gives the data types , unique values , missing values for all variables. options to generate corelation plots betweem variables, custom filter options, statistics for categorical columns,box plots and histograms, Data summarizing , cleaning , highlighting , time series analysis options  and much are loaded into it.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6136"/>
            <a:ext cx="10515600" cy="518795"/>
          </a:xfrm>
        </p:spPr>
        <p:txBody>
          <a:bodyPr/>
          <a:lstStyle/>
          <a:p>
            <a:r>
              <a:rPr lang="en-US"/>
              <a:t>Auto - EDA Libraries Comparision</a:t>
            </a:r>
          </a:p>
        </p:txBody>
      </p:sp>
      <p:graphicFrame>
        <p:nvGraphicFramePr>
          <p:cNvPr id="15" name="Table 14"/>
          <p:cNvGraphicFramePr/>
          <p:nvPr/>
        </p:nvGraphicFramePr>
        <p:xfrm>
          <a:off x="810895" y="1074420"/>
          <a:ext cx="1200150" cy="302260"/>
        </p:xfrm>
        <a:graphic>
          <a:graphicData uri="http://schemas.openxmlformats.org/drawingml/2006/table">
            <a:tbl>
              <a:tblPr/>
              <a:tblGrid>
                <a:gridCol w="1200150">
                  <a:extLst>
                    <a:ext uri="{9D8B030D-6E8A-4147-A177-3AD203B41FA5}">
                      <a16:colId xmlns:a16="http://schemas.microsoft.com/office/drawing/2014/main" val="20000"/>
                    </a:ext>
                  </a:extLst>
                </a:gridCol>
              </a:tblGrid>
              <a:tr h="190500">
                <a:tc>
                  <a:txBody>
                    <a:bodyPr/>
                    <a:lstStyle/>
                    <a:p>
                      <a:pPr marL="0" indent="0" algn="ctr">
                        <a:buNone/>
                      </a:pPr>
                      <a:r>
                        <a:rPr lang="en-US" sz="1600" b="1">
                          <a:solidFill>
                            <a:srgbClr val="000000"/>
                          </a:solidFill>
                          <a:latin typeface="Calibri" panose="020F0502020204030204" charset="-122"/>
                        </a:rPr>
                        <a:t>Data - Prep</a:t>
                      </a:r>
                    </a:p>
                  </a:txBody>
                  <a:tcPr marL="12700" marR="12700" marT="12700" anchor="b">
                    <a:lnL>
                      <a:noFill/>
                    </a:lnL>
                    <a:lnR cap="flat">
                      <a:noFill/>
                    </a:lnR>
                    <a:lnT cap="flat">
                      <a:noFill/>
                    </a:lnT>
                    <a:lnB cap="flat">
                      <a:noFill/>
                    </a:lnB>
                    <a:lnTlToBr>
                      <a:noFill/>
                    </a:lnTlToBr>
                    <a:lnBlToTr>
                      <a:noFill/>
                    </a:lnBlToTr>
                    <a:solidFill>
                      <a:srgbClr val="DDEBF7"/>
                    </a:solidFill>
                  </a:tcPr>
                </a:tc>
                <a:extLst>
                  <a:ext uri="{0D108BD9-81ED-4DB2-BD59-A6C34878D82A}">
                    <a16:rowId xmlns:a16="http://schemas.microsoft.com/office/drawing/2014/main" val="10000"/>
                  </a:ext>
                </a:extLst>
              </a:tr>
            </a:tbl>
          </a:graphicData>
        </a:graphic>
      </p:graphicFrame>
      <p:sp>
        <p:nvSpPr>
          <p:cNvPr id="16" name="Text Box 15"/>
          <p:cNvSpPr txBox="1"/>
          <p:nvPr/>
        </p:nvSpPr>
        <p:spPr>
          <a:xfrm>
            <a:off x="833755" y="1363980"/>
            <a:ext cx="10390505" cy="2061210"/>
          </a:xfrm>
          <a:prstGeom prst="rect">
            <a:avLst/>
          </a:prstGeom>
          <a:noFill/>
        </p:spPr>
        <p:txBody>
          <a:bodyPr wrap="square" rtlCol="0">
            <a:spAutoFit/>
          </a:bodyPr>
          <a:lstStyle/>
          <a:p>
            <a:r>
              <a:rPr lang="en-US" sz="1600">
                <a:latin typeface="Calibri" panose="020F0502020204030204" pitchFamily="34" charset="0"/>
                <a:cs typeface="Calibri" panose="020F0502020204030204" pitchFamily="34" charset="0"/>
              </a:rPr>
              <a:t>Data-Prep also provides an interactive web interface. In the first intance it gives the overview of data that contains the whole dataset statistics  and Data set insights which comprises of insights and suggestions fro each column like skewness , cardinality , constant values, duplicates percentage etc.Then for each categorical variable it gives the statistics, Pie chart , wordcloud, word frequeny and word length. For each numerical variable it gives both the quantile and descriptive statistics ,KDE-plots, normal Q-Q plot ,box plots. And it also shows the interactions of variables, corelations(spearman,pearson,kendalltau) and produces barcharts,spectrum,heatmaps and dendogram for missing values. This library satisfies the overall requirement on high level and the most frequently used statistics and plots giving better understanding.</a:t>
            </a:r>
          </a:p>
        </p:txBody>
      </p:sp>
      <p:graphicFrame>
        <p:nvGraphicFramePr>
          <p:cNvPr id="6" name="Table 5"/>
          <p:cNvGraphicFramePr/>
          <p:nvPr/>
        </p:nvGraphicFramePr>
        <p:xfrm>
          <a:off x="833755" y="3542030"/>
          <a:ext cx="1200150" cy="302260"/>
        </p:xfrm>
        <a:graphic>
          <a:graphicData uri="http://schemas.openxmlformats.org/drawingml/2006/table">
            <a:tbl>
              <a:tblPr/>
              <a:tblGrid>
                <a:gridCol w="1200150">
                  <a:extLst>
                    <a:ext uri="{9D8B030D-6E8A-4147-A177-3AD203B41FA5}">
                      <a16:colId xmlns:a16="http://schemas.microsoft.com/office/drawing/2014/main" val="20000"/>
                    </a:ext>
                  </a:extLst>
                </a:gridCol>
              </a:tblGrid>
              <a:tr h="226060">
                <a:tc>
                  <a:txBody>
                    <a:bodyPr/>
                    <a:lstStyle/>
                    <a:p>
                      <a:pPr marL="0" indent="0" algn="ctr">
                        <a:buNone/>
                      </a:pPr>
                      <a:r>
                        <a:rPr lang="en-US" sz="1600" b="1">
                          <a:solidFill>
                            <a:srgbClr val="000000"/>
                          </a:solidFill>
                          <a:latin typeface="Calibri" panose="020F0502020204030204" charset="-122"/>
                        </a:rPr>
                        <a:t>Autoviz</a:t>
                      </a:r>
                    </a:p>
                  </a:txBody>
                  <a:tcPr marL="12700" marR="12700" marT="12700" anchor="b">
                    <a:lnL>
                      <a:noFill/>
                    </a:lnL>
                    <a:lnR cap="flat">
                      <a:noFill/>
                    </a:lnR>
                    <a:lnT cap="flat">
                      <a:noFill/>
                    </a:lnT>
                    <a:lnB cap="flat">
                      <a:noFill/>
                    </a:lnB>
                    <a:lnTlToBr>
                      <a:noFill/>
                    </a:lnTlToBr>
                    <a:lnBlToTr>
                      <a:noFill/>
                    </a:lnBlToTr>
                    <a:solidFill>
                      <a:srgbClr val="DDEBF7"/>
                    </a:solidFill>
                  </a:tcPr>
                </a:tc>
                <a:extLst>
                  <a:ext uri="{0D108BD9-81ED-4DB2-BD59-A6C34878D82A}">
                    <a16:rowId xmlns:a16="http://schemas.microsoft.com/office/drawing/2014/main" val="10000"/>
                  </a:ext>
                </a:extLst>
              </a:tr>
            </a:tbl>
          </a:graphicData>
        </a:graphic>
      </p:graphicFrame>
      <p:sp>
        <p:nvSpPr>
          <p:cNvPr id="7" name="Text Box 6"/>
          <p:cNvSpPr txBox="1"/>
          <p:nvPr/>
        </p:nvSpPr>
        <p:spPr>
          <a:xfrm>
            <a:off x="915035" y="3917950"/>
            <a:ext cx="10212705" cy="829945"/>
          </a:xfrm>
          <a:prstGeom prst="rect">
            <a:avLst/>
          </a:prstGeom>
          <a:noFill/>
        </p:spPr>
        <p:txBody>
          <a:bodyPr wrap="square" rtlCol="0">
            <a:spAutoFit/>
          </a:bodyPr>
          <a:lstStyle/>
          <a:p>
            <a:r>
              <a:rPr lang="en-US" sz="1600">
                <a:latin typeface="Calibri" panose="020F0502020204030204" pitchFamily="34" charset="0"/>
                <a:cs typeface="Calibri" panose="020F0502020204030204" pitchFamily="34" charset="0"/>
              </a:rPr>
              <a:t>Suitable for  quick data overviews, it provides a wide range of charts like scatter plots , histograms, barcharts etc. It is minimalistic and variable wise statistics.  For each variable after analyzing it gives the count of missing , unique values and cardinality. It also suggest the data preparation methods to do for each variable based on the returned statistics.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6136"/>
            <a:ext cx="10515600" cy="518795"/>
          </a:xfrm>
        </p:spPr>
        <p:txBody>
          <a:bodyPr/>
          <a:lstStyle/>
          <a:p>
            <a:r>
              <a:rPr lang="en-US"/>
              <a:t>Data Visualizations</a:t>
            </a:r>
          </a:p>
        </p:txBody>
      </p:sp>
      <p:pic>
        <p:nvPicPr>
          <p:cNvPr id="12" name="Picture 11">
            <a:extLst>
              <a:ext uri="{FF2B5EF4-FFF2-40B4-BE49-F238E27FC236}">
                <a16:creationId xmlns:a16="http://schemas.microsoft.com/office/drawing/2014/main" id="{BE93507C-3366-47B0-965C-2AC06B9DBAE7}"/>
              </a:ext>
            </a:extLst>
          </p:cNvPr>
          <p:cNvPicPr>
            <a:picLocks noChangeAspect="1"/>
          </p:cNvPicPr>
          <p:nvPr/>
        </p:nvPicPr>
        <p:blipFill rotWithShape="1">
          <a:blip r:embed="rId2"/>
          <a:srcRect l="4814"/>
          <a:stretch/>
        </p:blipFill>
        <p:spPr>
          <a:xfrm>
            <a:off x="8034595" y="1592066"/>
            <a:ext cx="4157405" cy="4248017"/>
          </a:xfrm>
          <a:prstGeom prst="rect">
            <a:avLst/>
          </a:prstGeom>
        </p:spPr>
      </p:pic>
      <p:pic>
        <p:nvPicPr>
          <p:cNvPr id="14" name="Picture 13">
            <a:extLst>
              <a:ext uri="{FF2B5EF4-FFF2-40B4-BE49-F238E27FC236}">
                <a16:creationId xmlns:a16="http://schemas.microsoft.com/office/drawing/2014/main" id="{899B46F5-EAC7-4E09-A58E-B909ECDBD9C3}"/>
              </a:ext>
            </a:extLst>
          </p:cNvPr>
          <p:cNvPicPr>
            <a:picLocks noChangeAspect="1"/>
          </p:cNvPicPr>
          <p:nvPr/>
        </p:nvPicPr>
        <p:blipFill rotWithShape="1">
          <a:blip r:embed="rId3"/>
          <a:srcRect l="5927"/>
          <a:stretch/>
        </p:blipFill>
        <p:spPr>
          <a:xfrm>
            <a:off x="4061273" y="1592066"/>
            <a:ext cx="3973322" cy="4248017"/>
          </a:xfrm>
          <a:prstGeom prst="rect">
            <a:avLst/>
          </a:prstGeom>
        </p:spPr>
      </p:pic>
      <p:pic>
        <p:nvPicPr>
          <p:cNvPr id="16" name="Picture 15">
            <a:extLst>
              <a:ext uri="{FF2B5EF4-FFF2-40B4-BE49-F238E27FC236}">
                <a16:creationId xmlns:a16="http://schemas.microsoft.com/office/drawing/2014/main" id="{F34CB435-2F2E-48F6-94C7-F8C05619D26E}"/>
              </a:ext>
            </a:extLst>
          </p:cNvPr>
          <p:cNvPicPr>
            <a:picLocks noChangeAspect="1"/>
          </p:cNvPicPr>
          <p:nvPr/>
        </p:nvPicPr>
        <p:blipFill rotWithShape="1">
          <a:blip r:embed="rId4"/>
          <a:srcRect l="9814"/>
          <a:stretch/>
        </p:blipFill>
        <p:spPr>
          <a:xfrm>
            <a:off x="235745" y="1592066"/>
            <a:ext cx="3825528" cy="4142760"/>
          </a:xfrm>
          <a:prstGeom prst="rect">
            <a:avLst/>
          </a:prstGeom>
        </p:spPr>
      </p:pic>
      <p:sp>
        <p:nvSpPr>
          <p:cNvPr id="17" name="Text Box 9">
            <a:extLst>
              <a:ext uri="{FF2B5EF4-FFF2-40B4-BE49-F238E27FC236}">
                <a16:creationId xmlns:a16="http://schemas.microsoft.com/office/drawing/2014/main" id="{CF1A4320-3B78-4090-8384-42F37EEE6691}"/>
              </a:ext>
            </a:extLst>
          </p:cNvPr>
          <p:cNvSpPr txBox="1"/>
          <p:nvPr/>
        </p:nvSpPr>
        <p:spPr>
          <a:xfrm>
            <a:off x="430185" y="1284289"/>
            <a:ext cx="1718324" cy="307777"/>
          </a:xfrm>
          <a:prstGeom prst="rect">
            <a:avLst/>
          </a:prstGeom>
          <a:noFill/>
        </p:spPr>
        <p:txBody>
          <a:bodyPr wrap="square" rtlCol="0">
            <a:spAutoFit/>
          </a:bodyPr>
          <a:lstStyle/>
          <a:p>
            <a:r>
              <a:rPr lang="en-US" dirty="0"/>
              <a:t>Q_Q PLOTS</a:t>
            </a:r>
          </a:p>
        </p:txBody>
      </p:sp>
      <p:sp>
        <p:nvSpPr>
          <p:cNvPr id="20" name="Text Box 9">
            <a:extLst>
              <a:ext uri="{FF2B5EF4-FFF2-40B4-BE49-F238E27FC236}">
                <a16:creationId xmlns:a16="http://schemas.microsoft.com/office/drawing/2014/main" id="{204F9CFC-15D3-4EB7-ABB1-A8AD67485B61}"/>
              </a:ext>
            </a:extLst>
          </p:cNvPr>
          <p:cNvSpPr txBox="1"/>
          <p:nvPr/>
        </p:nvSpPr>
        <p:spPr>
          <a:xfrm>
            <a:off x="4232390" y="1230643"/>
            <a:ext cx="1718324" cy="307777"/>
          </a:xfrm>
          <a:prstGeom prst="rect">
            <a:avLst/>
          </a:prstGeom>
          <a:noFill/>
        </p:spPr>
        <p:txBody>
          <a:bodyPr wrap="square" rtlCol="0">
            <a:spAutoFit/>
          </a:bodyPr>
          <a:lstStyle/>
          <a:p>
            <a:r>
              <a:rPr lang="en-US" dirty="0"/>
              <a:t>BOX PLOTS</a:t>
            </a:r>
          </a:p>
        </p:txBody>
      </p:sp>
      <p:sp>
        <p:nvSpPr>
          <p:cNvPr id="21" name="Text Box 9">
            <a:extLst>
              <a:ext uri="{FF2B5EF4-FFF2-40B4-BE49-F238E27FC236}">
                <a16:creationId xmlns:a16="http://schemas.microsoft.com/office/drawing/2014/main" id="{0F1305CE-34C1-4269-9BA2-C9DDA3354C8B}"/>
              </a:ext>
            </a:extLst>
          </p:cNvPr>
          <p:cNvSpPr txBox="1"/>
          <p:nvPr/>
        </p:nvSpPr>
        <p:spPr>
          <a:xfrm>
            <a:off x="8199553" y="1241823"/>
            <a:ext cx="1718324" cy="307777"/>
          </a:xfrm>
          <a:prstGeom prst="rect">
            <a:avLst/>
          </a:prstGeom>
          <a:noFill/>
        </p:spPr>
        <p:txBody>
          <a:bodyPr wrap="square" rtlCol="0">
            <a:spAutoFit/>
          </a:bodyPr>
          <a:lstStyle/>
          <a:p>
            <a:r>
              <a:rPr lang="en-US" dirty="0"/>
              <a:t>HISTOGRAMS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Visualization </a:t>
            </a:r>
          </a:p>
        </p:txBody>
      </p:sp>
      <p:pic>
        <p:nvPicPr>
          <p:cNvPr id="324" name="Google Shape;324;p32"/>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EAEDA741-37CD-47DB-B1FE-E1E6A4374A7C}"/>
              </a:ext>
            </a:extLst>
          </p:cNvPr>
          <p:cNvPicPr>
            <a:picLocks noChangeAspect="1"/>
          </p:cNvPicPr>
          <p:nvPr/>
        </p:nvPicPr>
        <p:blipFill>
          <a:blip r:embed="rId4"/>
          <a:stretch>
            <a:fillRect/>
          </a:stretch>
        </p:blipFill>
        <p:spPr>
          <a:xfrm>
            <a:off x="228600" y="1352550"/>
            <a:ext cx="5867400" cy="3606947"/>
          </a:xfrm>
          <a:prstGeom prst="rect">
            <a:avLst/>
          </a:prstGeom>
        </p:spPr>
      </p:pic>
      <p:pic>
        <p:nvPicPr>
          <p:cNvPr id="5" name="Picture 4">
            <a:extLst>
              <a:ext uri="{FF2B5EF4-FFF2-40B4-BE49-F238E27FC236}">
                <a16:creationId xmlns:a16="http://schemas.microsoft.com/office/drawing/2014/main" id="{17F0109F-4CA7-41C7-9147-800174A04C42}"/>
              </a:ext>
            </a:extLst>
          </p:cNvPr>
          <p:cNvPicPr>
            <a:picLocks noChangeAspect="1"/>
          </p:cNvPicPr>
          <p:nvPr/>
        </p:nvPicPr>
        <p:blipFill>
          <a:blip r:embed="rId5"/>
          <a:stretch>
            <a:fillRect/>
          </a:stretch>
        </p:blipFill>
        <p:spPr>
          <a:xfrm>
            <a:off x="6157147" y="1352550"/>
            <a:ext cx="5747503" cy="364807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Visualization </a:t>
            </a:r>
          </a:p>
        </p:txBody>
      </p:sp>
      <p:pic>
        <p:nvPicPr>
          <p:cNvPr id="324" name="Google Shape;324;p32"/>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pic>
        <p:nvPicPr>
          <p:cNvPr id="4" name="Picture 3">
            <a:extLst>
              <a:ext uri="{FF2B5EF4-FFF2-40B4-BE49-F238E27FC236}">
                <a16:creationId xmlns:a16="http://schemas.microsoft.com/office/drawing/2014/main" id="{DFC79935-E753-4A7A-93A8-99F85B89483A}"/>
              </a:ext>
            </a:extLst>
          </p:cNvPr>
          <p:cNvPicPr>
            <a:picLocks noChangeAspect="1"/>
          </p:cNvPicPr>
          <p:nvPr/>
        </p:nvPicPr>
        <p:blipFill>
          <a:blip r:embed="rId4"/>
          <a:stretch>
            <a:fillRect/>
          </a:stretch>
        </p:blipFill>
        <p:spPr>
          <a:xfrm>
            <a:off x="114300" y="1445275"/>
            <a:ext cx="5867400" cy="4334480"/>
          </a:xfrm>
          <a:prstGeom prst="rect">
            <a:avLst/>
          </a:prstGeom>
        </p:spPr>
      </p:pic>
      <p:pic>
        <p:nvPicPr>
          <p:cNvPr id="7" name="Picture 6">
            <a:extLst>
              <a:ext uri="{FF2B5EF4-FFF2-40B4-BE49-F238E27FC236}">
                <a16:creationId xmlns:a16="http://schemas.microsoft.com/office/drawing/2014/main" id="{4B7B906B-35B3-4887-9B41-E730D13133E9}"/>
              </a:ext>
            </a:extLst>
          </p:cNvPr>
          <p:cNvPicPr>
            <a:picLocks noChangeAspect="1"/>
          </p:cNvPicPr>
          <p:nvPr/>
        </p:nvPicPr>
        <p:blipFill>
          <a:blip r:embed="rId5"/>
          <a:stretch>
            <a:fillRect/>
          </a:stretch>
        </p:blipFill>
        <p:spPr>
          <a:xfrm>
            <a:off x="6185352" y="1445276"/>
            <a:ext cx="5810592" cy="4334480"/>
          </a:xfrm>
          <a:prstGeom prst="rect">
            <a:avLst/>
          </a:prstGeom>
        </p:spPr>
      </p:pic>
    </p:spTree>
    <p:extLst>
      <p:ext uri="{BB962C8B-B14F-4D97-AF65-F5344CB8AC3E}">
        <p14:creationId xmlns:p14="http://schemas.microsoft.com/office/powerpoint/2010/main" val="91317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260685" y="177860"/>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Team Members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25" name="Google Shape;125;p5"/>
          <p:cNvSpPr txBox="1"/>
          <p:nvPr/>
        </p:nvSpPr>
        <p:spPr>
          <a:xfrm>
            <a:off x="2144809" y="2046824"/>
            <a:ext cx="1728019" cy="70783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26" name="Google Shape;126;p5"/>
          <p:cNvPicPr preferRelativeResize="0"/>
          <p:nvPr/>
        </p:nvPicPr>
        <p:blipFill rotWithShape="1">
          <a:blip r:embed="rId3"/>
          <a:srcRect/>
          <a:stretch>
            <a:fillRect/>
          </a:stretch>
        </p:blipFill>
        <p:spPr>
          <a:xfrm>
            <a:off x="9915533" y="6151968"/>
            <a:ext cx="2276467" cy="706033"/>
          </a:xfrm>
          <a:prstGeom prst="rect">
            <a:avLst/>
          </a:prstGeom>
          <a:noFill/>
          <a:ln>
            <a:noFill/>
          </a:ln>
        </p:spPr>
      </p:pic>
      <p:sp>
        <p:nvSpPr>
          <p:cNvPr id="127" name="Google Shape;127;p5"/>
          <p:cNvSpPr txBox="1"/>
          <p:nvPr/>
        </p:nvSpPr>
        <p:spPr>
          <a:xfrm>
            <a:off x="3679372" y="2563850"/>
            <a:ext cx="30960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8" name="Google Shape;128;p5"/>
          <p:cNvSpPr txBox="1"/>
          <p:nvPr/>
        </p:nvSpPr>
        <p:spPr>
          <a:xfrm>
            <a:off x="6775269" y="2656114"/>
            <a:ext cx="3204754" cy="910046"/>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 name="Google Shape;129;p5"/>
          <p:cNvSpPr txBox="1"/>
          <p:nvPr/>
        </p:nvSpPr>
        <p:spPr>
          <a:xfrm>
            <a:off x="7807235" y="2616925"/>
            <a:ext cx="31785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 name="Google Shape;130;p5"/>
          <p:cNvSpPr txBox="1"/>
          <p:nvPr/>
        </p:nvSpPr>
        <p:spPr>
          <a:xfrm>
            <a:off x="361407" y="5390605"/>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5"/>
          <p:cNvSpPr txBox="1"/>
          <p:nvPr/>
        </p:nvSpPr>
        <p:spPr>
          <a:xfrm>
            <a:off x="4066905" y="522684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5"/>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5"/>
          <p:cNvSpPr txBox="1"/>
          <p:nvPr/>
        </p:nvSpPr>
        <p:spPr>
          <a:xfrm>
            <a:off x="8151225" y="5300864"/>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5"/>
          <p:cNvSpPr txBox="1"/>
          <p:nvPr/>
        </p:nvSpPr>
        <p:spPr>
          <a:xfrm>
            <a:off x="8216538" y="519893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Google Shape;125;p5"/>
          <p:cNvSpPr txBox="1"/>
          <p:nvPr/>
        </p:nvSpPr>
        <p:spPr>
          <a:xfrm>
            <a:off x="2271809" y="2173824"/>
            <a:ext cx="1728019" cy="70783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127;p5"/>
          <p:cNvSpPr txBox="1"/>
          <p:nvPr/>
        </p:nvSpPr>
        <p:spPr>
          <a:xfrm>
            <a:off x="3679269" y="2244095"/>
            <a:ext cx="3096000" cy="2123588"/>
          </a:xfrm>
          <a:prstGeom prst="rect">
            <a:avLst/>
          </a:prstGeom>
          <a:noFill/>
          <a:ln>
            <a:noFill/>
          </a:ln>
        </p:spPr>
        <p:txBody>
          <a:bodyPr spcFirstLastPara="1" wrap="square" lIns="121875" tIns="60925" rIns="121875" bIns="60925" anchor="t" anchorCtr="0">
            <a:spAutoFit/>
          </a:bodyPr>
          <a:lstStyle/>
          <a:p>
            <a:r>
              <a:rPr lang="en-US" b="1" dirty="0">
                <a:latin typeface="Tahoma" panose="020B0604030504040204" pitchFamily="34" charset="0"/>
                <a:ea typeface="Tahoma" panose="020B0604030504040204" pitchFamily="34" charset="0"/>
                <a:cs typeface="Tahoma" panose="020B0604030504040204" pitchFamily="34" charset="0"/>
              </a:rPr>
              <a:t>ABISHEK N</a:t>
            </a:r>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Data Analyst</a:t>
            </a:r>
            <a:endParaRPr lang="en-US" sz="1200" dirty="0">
              <a:latin typeface="Tahoma" panose="020B0604030504040204" pitchFamily="34" charset="0"/>
              <a:ea typeface="Tahoma" panose="020B0604030504040204" pitchFamily="34" charset="0"/>
              <a:cs typeface="Tahoma" panose="020B0604030504040204" pitchFamily="34" charset="0"/>
            </a:endParaRPr>
          </a:p>
          <a:p>
            <a:br>
              <a:rPr lang="en-US" sz="1200" dirty="0"/>
            </a:br>
            <a:r>
              <a:rPr lang="en-US" dirty="0">
                <a:hlinkClick r:id="rId5"/>
              </a:rPr>
              <a:t>https://www.linkedin.com/in/abishek-n-687602218</a:t>
            </a:r>
            <a:br>
              <a:rPr lang="en-US" sz="1200" dirty="0"/>
            </a:br>
            <a:endParaRPr sz="1200" b="1" i="0" u="none" strike="noStrike" cap="none" dirty="0">
              <a:solidFill>
                <a:srgbClr val="0070C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200" b="0" i="0" u="sng" strike="noStrike" cap="none" dirty="0">
              <a:solidFill>
                <a:schemeClr val="hlink"/>
              </a:solidFill>
              <a:latin typeface="Arial" panose="020B0604020202020204"/>
              <a:ea typeface="Arial" panose="020B0604020202020204"/>
              <a:cs typeface="Arial" panose="020B0604020202020204"/>
              <a:sym typeface="Arial" panose="020B0604020202020204"/>
              <a:hlinkClick r:id="rId4"/>
            </a:endParaRPr>
          </a:p>
          <a:p>
            <a:pPr marL="0" marR="0" lvl="0" indent="0" algn="l" rtl="0">
              <a:lnSpc>
                <a:spcPct val="100000"/>
              </a:lnSpc>
              <a:spcBef>
                <a:spcPts val="0"/>
              </a:spcBef>
              <a:spcAft>
                <a:spcPts val="0"/>
              </a:spcAft>
              <a:buNone/>
            </a:pPr>
            <a:br>
              <a:rPr lang="en-US" sz="1900" b="0" i="0" u="none" strike="noStrike" cap="none" dirty="0">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14" name="Google Shape;117;p4"/>
          <p:cNvPicPr preferRelativeResize="0"/>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1705359" y="2046824"/>
            <a:ext cx="1457927" cy="185751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pic>
        <p:nvPicPr>
          <p:cNvPr id="441" name="Google Shape;441;p21"/>
          <p:cNvPicPr preferRelativeResize="0"/>
          <p:nvPr/>
        </p:nvPicPr>
        <p:blipFill rotWithShape="1">
          <a:blip r:embed="rId3"/>
          <a:srcRect/>
          <a:stretch>
            <a:fillRect/>
          </a:stretch>
        </p:blipFill>
        <p:spPr>
          <a:xfrm>
            <a:off x="9580951" y="5971862"/>
            <a:ext cx="2592012" cy="805375"/>
          </a:xfrm>
          <a:prstGeom prst="rect">
            <a:avLst/>
          </a:prstGeom>
          <a:noFill/>
          <a:ln>
            <a:noFill/>
          </a:ln>
        </p:spPr>
      </p:pic>
      <p:sp>
        <p:nvSpPr>
          <p:cNvPr id="4" name="Text Box 2">
            <a:extLst>
              <a:ext uri="{FF2B5EF4-FFF2-40B4-BE49-F238E27FC236}">
                <a16:creationId xmlns:a16="http://schemas.microsoft.com/office/drawing/2014/main" id="{0430ABA9-C62E-4A26-AAA4-3C4F47C041FE}"/>
              </a:ext>
            </a:extLst>
          </p:cNvPr>
          <p:cNvSpPr txBox="1"/>
          <p:nvPr/>
        </p:nvSpPr>
        <p:spPr>
          <a:xfrm>
            <a:off x="1276350" y="1284444"/>
            <a:ext cx="2779395" cy="30670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b="1" dirty="0"/>
              <a:t>TABLEAU</a:t>
            </a:r>
          </a:p>
        </p:txBody>
      </p:sp>
      <p:sp>
        <p:nvSpPr>
          <p:cNvPr id="5" name="Text Box 4">
            <a:extLst>
              <a:ext uri="{FF2B5EF4-FFF2-40B4-BE49-F238E27FC236}">
                <a16:creationId xmlns:a16="http://schemas.microsoft.com/office/drawing/2014/main" id="{5F6302CC-6B5B-450D-972D-2D606A577541}"/>
              </a:ext>
            </a:extLst>
          </p:cNvPr>
          <p:cNvSpPr txBox="1"/>
          <p:nvPr/>
        </p:nvSpPr>
        <p:spPr>
          <a:xfrm>
            <a:off x="1504950" y="1736327"/>
            <a:ext cx="8982710"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dirty="0"/>
              <a:t>https://github.com/abinanda/Cement-Manufacturing-Analysis.git</a:t>
            </a:r>
          </a:p>
        </p:txBody>
      </p:sp>
      <p:sp>
        <p:nvSpPr>
          <p:cNvPr id="6" name="Text Box 5">
            <a:extLst>
              <a:ext uri="{FF2B5EF4-FFF2-40B4-BE49-F238E27FC236}">
                <a16:creationId xmlns:a16="http://schemas.microsoft.com/office/drawing/2014/main" id="{A73D66F6-229E-42B6-B30E-B909400B503C}"/>
              </a:ext>
            </a:extLst>
          </p:cNvPr>
          <p:cNvSpPr txBox="1"/>
          <p:nvPr/>
        </p:nvSpPr>
        <p:spPr>
          <a:xfrm>
            <a:off x="1276350" y="2458639"/>
            <a:ext cx="2779395" cy="30670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b="1" dirty="0"/>
              <a:t>LOOKER STUDIO</a:t>
            </a:r>
          </a:p>
        </p:txBody>
      </p:sp>
      <p:sp>
        <p:nvSpPr>
          <p:cNvPr id="7" name="Text Box 7">
            <a:hlinkClick r:id="rId4" action="ppaction://hlinkfile"/>
            <a:extLst>
              <a:ext uri="{FF2B5EF4-FFF2-40B4-BE49-F238E27FC236}">
                <a16:creationId xmlns:a16="http://schemas.microsoft.com/office/drawing/2014/main" id="{97817F6A-BCF3-4A10-A5B1-C3940194F974}"/>
              </a:ext>
            </a:extLst>
          </p:cNvPr>
          <p:cNvSpPr txBox="1"/>
          <p:nvPr/>
        </p:nvSpPr>
        <p:spPr>
          <a:xfrm>
            <a:off x="1504950" y="2956560"/>
            <a:ext cx="5906770" cy="322580"/>
          </a:xfrm>
          <a:prstGeom prst="rect">
            <a:avLst/>
          </a:prstGeom>
          <a:noFill/>
        </p:spPr>
        <p:txBody>
          <a:bodyPr wrap="square" rtlCol="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a:t>https://lookerstudio.google.com/reporting/60dccbc2-017c-45a4-b661-fbfb73f88a3a</a:t>
            </a:r>
            <a:endParaRPr lang="en-US" dirty="0"/>
          </a:p>
        </p:txBody>
      </p:sp>
      <p:sp>
        <p:nvSpPr>
          <p:cNvPr id="10" name="Title 1">
            <a:extLst>
              <a:ext uri="{FF2B5EF4-FFF2-40B4-BE49-F238E27FC236}">
                <a16:creationId xmlns:a16="http://schemas.microsoft.com/office/drawing/2014/main" id="{8370D834-F618-483C-BC3D-A84C70C17E89}"/>
              </a:ext>
            </a:extLst>
          </p:cNvPr>
          <p:cNvSpPr>
            <a:spLocks noGrp="1"/>
          </p:cNvSpPr>
          <p:nvPr/>
        </p:nvSpPr>
        <p:spPr>
          <a:xfrm>
            <a:off x="361357" y="196689"/>
            <a:ext cx="10515600" cy="518795"/>
          </a:xfrm>
          <a:prstGeom prst="rect">
            <a:avLst/>
          </a:prstGeom>
          <a:noFill/>
          <a:ln>
            <a:noFill/>
          </a:ln>
        </p:spPr>
        <p:txBody>
          <a:bodyPr wrap="square" lIns="91400" tIns="45675" rIns="91400" bIns="45675"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300"/>
              <a:buFont typeface="Georgia" panose="02040502050405020303"/>
              <a:buNone/>
              <a:defRPr sz="31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1pPr>
            <a:lvl2pPr marR="0" lvl="1" algn="l" rtl="0">
              <a:lnSpc>
                <a:spcPct val="100000"/>
              </a:lnSpc>
              <a:spcBef>
                <a:spcPts val="0"/>
              </a:spcBef>
              <a:spcAft>
                <a:spcPts val="0"/>
              </a:spcAft>
              <a:buClr>
                <a:srgbClr val="000000"/>
              </a:buClr>
              <a:buSzPts val="11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a:t>Output Links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dirty="0">
                <a:latin typeface="Times New Roman" panose="02020603050405020304"/>
                <a:ea typeface="Times New Roman" panose="02020603050405020304"/>
                <a:cs typeface="Times New Roman" panose="02020603050405020304"/>
                <a:sym typeface="Times New Roman" panose="02020603050405020304"/>
              </a:rPr>
              <a:t>Insights</a:t>
            </a:r>
            <a:endParaRPr dirty="0"/>
          </a:p>
        </p:txBody>
      </p:sp>
      <p:pic>
        <p:nvPicPr>
          <p:cNvPr id="324" name="Google Shape;324;p32"/>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5" name="Rectangle 4">
            <a:extLst>
              <a:ext uri="{FF2B5EF4-FFF2-40B4-BE49-F238E27FC236}">
                <a16:creationId xmlns:a16="http://schemas.microsoft.com/office/drawing/2014/main" id="{2001716E-4E12-46DF-A5D1-3CDDCD453E85}"/>
              </a:ext>
            </a:extLst>
          </p:cNvPr>
          <p:cNvSpPr/>
          <p:nvPr/>
        </p:nvSpPr>
        <p:spPr>
          <a:xfrm>
            <a:off x="228600" y="854661"/>
            <a:ext cx="11458575" cy="5416868"/>
          </a:xfrm>
          <a:prstGeom prst="rect">
            <a:avLst/>
          </a:prstGeom>
        </p:spPr>
        <p:txBody>
          <a:bodyPr wrap="square">
            <a:spAutoFit/>
          </a:bodyPr>
          <a:lstStyle/>
          <a:p>
            <a:r>
              <a:rPr lang="en-US" sz="1500" b="1" dirty="0">
                <a:solidFill>
                  <a:srgbClr val="1F1F1F"/>
                </a:solidFill>
                <a:latin typeface="Calibri" panose="020F0502020204030204" pitchFamily="34" charset="0"/>
                <a:cs typeface="Calibri" panose="020F0502020204030204" pitchFamily="34" charset="0"/>
              </a:rPr>
              <a:t>Quality Control Teams Dashboard</a:t>
            </a:r>
          </a:p>
          <a:p>
            <a:endParaRPr lang="en-US" sz="1500" b="1" dirty="0">
              <a:solidFill>
                <a:srgbClr val="1F1F1F"/>
              </a:solidFill>
              <a:latin typeface="Calibri" panose="020F0502020204030204" pitchFamily="34" charset="0"/>
              <a:cs typeface="Calibri" panose="020F0502020204030204" pitchFamily="34" charset="0"/>
            </a:endParaRPr>
          </a:p>
          <a:p>
            <a:r>
              <a:rPr lang="en-US" sz="1500" b="1" dirty="0">
                <a:solidFill>
                  <a:srgbClr val="1F1F1F"/>
                </a:solidFill>
                <a:latin typeface="Calibri" panose="020F0502020204030204" pitchFamily="34" charset="0"/>
                <a:cs typeface="Calibri" panose="020F0502020204030204" pitchFamily="34" charset="0"/>
              </a:rPr>
              <a:t>How does the clinker production (Clinker TPH) vary over time? Are there any patterns or trends that could indicate potential quality issues?</a:t>
            </a:r>
          </a:p>
          <a:p>
            <a:r>
              <a:rPr lang="en-US" sz="1500" dirty="0">
                <a:solidFill>
                  <a:srgbClr val="1F1F1F"/>
                </a:solidFill>
                <a:latin typeface="Calibri" panose="020F0502020204030204" pitchFamily="34" charset="0"/>
                <a:cs typeface="Calibri" panose="020F0502020204030204" pitchFamily="34" charset="0"/>
              </a:rPr>
              <a:t>The clinker production (Clinker TPH) line on the dashboard shows a relatively stable pattern over time, with a slight increase in production during the day. This suggests that the plant is able to meet the demand for clinker. However, there are a few spikes in production throughout the day, which could indicate potential quality issues. For example, a sudden increase in production could lead to a decrease in the quality of the clinker.</a:t>
            </a:r>
          </a:p>
          <a:p>
            <a:endParaRPr lang="en-US" sz="1500" b="1" dirty="0">
              <a:solidFill>
                <a:srgbClr val="1F1F1F"/>
              </a:solidFill>
              <a:latin typeface="Calibri" panose="020F0502020204030204" pitchFamily="34" charset="0"/>
              <a:cs typeface="Calibri" panose="020F0502020204030204" pitchFamily="34" charset="0"/>
            </a:endParaRPr>
          </a:p>
          <a:p>
            <a:r>
              <a:rPr lang="en-US" sz="1500" b="1" dirty="0">
                <a:solidFill>
                  <a:srgbClr val="1F1F1F"/>
                </a:solidFill>
                <a:latin typeface="Calibri" panose="020F0502020204030204" pitchFamily="34" charset="0"/>
                <a:cs typeface="Calibri" panose="020F0502020204030204" pitchFamily="34" charset="0"/>
              </a:rPr>
              <a:t>What is the distribution of clinker residue (45μ) over the observed period? Are there any outliers that may indicate a need for quality control measures?</a:t>
            </a:r>
          </a:p>
          <a:p>
            <a:r>
              <a:rPr lang="en-US" sz="1500" dirty="0">
                <a:solidFill>
                  <a:srgbClr val="1F1F1F"/>
                </a:solidFill>
                <a:latin typeface="Calibri" panose="020F0502020204030204" pitchFamily="34" charset="0"/>
                <a:cs typeface="Calibri" panose="020F0502020204030204" pitchFamily="34" charset="0"/>
              </a:rPr>
              <a:t>The distribution of clinker residue (45μ) is skewed to the right, with a median value of 0.48% and a maximum value of 5.79%. This suggests that there are a few outliers with high levels of clinker residue. These outliers could be caused by a variety of factors, such as problems with the milling process or the quality of the raw materials.</a:t>
            </a:r>
          </a:p>
          <a:p>
            <a:endParaRPr lang="en-US" sz="1500" b="1" dirty="0">
              <a:solidFill>
                <a:srgbClr val="1F1F1F"/>
              </a:solidFill>
              <a:latin typeface="Calibri" panose="020F0502020204030204" pitchFamily="34" charset="0"/>
              <a:cs typeface="Calibri" panose="020F0502020204030204" pitchFamily="34" charset="0"/>
            </a:endParaRPr>
          </a:p>
          <a:p>
            <a:r>
              <a:rPr lang="en-US" sz="1500" b="1" dirty="0">
                <a:solidFill>
                  <a:srgbClr val="1F1F1F"/>
                </a:solidFill>
                <a:latin typeface="Calibri" panose="020F0502020204030204" pitchFamily="34" charset="0"/>
                <a:cs typeface="Calibri" panose="020F0502020204030204" pitchFamily="34" charset="0"/>
              </a:rPr>
              <a:t>Can we identify any correlations between mill operating conditions (e.g., Mill I/L Temp, Mill O/L Temp) and clinker quality (Clinker TPH)?</a:t>
            </a:r>
          </a:p>
          <a:p>
            <a:r>
              <a:rPr lang="en-US" sz="1500" dirty="0">
                <a:solidFill>
                  <a:srgbClr val="1F1F1F"/>
                </a:solidFill>
                <a:latin typeface="Calibri" panose="020F0502020204030204" pitchFamily="34" charset="0"/>
                <a:cs typeface="Calibri" panose="020F0502020204030204" pitchFamily="34" charset="0"/>
              </a:rPr>
              <a:t>There appears to be a slight correlation between the mill inlet temperature (Mill I/L Temp) and clinker production (Clinker TPH). As the mill inlet temperature increases, the clinker production also increases. This suggests that the mill is more efficient at grinding the raw materials into clinker at higher temperatures. However, it is important to note that the correlation is weak, and there are other factors that can also affect clinker production.</a:t>
            </a:r>
          </a:p>
          <a:p>
            <a:endParaRPr lang="en-US" sz="1500" b="1" dirty="0">
              <a:solidFill>
                <a:srgbClr val="1F1F1F"/>
              </a:solidFill>
              <a:latin typeface="Calibri" panose="020F0502020204030204" pitchFamily="34" charset="0"/>
              <a:cs typeface="Calibri" panose="020F0502020204030204" pitchFamily="34" charset="0"/>
            </a:endParaRPr>
          </a:p>
          <a:p>
            <a:r>
              <a:rPr lang="en-US" sz="1500" b="1" dirty="0">
                <a:solidFill>
                  <a:srgbClr val="1F1F1F"/>
                </a:solidFill>
                <a:latin typeface="Calibri" panose="020F0502020204030204" pitchFamily="34" charset="0"/>
                <a:cs typeface="Calibri" panose="020F0502020204030204" pitchFamily="34" charset="0"/>
              </a:rPr>
              <a:t>Is there a relationship between the reject rate and the clinker production rate? How does this impact product quality?</a:t>
            </a:r>
          </a:p>
          <a:p>
            <a:r>
              <a:rPr lang="en-US" sz="1500" dirty="0">
                <a:solidFill>
                  <a:srgbClr val="1F1F1F"/>
                </a:solidFill>
                <a:latin typeface="Calibri" panose="020F0502020204030204" pitchFamily="34" charset="0"/>
                <a:cs typeface="Calibri" panose="020F0502020204030204" pitchFamily="34" charset="0"/>
              </a:rPr>
              <a:t>There is a slight positive correlation between the reject rate and the clinker production rate. As the clinker production rate increases, the reject rate also increases. This suggests that the plant is more likely to produce clinker that is not of the desired quality at higher production rates. This is because the milling process may be less efficient at higher production rates, leading to more clinker fines and other defects.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dirty="0">
                <a:latin typeface="Times New Roman" panose="02020603050405020304"/>
                <a:ea typeface="Times New Roman" panose="02020603050405020304"/>
                <a:cs typeface="Times New Roman" panose="02020603050405020304"/>
                <a:sym typeface="Times New Roman" panose="02020603050405020304"/>
              </a:rPr>
              <a:t>Recommendations</a:t>
            </a:r>
            <a:endParaRPr dirty="0"/>
          </a:p>
        </p:txBody>
      </p:sp>
      <p:pic>
        <p:nvPicPr>
          <p:cNvPr id="324" name="Google Shape;324;p32"/>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5" name="Rectangle 4">
            <a:extLst>
              <a:ext uri="{FF2B5EF4-FFF2-40B4-BE49-F238E27FC236}">
                <a16:creationId xmlns:a16="http://schemas.microsoft.com/office/drawing/2014/main" id="{2001716E-4E12-46DF-A5D1-3CDDCD453E85}"/>
              </a:ext>
            </a:extLst>
          </p:cNvPr>
          <p:cNvSpPr/>
          <p:nvPr/>
        </p:nvSpPr>
        <p:spPr>
          <a:xfrm>
            <a:off x="228600" y="1526174"/>
            <a:ext cx="11458575" cy="3170099"/>
          </a:xfrm>
          <a:prstGeom prst="rect">
            <a:avLst/>
          </a:prstGeom>
        </p:spPr>
        <p:txBody>
          <a:bodyPr wrap="square">
            <a:spAutoFit/>
          </a:bodyPr>
          <a:lstStyle/>
          <a:p>
            <a:pPr marL="342900" indent="-342900">
              <a:buFont typeface="Arial" panose="020B0604020202020204" pitchFamily="34" charset="0"/>
              <a:buChar char="•"/>
            </a:pPr>
            <a:r>
              <a:rPr lang="en-US" sz="2000" dirty="0"/>
              <a:t>Investigate the causes of the spikes in clinker production.</a:t>
            </a:r>
          </a:p>
          <a:p>
            <a:endParaRPr lang="en-US" sz="2000" dirty="0"/>
          </a:p>
          <a:p>
            <a:pPr marL="342900" indent="-342900">
              <a:buFont typeface="Arial" panose="020B0604020202020204" pitchFamily="34" charset="0"/>
              <a:buChar char="•"/>
            </a:pPr>
            <a:r>
              <a:rPr lang="en-US" sz="2000" dirty="0"/>
              <a:t>Identify and address the root causes of the outliers in clinker residue.</a:t>
            </a:r>
          </a:p>
          <a:p>
            <a:endParaRPr lang="en-US" sz="2000" dirty="0"/>
          </a:p>
          <a:p>
            <a:pPr marL="342900" indent="-342900">
              <a:buFont typeface="Arial" panose="020B0604020202020204" pitchFamily="34" charset="0"/>
              <a:buChar char="•"/>
            </a:pPr>
            <a:r>
              <a:rPr lang="en-US" sz="2000" dirty="0"/>
              <a:t>Monitor the mill inlet temperature and clinker production closely to ensure that the mill is operating efficiently.</a:t>
            </a:r>
          </a:p>
          <a:p>
            <a:endParaRPr lang="en-US" sz="2000" dirty="0"/>
          </a:p>
          <a:p>
            <a:pPr marL="342900" indent="-342900">
              <a:buFont typeface="Arial" panose="020B0604020202020204" pitchFamily="34" charset="0"/>
              <a:buChar char="•"/>
            </a:pPr>
            <a:r>
              <a:rPr lang="en-US" sz="2000" dirty="0"/>
              <a:t>Take steps to reduce the reject rate, such as adjusting the production process or improving the quality of the raw materials.</a:t>
            </a:r>
          </a:p>
          <a:p>
            <a:pPr marL="342900" indent="-342900">
              <a:buFont typeface="Arial" panose="020B0604020202020204" pitchFamily="34" charset="0"/>
              <a:buChar char="•"/>
            </a:pPr>
            <a:endParaRPr lang="en-US" sz="2000" dirty="0">
              <a:solidFill>
                <a:srgbClr val="1F1F1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0267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318076"/>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dirty="0">
                <a:latin typeface="Times New Roman" panose="02020603050405020304"/>
                <a:ea typeface="Times New Roman" panose="02020603050405020304"/>
                <a:cs typeface="Times New Roman" panose="02020603050405020304"/>
                <a:sym typeface="Times New Roman" panose="02020603050405020304"/>
              </a:rPr>
              <a:t>Insights</a:t>
            </a:r>
            <a:endParaRPr dirty="0"/>
          </a:p>
        </p:txBody>
      </p:sp>
      <p:pic>
        <p:nvPicPr>
          <p:cNvPr id="324" name="Google Shape;324;p32"/>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5" name="Rectangle 4">
            <a:extLst>
              <a:ext uri="{FF2B5EF4-FFF2-40B4-BE49-F238E27FC236}">
                <a16:creationId xmlns:a16="http://schemas.microsoft.com/office/drawing/2014/main" id="{2001716E-4E12-46DF-A5D1-3CDDCD453E85}"/>
              </a:ext>
            </a:extLst>
          </p:cNvPr>
          <p:cNvSpPr/>
          <p:nvPr/>
        </p:nvSpPr>
        <p:spPr>
          <a:xfrm>
            <a:off x="228600" y="854661"/>
            <a:ext cx="11458575" cy="4693593"/>
          </a:xfrm>
          <a:prstGeom prst="rect">
            <a:avLst/>
          </a:prstGeom>
        </p:spPr>
        <p:txBody>
          <a:bodyPr wrap="square">
            <a:spAutoFit/>
          </a:bodyPr>
          <a:lstStyle/>
          <a:p>
            <a:r>
              <a:rPr lang="en-US" sz="1500" b="1" dirty="0">
                <a:latin typeface="Calibri" panose="020F0502020204030204" pitchFamily="34" charset="0"/>
                <a:cs typeface="Calibri" panose="020F0502020204030204" pitchFamily="34" charset="0"/>
              </a:rPr>
              <a:t>Production Teams Dashboard</a:t>
            </a:r>
          </a:p>
          <a:p>
            <a:endParaRPr lang="en-US" dirty="0"/>
          </a:p>
          <a:p>
            <a:r>
              <a:rPr lang="en-US" sz="1500" b="1" dirty="0">
                <a:latin typeface="Calibri" panose="020F0502020204030204" pitchFamily="34" charset="0"/>
                <a:cs typeface="Calibri" panose="020F0502020204030204" pitchFamily="34" charset="0"/>
              </a:rPr>
              <a:t>Are there specific time periods when the mill vent fan operates at higher or lower efficiency (Mill Vent Fan RPM and KW)?</a:t>
            </a:r>
          </a:p>
          <a:p>
            <a:r>
              <a:rPr lang="en-US" sz="1500" dirty="0">
                <a:latin typeface="Calibri" panose="020F0502020204030204" pitchFamily="34" charset="0"/>
                <a:cs typeface="Calibri" panose="020F0502020204030204" pitchFamily="34" charset="0"/>
              </a:rPr>
              <a:t>The mill vent fan RPM and KW fluctuate throughout the day, but there does not appear to be a clear pattern. This suggests that the mill vent fan efficiency is not directly correlated with the time of day.</a:t>
            </a:r>
          </a:p>
          <a:p>
            <a:endParaRPr lang="en-US" sz="1500" b="1" dirty="0">
              <a:latin typeface="Calibri" panose="020F0502020204030204" pitchFamily="34" charset="0"/>
              <a:cs typeface="Calibri" panose="020F0502020204030204" pitchFamily="34" charset="0"/>
            </a:endParaRPr>
          </a:p>
          <a:p>
            <a:r>
              <a:rPr lang="en-US" sz="1500" b="1" dirty="0">
                <a:latin typeface="Calibri" panose="020F0502020204030204" pitchFamily="34" charset="0"/>
                <a:cs typeface="Calibri" panose="020F0502020204030204" pitchFamily="34" charset="0"/>
              </a:rPr>
              <a:t>Is there a significant relationship between Separator Vent Efficiency and the reject rate ,does the efficiency of the separator vent impact reject rates ?</a:t>
            </a:r>
          </a:p>
          <a:p>
            <a:r>
              <a:rPr lang="en-US" sz="1500" dirty="0">
                <a:latin typeface="Calibri" panose="020F0502020204030204" pitchFamily="34" charset="0"/>
                <a:cs typeface="Calibri" panose="020F0502020204030204" pitchFamily="34" charset="0"/>
              </a:rPr>
              <a:t>There is a slight negative correlation between the separator vent efficiency and the reject rate. This means that as the separator vent efficiency increases, the reject rate decreases. This suggests that the separator vent efficiency does have an impact on the reject rate.</a:t>
            </a:r>
          </a:p>
          <a:p>
            <a:endParaRPr lang="en-US" sz="1500" b="1" dirty="0">
              <a:latin typeface="Calibri" panose="020F0502020204030204" pitchFamily="34" charset="0"/>
              <a:cs typeface="Calibri" panose="020F0502020204030204" pitchFamily="34" charset="0"/>
            </a:endParaRPr>
          </a:p>
          <a:p>
            <a:r>
              <a:rPr lang="en-US" sz="1500" b="1" dirty="0">
                <a:latin typeface="Calibri" panose="020F0502020204030204" pitchFamily="34" charset="0"/>
                <a:cs typeface="Calibri" panose="020F0502020204030204" pitchFamily="34" charset="0"/>
              </a:rPr>
              <a:t>What is the quarterly trend in clinker production (Clinker TPH) over the analyzed period?</a:t>
            </a:r>
          </a:p>
          <a:p>
            <a:r>
              <a:rPr lang="en-US" sz="1500" dirty="0">
                <a:latin typeface="Calibri" panose="020F0502020204030204" pitchFamily="34" charset="0"/>
                <a:cs typeface="Calibri" panose="020F0502020204030204" pitchFamily="34" charset="0"/>
              </a:rPr>
              <a:t>The quarterly trend in clinker production is relatively stable, with a slight increase in production over the past four quarters. This suggests that the plant is able to meet the demand for clinker.</a:t>
            </a:r>
          </a:p>
          <a:p>
            <a:endParaRPr lang="en-US" sz="1500" b="1" dirty="0">
              <a:latin typeface="Calibri" panose="020F0502020204030204" pitchFamily="34" charset="0"/>
              <a:cs typeface="Calibri" panose="020F0502020204030204" pitchFamily="34" charset="0"/>
            </a:endParaRPr>
          </a:p>
          <a:p>
            <a:r>
              <a:rPr lang="en-US" sz="1500" b="1" dirty="0">
                <a:latin typeface="Calibri" panose="020F0502020204030204" pitchFamily="34" charset="0"/>
                <a:cs typeface="Calibri" panose="020F0502020204030204" pitchFamily="34" charset="0"/>
              </a:rPr>
              <a:t>Can we identify any patterns or relationships between the rates of processing DFA (DFA_TPH) and WFA (WFA_TPH) with the clinker production rate (</a:t>
            </a:r>
            <a:r>
              <a:rPr lang="en-US" sz="1500" b="1" dirty="0" err="1">
                <a:latin typeface="Calibri" panose="020F0502020204030204" pitchFamily="34" charset="0"/>
                <a:cs typeface="Calibri" panose="020F0502020204030204" pitchFamily="34" charset="0"/>
              </a:rPr>
              <a:t>Clinker_TPH</a:t>
            </a:r>
            <a:r>
              <a:rPr lang="en-US" sz="1500" b="1" dirty="0">
                <a:latin typeface="Calibri" panose="020F0502020204030204" pitchFamily="34" charset="0"/>
                <a:cs typeface="Calibri" panose="020F0502020204030204" pitchFamily="34" charset="0"/>
              </a:rPr>
              <a:t>)?)</a:t>
            </a:r>
          </a:p>
          <a:p>
            <a:r>
              <a:rPr lang="en-US" sz="1500" dirty="0">
                <a:latin typeface="Calibri" panose="020F0502020204030204" pitchFamily="34" charset="0"/>
                <a:cs typeface="Calibri" panose="020F0502020204030204" pitchFamily="34" charset="0"/>
              </a:rPr>
              <a:t>There appears to be a positive correlation between the rates of processing DFA (DFA_TPH) and WFA (WFA_TPH) with the clinker production rate (</a:t>
            </a:r>
            <a:r>
              <a:rPr lang="en-US" sz="1500" dirty="0" err="1">
                <a:latin typeface="Calibri" panose="020F0502020204030204" pitchFamily="34" charset="0"/>
                <a:cs typeface="Calibri" panose="020F0502020204030204" pitchFamily="34" charset="0"/>
              </a:rPr>
              <a:t>Clinker_TPH</a:t>
            </a:r>
            <a:r>
              <a:rPr lang="en-US" sz="1500" dirty="0">
                <a:latin typeface="Calibri" panose="020F0502020204030204" pitchFamily="34" charset="0"/>
                <a:cs typeface="Calibri" panose="020F0502020204030204" pitchFamily="34" charset="0"/>
              </a:rPr>
              <a:t>). This means that as the processing rates of DFA and WFA increase, the clinker production rate also increases. This suggests that the processing rates of DFA and WFA are limiting factors in clinker production.</a:t>
            </a:r>
          </a:p>
        </p:txBody>
      </p:sp>
    </p:spTree>
    <p:extLst>
      <p:ext uri="{BB962C8B-B14F-4D97-AF65-F5344CB8AC3E}">
        <p14:creationId xmlns:p14="http://schemas.microsoft.com/office/powerpoint/2010/main" val="2476363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dirty="0">
                <a:latin typeface="Times New Roman" panose="02020603050405020304"/>
                <a:ea typeface="Times New Roman" panose="02020603050405020304"/>
                <a:cs typeface="Times New Roman" panose="02020603050405020304"/>
                <a:sym typeface="Times New Roman" panose="02020603050405020304"/>
              </a:rPr>
              <a:t>Recommendations</a:t>
            </a:r>
            <a:endParaRPr dirty="0"/>
          </a:p>
        </p:txBody>
      </p:sp>
      <p:pic>
        <p:nvPicPr>
          <p:cNvPr id="324" name="Google Shape;324;p32"/>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5" name="Rectangle 4">
            <a:extLst>
              <a:ext uri="{FF2B5EF4-FFF2-40B4-BE49-F238E27FC236}">
                <a16:creationId xmlns:a16="http://schemas.microsoft.com/office/drawing/2014/main" id="{2001716E-4E12-46DF-A5D1-3CDDCD453E85}"/>
              </a:ext>
            </a:extLst>
          </p:cNvPr>
          <p:cNvSpPr/>
          <p:nvPr/>
        </p:nvSpPr>
        <p:spPr>
          <a:xfrm>
            <a:off x="366712" y="1562981"/>
            <a:ext cx="11458575" cy="1938992"/>
          </a:xfrm>
          <a:prstGeom prst="rect">
            <a:avLst/>
          </a:prstGeom>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Optimize the mill operating parameters to achieve higher production output while maintaining product quality and energy efficiency.</a:t>
            </a:r>
          </a:p>
          <a:p>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Monitor the separator vent efficiency closely and take steps to improve it if necessary.</a:t>
            </a:r>
          </a:p>
          <a:p>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Increase the processing rates of DFA and WFA to increase clinker production.</a:t>
            </a:r>
          </a:p>
        </p:txBody>
      </p:sp>
    </p:spTree>
    <p:extLst>
      <p:ext uri="{BB962C8B-B14F-4D97-AF65-F5344CB8AC3E}">
        <p14:creationId xmlns:p14="http://schemas.microsoft.com/office/powerpoint/2010/main" val="843144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dirty="0">
                <a:latin typeface="Times New Roman" panose="02020603050405020304"/>
                <a:ea typeface="Times New Roman" panose="02020603050405020304"/>
                <a:cs typeface="Times New Roman" panose="02020603050405020304"/>
                <a:sym typeface="Times New Roman" panose="02020603050405020304"/>
              </a:rPr>
              <a:t>Insights</a:t>
            </a:r>
            <a:endParaRPr dirty="0"/>
          </a:p>
        </p:txBody>
      </p:sp>
      <p:pic>
        <p:nvPicPr>
          <p:cNvPr id="324" name="Google Shape;324;p32"/>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5" name="Rectangle 4">
            <a:extLst>
              <a:ext uri="{FF2B5EF4-FFF2-40B4-BE49-F238E27FC236}">
                <a16:creationId xmlns:a16="http://schemas.microsoft.com/office/drawing/2014/main" id="{2001716E-4E12-46DF-A5D1-3CDDCD453E85}"/>
              </a:ext>
            </a:extLst>
          </p:cNvPr>
          <p:cNvSpPr/>
          <p:nvPr/>
        </p:nvSpPr>
        <p:spPr>
          <a:xfrm>
            <a:off x="228600" y="854661"/>
            <a:ext cx="11458575" cy="4093428"/>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Plant Managers Dashboard</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Overall Insights:</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Plant Managers Dashboard provides valuable insights into the performance of the cement plant. By analyzing the data on the dashboard, plant managers can identify ways to improve the efficiency and profitability of the plant.</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Specifically, the dashboard can be used to:</a:t>
            </a:r>
          </a:p>
          <a:p>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Identify energy-efficient modes of operation</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Reduce testing time without compromising product quality</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Streamline testing processes and minimize downtime during testing</a:t>
            </a:r>
          </a:p>
        </p:txBody>
      </p:sp>
    </p:spTree>
    <p:extLst>
      <p:ext uri="{BB962C8B-B14F-4D97-AF65-F5344CB8AC3E}">
        <p14:creationId xmlns:p14="http://schemas.microsoft.com/office/powerpoint/2010/main" val="1983806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dirty="0">
                <a:latin typeface="Times New Roman" panose="02020603050405020304"/>
                <a:ea typeface="Times New Roman" panose="02020603050405020304"/>
                <a:cs typeface="Times New Roman" panose="02020603050405020304"/>
                <a:sym typeface="Times New Roman" panose="02020603050405020304"/>
              </a:rPr>
              <a:t>Recommendations</a:t>
            </a:r>
            <a:endParaRPr dirty="0"/>
          </a:p>
        </p:txBody>
      </p:sp>
      <p:pic>
        <p:nvPicPr>
          <p:cNvPr id="324" name="Google Shape;324;p32"/>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5" name="Rectangle 4">
            <a:extLst>
              <a:ext uri="{FF2B5EF4-FFF2-40B4-BE49-F238E27FC236}">
                <a16:creationId xmlns:a16="http://schemas.microsoft.com/office/drawing/2014/main" id="{2001716E-4E12-46DF-A5D1-3CDDCD453E85}"/>
              </a:ext>
            </a:extLst>
          </p:cNvPr>
          <p:cNvSpPr/>
          <p:nvPr/>
        </p:nvSpPr>
        <p:spPr>
          <a:xfrm>
            <a:off x="228600" y="1654762"/>
            <a:ext cx="11458575" cy="2554545"/>
          </a:xfrm>
          <a:prstGeom prst="rect">
            <a:avLst/>
          </a:prstGeom>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Develop a set of guidelines for operating the mill in an energy-efficient manner. These guidelines should be based on the historical data on power consumption and testing time.</a:t>
            </a:r>
          </a:p>
          <a:p>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Monitor the Mill I/L Temp and Mill O/L Temp closely during testing. This will help to ensure that the testing time is minimized without compromising product quality.</a:t>
            </a:r>
          </a:p>
          <a:p>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Monitor the draft pressure at various points in the system during testing. This will help to identify and clear blockages quickly and efficiently.</a:t>
            </a:r>
          </a:p>
        </p:txBody>
      </p:sp>
    </p:spTree>
    <p:extLst>
      <p:ext uri="{BB962C8B-B14F-4D97-AF65-F5344CB8AC3E}">
        <p14:creationId xmlns:p14="http://schemas.microsoft.com/office/powerpoint/2010/main" val="155467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9151"/>
            <a:ext cx="10515600" cy="532765"/>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dirty="0">
                <a:latin typeface="Times New Roman" panose="02020603050405020304"/>
                <a:ea typeface="Times New Roman" panose="02020603050405020304"/>
                <a:cs typeface="Times New Roman" panose="02020603050405020304"/>
                <a:sym typeface="Times New Roman" panose="02020603050405020304"/>
              </a:rPr>
              <a:t>Challenges</a:t>
            </a:r>
            <a:endParaRPr dirty="0"/>
          </a:p>
        </p:txBody>
      </p:sp>
      <p:pic>
        <p:nvPicPr>
          <p:cNvPr id="324" name="Google Shape;324;p32"/>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3" name="TextBox 2"/>
          <p:cNvSpPr txBox="1"/>
          <p:nvPr/>
        </p:nvSpPr>
        <p:spPr>
          <a:xfrm>
            <a:off x="806132" y="920621"/>
            <a:ext cx="9360535"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Inconsistent data: This can be caused by a variety of factors, such as manual data entry errors, sensor malfunctions, and equipment failures. Inconsistent data can lead to inaccurate results and conclusions.</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Seasonal variations in demand: The demand for cement can vary significantly depending on the time of year. This can make it difficult to forecast production.</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Handling duplicates and outliers: Duplicate and outlier data can also lead to inaccurate results. It is important to identify and remove duplicate data before conducting any analysis. Outliers can be removed or handled carefully to avoid skewing the results.</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Data visualization: Cement manufacturing data can be complex and difficult to interpret. It is important to use effective data visualization techniques to communicate the insights from the data to stakeholders.</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Process knowledge: Understanding the cement manufacturing process is essential for conducting accurate analysis. This includes understanding the different variables that affect the process, as well as the interactions between these variables.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9151"/>
            <a:ext cx="10515600" cy="532765"/>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dirty="0">
                <a:latin typeface="Times New Roman" panose="02020603050405020304"/>
                <a:ea typeface="Times New Roman" panose="02020603050405020304"/>
                <a:cs typeface="Times New Roman" panose="02020603050405020304"/>
                <a:sym typeface="Times New Roman" panose="02020603050405020304"/>
              </a:rPr>
              <a:t>Future Scope</a:t>
            </a:r>
            <a:endParaRPr dirty="0"/>
          </a:p>
        </p:txBody>
      </p:sp>
      <p:pic>
        <p:nvPicPr>
          <p:cNvPr id="324" name="Google Shape;324;p32"/>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3" name="TextBox 2"/>
          <p:cNvSpPr txBox="1"/>
          <p:nvPr/>
        </p:nvSpPr>
        <p:spPr>
          <a:xfrm>
            <a:off x="945515" y="1752750"/>
            <a:ext cx="9360535"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Use machine learning to optimize the manufacturing process and reduce costs by predicting the optimal operating conditions for the equipment, such as the mill speed and feed rate.</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Use artificial intelligence to improve predictive maintenance and reduce downtime by analyzing data from sensors on the equipment to predict when maintenance is needed.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3"/>
          <p:cNvSpPr txBox="1">
            <a:spLocks noGrp="1"/>
          </p:cNvSpPr>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Queries ?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483" name="Google Shape;483;p33"/>
          <p:cNvPicPr preferRelativeResize="0"/>
          <p:nvPr/>
        </p:nvPicPr>
        <p:blipFill rotWithShape="1">
          <a:blip r:embed="rId3"/>
          <a:srcRect/>
          <a:stretch>
            <a:fillRect/>
          </a:stretch>
        </p:blipFill>
        <p:spPr>
          <a:xfrm>
            <a:off x="2486998" y="1168646"/>
            <a:ext cx="7218003" cy="4520707"/>
          </a:xfrm>
          <a:prstGeom prst="rect">
            <a:avLst/>
          </a:prstGeom>
          <a:noFill/>
          <a:ln>
            <a:noFill/>
          </a:ln>
        </p:spPr>
      </p:pic>
      <p:pic>
        <p:nvPicPr>
          <p:cNvPr id="484" name="Google Shape;484;p33"/>
          <p:cNvPicPr preferRelativeResize="0"/>
          <p:nvPr/>
        </p:nvPicPr>
        <p:blipFill rotWithShape="1">
          <a:blip r:embed="rId4"/>
          <a:srcRect/>
          <a:stretch>
            <a:fillRect/>
          </a:stretch>
        </p:blipFill>
        <p:spPr>
          <a:xfrm>
            <a:off x="9580951" y="5971862"/>
            <a:ext cx="2592012" cy="805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Contents</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4</a:t>
            </a:fld>
            <a:endParaRPr lang="en-US"/>
          </a:p>
        </p:txBody>
      </p:sp>
      <p:pic>
        <p:nvPicPr>
          <p:cNvPr id="141" name="Google Shape;141;gf3a8d4be09_2_180"/>
          <p:cNvPicPr preferRelativeResize="0"/>
          <p:nvPr/>
        </p:nvPicPr>
        <p:blipFill rotWithShape="1">
          <a:blip r:embed="rId3"/>
          <a:srcRect/>
          <a:stretch>
            <a:fillRect/>
          </a:stretch>
        </p:blipFill>
        <p:spPr>
          <a:xfrm>
            <a:off x="9599989" y="6038978"/>
            <a:ext cx="2592012" cy="805375"/>
          </a:xfrm>
          <a:prstGeom prst="rect">
            <a:avLst/>
          </a:prstGeom>
          <a:noFill/>
          <a:ln>
            <a:noFill/>
          </a:ln>
        </p:spPr>
      </p:pic>
      <p:sp>
        <p:nvSpPr>
          <p:cNvPr id="2" name="Google Shape;142;gf3a8d4be09_2_180"/>
          <p:cNvSpPr txBox="1"/>
          <p:nvPr/>
        </p:nvSpPr>
        <p:spPr>
          <a:xfrm>
            <a:off x="996149" y="1457085"/>
            <a:ext cx="11034000" cy="3631733"/>
          </a:xfrm>
          <a:prstGeom prst="rect">
            <a:avLst/>
          </a:prstGeom>
          <a:noFill/>
          <a:ln>
            <a:noFill/>
          </a:ln>
        </p:spPr>
        <p:txBody>
          <a:bodyPr spcFirstLastPara="1" wrap="square" lIns="91425" tIns="91425" rIns="91425" bIns="91425" anchor="t" anchorCtr="0">
            <a:spAutoFit/>
          </a:bodyPr>
          <a:lstStyle/>
          <a:p>
            <a:pPr marL="285750" indent="-285750" fontAlgn="base">
              <a:buFont typeface="Arial" panose="020B0604020202020204" pitchFamily="34" charset="0"/>
              <a:buChar char="•"/>
            </a:pPr>
            <a:r>
              <a:rPr lang="en-US" sz="3200" dirty="0">
                <a:latin typeface="Calibri" panose="020F0502020204030204" pitchFamily="34" charset="0"/>
                <a:ea typeface="Tahoma" panose="020B0604030504040204" pitchFamily="34" charset="0"/>
                <a:cs typeface="Calibri" panose="020F0502020204030204" pitchFamily="34" charset="0"/>
              </a:rPr>
              <a:t>Business objective</a:t>
            </a:r>
          </a:p>
          <a:p>
            <a:pPr marL="285750" indent="-285750" fontAlgn="base">
              <a:buFont typeface="Arial" panose="020B0604020202020204" pitchFamily="34" charset="0"/>
              <a:buChar char="•"/>
            </a:pPr>
            <a:r>
              <a:rPr lang="en-US" sz="3200" dirty="0">
                <a:latin typeface="Calibri" panose="020F0502020204030204" pitchFamily="34" charset="0"/>
                <a:ea typeface="Tahoma" panose="020B0604030504040204" pitchFamily="34" charset="0"/>
                <a:cs typeface="Calibri" panose="020F0502020204030204" pitchFamily="34" charset="0"/>
              </a:rPr>
              <a:t>Business Constraints</a:t>
            </a:r>
          </a:p>
          <a:p>
            <a:pPr marL="285750" indent="-285750" fontAlgn="base">
              <a:buFont typeface="Arial" panose="020B0604020202020204" pitchFamily="34" charset="0"/>
              <a:buChar char="•"/>
            </a:pPr>
            <a:r>
              <a:rPr lang="en-US" sz="3200" dirty="0">
                <a:latin typeface="Calibri" panose="020F0502020204030204" pitchFamily="34" charset="0"/>
                <a:ea typeface="Tahoma" panose="020B0604030504040204" pitchFamily="34" charset="0"/>
                <a:cs typeface="Calibri" panose="020F0502020204030204" pitchFamily="34" charset="0"/>
              </a:rPr>
              <a:t>Project Architecture</a:t>
            </a:r>
          </a:p>
          <a:p>
            <a:pPr marL="285750" indent="-285750" fontAlgn="base">
              <a:buFont typeface="Arial" panose="020B0604020202020204" pitchFamily="34" charset="0"/>
              <a:buChar char="•"/>
            </a:pPr>
            <a:r>
              <a:rPr lang="en-US" sz="3200" dirty="0">
                <a:latin typeface="Calibri" panose="020F0502020204030204" pitchFamily="34" charset="0"/>
                <a:ea typeface="Tahoma" panose="020B0604030504040204" pitchFamily="34" charset="0"/>
                <a:cs typeface="Calibri" panose="020F0502020204030204" pitchFamily="34" charset="0"/>
              </a:rPr>
              <a:t>Data collection and details</a:t>
            </a:r>
          </a:p>
          <a:p>
            <a:pPr marL="285750" indent="-285750" fontAlgn="base">
              <a:buFont typeface="Arial" panose="020B0604020202020204" pitchFamily="34" charset="0"/>
              <a:buChar char="•"/>
            </a:pPr>
            <a:r>
              <a:rPr lang="en-US" sz="3200" dirty="0">
                <a:latin typeface="Calibri" panose="020F0502020204030204" pitchFamily="34" charset="0"/>
                <a:ea typeface="Tahoma" panose="020B0604030504040204" pitchFamily="34" charset="0"/>
                <a:cs typeface="Calibri" panose="020F0502020204030204" pitchFamily="34" charset="0"/>
              </a:rPr>
              <a:t>Exploratory Data Analysis</a:t>
            </a:r>
          </a:p>
          <a:p>
            <a:pPr marL="285750" indent="-285750" fontAlgn="base">
              <a:buFont typeface="Arial" panose="020B0604020202020204" pitchFamily="34" charset="0"/>
              <a:buChar char="•"/>
            </a:pPr>
            <a:r>
              <a:rPr lang="en-US" sz="3200" dirty="0">
                <a:latin typeface="Calibri" panose="020F0502020204030204" pitchFamily="34" charset="0"/>
                <a:ea typeface="Tahoma" panose="020B0604030504040204" pitchFamily="34" charset="0"/>
                <a:cs typeface="Calibri" panose="020F0502020204030204" pitchFamily="34" charset="0"/>
              </a:rPr>
              <a:t>Visualization</a:t>
            </a:r>
          </a:p>
          <a:p>
            <a:pPr marL="285750" indent="-285750" fontAlgn="base">
              <a:buFont typeface="Arial" panose="020B0604020202020204" pitchFamily="34" charset="0"/>
              <a:buChar char="•"/>
            </a:pPr>
            <a:r>
              <a:rPr lang="en-US" sz="3200" dirty="0">
                <a:latin typeface="Calibri" panose="020F0502020204030204" pitchFamily="34" charset="0"/>
                <a:ea typeface="Tahoma" panose="020B0604030504040204" pitchFamily="34" charset="0"/>
                <a:cs typeface="Calibri" panose="020F0502020204030204" pitchFamily="34" charset="0"/>
              </a:rPr>
              <a:t>Reports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60"/>
          <p:cNvPicPr preferRelativeResize="0"/>
          <p:nvPr/>
        </p:nvPicPr>
        <p:blipFill rotWithShape="1">
          <a:blip r:embed="rId3"/>
          <a:srcRect/>
          <a:stretch>
            <a:fillRect/>
          </a:stretch>
        </p:blipFill>
        <p:spPr>
          <a:xfrm>
            <a:off x="9915533" y="6151969"/>
            <a:ext cx="2276467" cy="706033"/>
          </a:xfrm>
          <a:prstGeom prst="rect">
            <a:avLst/>
          </a:prstGeom>
          <a:noFill/>
          <a:ln>
            <a:noFill/>
          </a:ln>
        </p:spPr>
      </p:pic>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4"/>
          <a:srcRect/>
          <a:stretch>
            <a:fillRect/>
          </a:stretch>
        </p:blipFill>
        <p:spPr>
          <a:xfrm>
            <a:off x="3110415" y="272435"/>
            <a:ext cx="5971172" cy="59711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228600" y="177836"/>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rPr>
              <a:t>Business Problem</a:t>
            </a:r>
            <a:endParaRPr sz="3200" b="1"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endParaRPr>
          </a:p>
        </p:txBody>
      </p:sp>
      <p:pic>
        <p:nvPicPr>
          <p:cNvPr id="161" name="Google Shape;161;p12"/>
          <p:cNvPicPr preferRelativeResize="0"/>
          <p:nvPr/>
        </p:nvPicPr>
        <p:blipFill rotWithShape="1">
          <a:blip r:embed="rId3"/>
          <a:srcRect/>
          <a:stretch>
            <a:fillRect/>
          </a:stretch>
        </p:blipFill>
        <p:spPr>
          <a:xfrm>
            <a:off x="9580951" y="6053750"/>
            <a:ext cx="2592012" cy="805375"/>
          </a:xfrm>
          <a:prstGeom prst="rect">
            <a:avLst/>
          </a:prstGeom>
          <a:noFill/>
          <a:ln>
            <a:noFill/>
          </a:ln>
        </p:spPr>
      </p:pic>
      <p:sp>
        <p:nvSpPr>
          <p:cNvPr id="4" name="Rectangle 3"/>
          <p:cNvSpPr/>
          <p:nvPr/>
        </p:nvSpPr>
        <p:spPr>
          <a:xfrm>
            <a:off x="866776" y="2094697"/>
            <a:ext cx="9915524" cy="1077218"/>
          </a:xfrm>
          <a:prstGeom prst="rect">
            <a:avLst/>
          </a:prstGeom>
        </p:spPr>
        <p:txBody>
          <a:bodyPr wrap="square">
            <a:spAutoFit/>
          </a:bodyPr>
          <a:lstStyle/>
          <a:p>
            <a:r>
              <a:rPr lang="en-US" sz="3200" dirty="0">
                <a:latin typeface="Calibri" panose="020F0502020204030204" pitchFamily="34" charset="0"/>
                <a:ea typeface="Tahoma" panose="020B0604030504040204" pitchFamily="34" charset="0"/>
                <a:cs typeface="Calibri" panose="020F0502020204030204" pitchFamily="34" charset="0"/>
              </a:rPr>
              <a:t>Sample of cement manufactured is taken at a regular interval of 1 hour or so and tested in lab for quality check.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228600" y="179173"/>
            <a:ext cx="10515600" cy="532765"/>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rPr>
              <a:t>Business Objective and Constraint</a:t>
            </a:r>
            <a:endParaRPr sz="3200" b="1"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endParaRPr>
          </a:p>
        </p:txBody>
      </p:sp>
      <p:sp>
        <p:nvSpPr>
          <p:cNvPr id="167" name="Google Shape;167;p7"/>
          <p:cNvSpPr txBox="1">
            <a:spLocks noGrp="1"/>
          </p:cNvSpPr>
          <p:nvPr>
            <p:ph type="body" idx="4294967295"/>
          </p:nvPr>
        </p:nvSpPr>
        <p:spPr>
          <a:xfrm>
            <a:off x="414342" y="1681163"/>
            <a:ext cx="5157788" cy="823912"/>
          </a:xfrm>
          <a:prstGeom prst="rect">
            <a:avLst/>
          </a:prstGeom>
          <a:noFill/>
          <a:ln>
            <a:noFill/>
          </a:ln>
        </p:spPr>
        <p:txBody>
          <a:bodyPr spcFirstLastPara="1" wrap="square" lIns="91400" tIns="45675" rIns="91400" bIns="45675" anchor="b" anchorCtr="0">
            <a:normAutofit/>
          </a:bodyPr>
          <a:lstStyle/>
          <a:p>
            <a:pPr marL="457200" lvl="0" indent="-228600" algn="l" rtl="0">
              <a:lnSpc>
                <a:spcPct val="90000"/>
              </a:lnSpc>
              <a:spcBef>
                <a:spcPts val="1000"/>
              </a:spcBef>
              <a:spcAft>
                <a:spcPts val="0"/>
              </a:spcAft>
              <a:buClr>
                <a:schemeClr val="dk1"/>
              </a:buClr>
              <a:buSzPts val="2400"/>
              <a:buNone/>
            </a:pPr>
            <a:r>
              <a:rPr lang="en-US" sz="2800" b="1"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rPr>
              <a:t>Objective</a:t>
            </a:r>
            <a:endParaRPr sz="2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69" name="Google Shape;169;p7"/>
          <p:cNvSpPr txBox="1">
            <a:spLocks noGrp="1"/>
          </p:cNvSpPr>
          <p:nvPr>
            <p:ph type="body" idx="4294967295"/>
          </p:nvPr>
        </p:nvSpPr>
        <p:spPr>
          <a:xfrm>
            <a:off x="6594469" y="1681163"/>
            <a:ext cx="5183187" cy="823912"/>
          </a:xfrm>
          <a:prstGeom prst="rect">
            <a:avLst/>
          </a:prstGeom>
          <a:noFill/>
          <a:ln>
            <a:noFill/>
          </a:ln>
        </p:spPr>
        <p:txBody>
          <a:bodyPr spcFirstLastPara="1" wrap="square" lIns="91400" tIns="45675" rIns="91400" bIns="45675" anchor="b" anchorCtr="0">
            <a:normAutofit/>
          </a:bodyPr>
          <a:lstStyle/>
          <a:p>
            <a:pPr marL="457200" lvl="0" indent="-228600" algn="l" rtl="0">
              <a:lnSpc>
                <a:spcPct val="90000"/>
              </a:lnSpc>
              <a:spcBef>
                <a:spcPts val="1000"/>
              </a:spcBef>
              <a:spcAft>
                <a:spcPts val="0"/>
              </a:spcAft>
              <a:buClr>
                <a:schemeClr val="dk1"/>
              </a:buClr>
              <a:buSzPts val="2400"/>
              <a:buNone/>
            </a:pPr>
            <a:r>
              <a:rPr lang="en-US" sz="3100" b="1" dirty="0">
                <a:latin typeface="Times New Roman" panose="02020603050405020304" pitchFamily="18" charset="0"/>
                <a:ea typeface="Tahoma" panose="020B0604030504040204" pitchFamily="34" charset="0"/>
                <a:cs typeface="Times New Roman" panose="02020603050405020304" pitchFamily="18" charset="0"/>
              </a:rPr>
              <a:t>Constraints</a:t>
            </a:r>
            <a:endParaRPr sz="3100"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71" name="Google Shape;171;p7"/>
          <p:cNvPicPr preferRelativeResize="0"/>
          <p:nvPr/>
        </p:nvPicPr>
        <p:blipFill rotWithShape="1">
          <a:blip r:embed="rId3"/>
          <a:srcRect/>
          <a:stretch>
            <a:fillRect/>
          </a:stretch>
        </p:blipFill>
        <p:spPr>
          <a:xfrm>
            <a:off x="9580951" y="6053750"/>
            <a:ext cx="2592012" cy="805375"/>
          </a:xfrm>
          <a:prstGeom prst="rect">
            <a:avLst/>
          </a:prstGeom>
          <a:noFill/>
          <a:ln>
            <a:noFill/>
          </a:ln>
        </p:spPr>
      </p:pic>
      <p:sp>
        <p:nvSpPr>
          <p:cNvPr id="2" name="Rectangle 1"/>
          <p:cNvSpPr/>
          <p:nvPr/>
        </p:nvSpPr>
        <p:spPr>
          <a:xfrm>
            <a:off x="1497520" y="2651173"/>
            <a:ext cx="4074610" cy="830997"/>
          </a:xfrm>
          <a:prstGeom prst="rect">
            <a:avLst/>
          </a:prstGeom>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ea typeface="Tahoma" panose="020B0604030504040204" pitchFamily="34" charset="0"/>
                <a:cs typeface="Calibri" panose="020F0502020204030204" pitchFamily="34" charset="0"/>
              </a:rPr>
              <a:t>Minimize the time between intervals of quality check.</a:t>
            </a:r>
          </a:p>
        </p:txBody>
      </p:sp>
      <p:sp>
        <p:nvSpPr>
          <p:cNvPr id="9" name="Rectangle 8"/>
          <p:cNvSpPr/>
          <p:nvPr/>
        </p:nvSpPr>
        <p:spPr>
          <a:xfrm>
            <a:off x="7684009" y="2651173"/>
            <a:ext cx="4074610" cy="830997"/>
          </a:xfrm>
          <a:prstGeom prst="rect">
            <a:avLst/>
          </a:prstGeom>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ea typeface="Tahoma" panose="020B0604030504040204" pitchFamily="34" charset="0"/>
                <a:cs typeface="Calibri" panose="020F0502020204030204" pitchFamily="34" charset="0"/>
              </a:rPr>
              <a:t>Minimize human intervention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rPr>
              <a:t>Technical Stacks</a:t>
            </a:r>
            <a:endParaRPr sz="3200" b="1"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endParaRPr>
          </a:p>
        </p:txBody>
      </p:sp>
      <p:sp>
        <p:nvSpPr>
          <p:cNvPr id="183" name="Google Shape;18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Tahoma" panose="020B0604030504040204" pitchFamily="34" charset="0"/>
              <a:ea typeface="Tahoma" panose="020B0604030504040204" pitchFamily="34" charset="0"/>
              <a:cs typeface="Tahoma" panose="020B0604030504040204" pitchFamily="34" charset="0"/>
              <a:sym typeface="Arial" panose="020B0604020202020204"/>
            </a:endParaRPr>
          </a:p>
        </p:txBody>
      </p:sp>
      <p:sp>
        <p:nvSpPr>
          <p:cNvPr id="184" name="Google Shape;18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Tahoma" panose="020B0604030504040204" pitchFamily="34" charset="0"/>
              <a:ea typeface="Tahoma" panose="020B0604030504040204" pitchFamily="34" charset="0"/>
              <a:cs typeface="Tahoma" panose="020B0604030504040204" pitchFamily="34" charset="0"/>
              <a:sym typeface="Arial" panose="020B0604020202020204"/>
            </a:endParaRPr>
          </a:p>
        </p:txBody>
      </p:sp>
      <p:pic>
        <p:nvPicPr>
          <p:cNvPr id="185" name="Google Shape;185;g119c79fd7f2_1_58"/>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2" name="Rectangle 1"/>
          <p:cNvSpPr/>
          <p:nvPr/>
        </p:nvSpPr>
        <p:spPr>
          <a:xfrm>
            <a:off x="960587" y="1585793"/>
            <a:ext cx="9439276" cy="3046988"/>
          </a:xfrm>
          <a:prstGeom prst="rect">
            <a:avLst/>
          </a:prstGeom>
        </p:spPr>
        <p:txBody>
          <a:bodyPr wrap="square">
            <a:spAutoFit/>
          </a:bodyPr>
          <a:lstStyle/>
          <a:p>
            <a:pPr fontAlgn="base">
              <a:buFont typeface="Arial" panose="020B0604020202020204" pitchFamily="34" charset="0"/>
              <a:buChar char="•"/>
            </a:pPr>
            <a:r>
              <a:rPr lang="en-US" sz="2400" dirty="0">
                <a:latin typeface="Calibri" panose="020F0502020204030204" pitchFamily="34" charset="0"/>
                <a:ea typeface="Tahoma" panose="020B0604030504040204" pitchFamily="34" charset="0"/>
                <a:cs typeface="Calibri" panose="020F0502020204030204" pitchFamily="34" charset="0"/>
              </a:rPr>
              <a:t>  EDA and Cleansing Operations were performed using MySQL and Python.</a:t>
            </a:r>
          </a:p>
          <a:p>
            <a:pPr fontAlgn="base">
              <a:buFont typeface="Arial" panose="020B0604020202020204" pitchFamily="34" charset="0"/>
              <a:buChar char="•"/>
            </a:pPr>
            <a:endParaRPr lang="en-US" sz="2400" dirty="0">
              <a:latin typeface="Calibri" panose="020F0502020204030204" pitchFamily="34" charset="0"/>
              <a:ea typeface="Tahoma" panose="020B0604030504040204" pitchFamily="34" charset="0"/>
              <a:cs typeface="Calibri" panose="020F0502020204030204" pitchFamily="34" charset="0"/>
            </a:endParaRPr>
          </a:p>
          <a:p>
            <a:pPr fontAlgn="base">
              <a:buFont typeface="Arial" panose="020B0604020202020204" pitchFamily="34" charset="0"/>
              <a:buChar char="•"/>
            </a:pPr>
            <a:r>
              <a:rPr lang="en-US" sz="2400" dirty="0">
                <a:latin typeface="Calibri" panose="020F0502020204030204" pitchFamily="34" charset="0"/>
                <a:ea typeface="Tahoma" panose="020B0604030504040204" pitchFamily="34" charset="0"/>
                <a:cs typeface="Calibri" panose="020F0502020204030204" pitchFamily="34" charset="0"/>
              </a:rPr>
              <a:t> MySQL database was used to store the raw and Processed Data.</a:t>
            </a:r>
          </a:p>
          <a:p>
            <a:pPr fontAlgn="base">
              <a:buFont typeface="Arial" panose="020B0604020202020204" pitchFamily="34" charset="0"/>
              <a:buChar char="•"/>
            </a:pPr>
            <a:endParaRPr lang="en-US" sz="2400" dirty="0">
              <a:latin typeface="Calibri" panose="020F0502020204030204" pitchFamily="34" charset="0"/>
              <a:ea typeface="Tahoma" panose="020B0604030504040204" pitchFamily="34" charset="0"/>
              <a:cs typeface="Calibri" panose="020F0502020204030204" pitchFamily="34" charset="0"/>
            </a:endParaRPr>
          </a:p>
          <a:p>
            <a:pPr fontAlgn="base">
              <a:buFont typeface="Arial" panose="020B0604020202020204" pitchFamily="34" charset="0"/>
              <a:buChar char="•"/>
            </a:pPr>
            <a:r>
              <a:rPr lang="en-US" sz="2400" dirty="0">
                <a:latin typeface="Calibri" panose="020F0502020204030204" pitchFamily="34" charset="0"/>
                <a:ea typeface="Tahoma" panose="020B0604030504040204" pitchFamily="34" charset="0"/>
                <a:cs typeface="Calibri" panose="020F0502020204030204" pitchFamily="34" charset="0"/>
              </a:rPr>
              <a:t> Dashboards and Reports were created using Tableau , Power Bi and Excel.</a:t>
            </a:r>
            <a:br>
              <a:rPr lang="en-US" sz="2400" dirty="0">
                <a:latin typeface="Calibri" panose="020F0502020204030204" pitchFamily="34" charset="0"/>
                <a:ea typeface="Tahoma" panose="020B0604030504040204" pitchFamily="34" charset="0"/>
                <a:cs typeface="Calibri" panose="020F0502020204030204" pitchFamily="34" charset="0"/>
              </a:rPr>
            </a:br>
            <a:endParaRPr lang="en-US" sz="2400" dirty="0">
              <a:latin typeface="Calibri" panose="020F0502020204030204" pitchFamily="34" charset="0"/>
              <a:ea typeface="Tahoma" panose="020B060403050404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Project Overview and Scope</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8" name="Google Shape;148;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8</a:t>
            </a:fld>
            <a:endParaRPr lang="en-US"/>
          </a:p>
        </p:txBody>
      </p:sp>
      <p:pic>
        <p:nvPicPr>
          <p:cNvPr id="149" name="Google Shape;149;gf3a8d4be09_2_92"/>
          <p:cNvPicPr preferRelativeResize="0"/>
          <p:nvPr/>
        </p:nvPicPr>
        <p:blipFill rotWithShape="1">
          <a:blip r:embed="rId3"/>
          <a:srcRect/>
          <a:stretch>
            <a:fillRect/>
          </a:stretch>
        </p:blipFill>
        <p:spPr>
          <a:xfrm>
            <a:off x="9580951" y="6040102"/>
            <a:ext cx="2592012" cy="805375"/>
          </a:xfrm>
          <a:prstGeom prst="rect">
            <a:avLst/>
          </a:prstGeom>
          <a:noFill/>
          <a:ln>
            <a:noFill/>
          </a:ln>
        </p:spPr>
      </p:pic>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panose="020F0502020204030204"/>
              <a:ea typeface="Calibri" panose="020F0502020204030204"/>
              <a:cs typeface="Calibri" panose="020F0502020204030204"/>
              <a:sym typeface="Calibri" panose="020F0502020204030204"/>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panose="020F0502020204030204"/>
              <a:ea typeface="Calibri" panose="020F0502020204030204"/>
              <a:cs typeface="Calibri" panose="020F0502020204030204"/>
              <a:sym typeface="Calibri" panose="020F0502020204030204"/>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panose="020F0502020204030204"/>
              <a:ea typeface="Calibri" panose="020F0502020204030204"/>
              <a:cs typeface="Calibri" panose="020F0502020204030204"/>
              <a:sym typeface="Calibri" panose="020F0502020204030204"/>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panose="020F0502020204030204"/>
              <a:ea typeface="Calibri" panose="020F0502020204030204"/>
              <a:cs typeface="Calibri" panose="020F0502020204030204"/>
              <a:sym typeface="Calibri" panose="020F0502020204030204"/>
            </a:endParaRPr>
          </a:p>
        </p:txBody>
      </p:sp>
      <p:pic>
        <p:nvPicPr>
          <p:cNvPr id="10" name="Picture 9">
            <a:extLst>
              <a:ext uri="{FF2B5EF4-FFF2-40B4-BE49-F238E27FC236}">
                <a16:creationId xmlns:a16="http://schemas.microsoft.com/office/drawing/2014/main" id="{E945F5EB-33F6-4C5E-8176-A73E05E6D368}"/>
              </a:ext>
            </a:extLst>
          </p:cNvPr>
          <p:cNvPicPr>
            <a:picLocks noChangeAspect="1"/>
          </p:cNvPicPr>
          <p:nvPr/>
        </p:nvPicPr>
        <p:blipFill>
          <a:blip r:embed="rId4"/>
          <a:stretch>
            <a:fillRect/>
          </a:stretch>
        </p:blipFill>
        <p:spPr>
          <a:xfrm>
            <a:off x="1262743" y="1283571"/>
            <a:ext cx="9666514" cy="42908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152400" y="177798"/>
            <a:ext cx="10591800" cy="14223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Collection and Understanding</a:t>
            </a:r>
            <a:endParaRPr sz="3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endParaRPr sz="3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08" name="Google Shape;208;p10"/>
          <p:cNvPicPr preferRelativeResize="0"/>
          <p:nvPr/>
        </p:nvPicPr>
        <p:blipFill rotWithShape="1">
          <a:blip r:embed="rId3"/>
          <a:srcRect/>
          <a:stretch>
            <a:fillRect/>
          </a:stretch>
        </p:blipFill>
        <p:spPr>
          <a:xfrm>
            <a:off x="9580951" y="6053750"/>
            <a:ext cx="2592012" cy="805375"/>
          </a:xfrm>
          <a:prstGeom prst="rect">
            <a:avLst/>
          </a:prstGeom>
          <a:noFill/>
          <a:ln>
            <a:noFill/>
          </a:ln>
        </p:spPr>
      </p:pic>
      <p:sp>
        <p:nvSpPr>
          <p:cNvPr id="209" name="Google Shape;209;p10"/>
          <p:cNvSpPr txBox="1"/>
          <p:nvPr/>
        </p:nvSpPr>
        <p:spPr>
          <a:xfrm>
            <a:off x="6096000" y="1809750"/>
            <a:ext cx="6134100" cy="8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endParaRPr sz="1850">
              <a:solidFill>
                <a:schemeClr val="dk1"/>
              </a:solidFill>
              <a:highlight>
                <a:srgbClr val="FFFFFF"/>
              </a:highlight>
            </a:endParaRPr>
          </a:p>
          <a:p>
            <a:pPr marL="0" lvl="0" indent="0" algn="l" rtl="0">
              <a:spcBef>
                <a:spcPts val="70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graphicFrame>
        <p:nvGraphicFramePr>
          <p:cNvPr id="4" name="Table 3">
            <a:extLst>
              <a:ext uri="{FF2B5EF4-FFF2-40B4-BE49-F238E27FC236}">
                <a16:creationId xmlns:a16="http://schemas.microsoft.com/office/drawing/2014/main" id="{39A5D5AB-164A-4A7E-8CEE-83026DF21B67}"/>
              </a:ext>
            </a:extLst>
          </p:cNvPr>
          <p:cNvGraphicFramePr>
            <a:graphicFrameLocks noGrp="1"/>
          </p:cNvGraphicFramePr>
          <p:nvPr>
            <p:extLst>
              <p:ext uri="{D42A27DB-BD31-4B8C-83A1-F6EECF244321}">
                <p14:modId xmlns:p14="http://schemas.microsoft.com/office/powerpoint/2010/main" val="79743757"/>
              </p:ext>
            </p:extLst>
          </p:nvPr>
        </p:nvGraphicFramePr>
        <p:xfrm>
          <a:off x="617934" y="820589"/>
          <a:ext cx="10956132" cy="5233162"/>
        </p:xfrm>
        <a:graphic>
          <a:graphicData uri="http://schemas.openxmlformats.org/drawingml/2006/table">
            <a:tbl>
              <a:tblPr firstRow="1" bandRow="1">
                <a:tableStyleId>{073A0DAA-6AF3-43AB-8588-CEC1D06C72B9}</a:tableStyleId>
              </a:tblPr>
              <a:tblGrid>
                <a:gridCol w="2739033">
                  <a:extLst>
                    <a:ext uri="{9D8B030D-6E8A-4147-A177-3AD203B41FA5}">
                      <a16:colId xmlns:a16="http://schemas.microsoft.com/office/drawing/2014/main" val="285044082"/>
                    </a:ext>
                  </a:extLst>
                </a:gridCol>
                <a:gridCol w="2739033">
                  <a:extLst>
                    <a:ext uri="{9D8B030D-6E8A-4147-A177-3AD203B41FA5}">
                      <a16:colId xmlns:a16="http://schemas.microsoft.com/office/drawing/2014/main" val="683919868"/>
                    </a:ext>
                  </a:extLst>
                </a:gridCol>
                <a:gridCol w="2739033">
                  <a:extLst>
                    <a:ext uri="{9D8B030D-6E8A-4147-A177-3AD203B41FA5}">
                      <a16:colId xmlns:a16="http://schemas.microsoft.com/office/drawing/2014/main" val="1222658272"/>
                    </a:ext>
                  </a:extLst>
                </a:gridCol>
                <a:gridCol w="2739033">
                  <a:extLst>
                    <a:ext uri="{9D8B030D-6E8A-4147-A177-3AD203B41FA5}">
                      <a16:colId xmlns:a16="http://schemas.microsoft.com/office/drawing/2014/main" val="615062649"/>
                    </a:ext>
                  </a:extLst>
                </a:gridCol>
              </a:tblGrid>
              <a:tr h="406048">
                <a:tc>
                  <a:txBody>
                    <a:bodyPr/>
                    <a:lstStyle/>
                    <a:p>
                      <a:pPr algn="l" fontAlgn="b"/>
                      <a:r>
                        <a:rPr lang="en-US" sz="1400" u="none" strike="noStrike" dirty="0">
                          <a:effectLst/>
                        </a:rPr>
                        <a:t>Feature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Description</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Type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Relevance</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2133498"/>
                  </a:ext>
                </a:extLst>
              </a:tr>
              <a:tr h="421751">
                <a:tc>
                  <a:txBody>
                    <a:bodyPr/>
                    <a:lstStyle/>
                    <a:p>
                      <a:pPr algn="ctr" fontAlgn="b"/>
                      <a:r>
                        <a:rPr lang="en-US" sz="1300" u="none" strike="noStrike" dirty="0" err="1">
                          <a:effectLst/>
                          <a:latin typeface="Calibri" panose="020F0502020204030204" pitchFamily="34" charset="0"/>
                          <a:cs typeface="Calibri" panose="020F0502020204030204" pitchFamily="34" charset="0"/>
                        </a:rPr>
                        <a:t>date_time</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Date and time of the measurement</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Discrete, Temporal</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a:effectLst/>
                          <a:latin typeface="Calibri" panose="020F0502020204030204" pitchFamily="34" charset="0"/>
                          <a:cs typeface="Calibri" panose="020F0502020204030204" pitchFamily="34" charset="0"/>
                        </a:rPr>
                        <a:t>Relevant, the information is useful to track the changes over time</a:t>
                      </a:r>
                      <a:endParaRPr lang="en-US" sz="13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534025745"/>
                  </a:ext>
                </a:extLst>
              </a:tr>
              <a:tr h="421751">
                <a:tc>
                  <a:txBody>
                    <a:bodyPr/>
                    <a:lstStyle/>
                    <a:p>
                      <a:pPr algn="ctr" fontAlgn="b"/>
                      <a:r>
                        <a:rPr lang="en-US" sz="1300" u="none" strike="noStrike" dirty="0" err="1">
                          <a:effectLst/>
                          <a:latin typeface="Calibri" panose="020F0502020204030204" pitchFamily="34" charset="0"/>
                          <a:cs typeface="Calibri" panose="020F0502020204030204" pitchFamily="34" charset="0"/>
                        </a:rPr>
                        <a:t>mill_tph</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Mill throughput in tons per hour</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a:effectLst/>
                          <a:latin typeface="Calibri" panose="020F0502020204030204" pitchFamily="34" charset="0"/>
                          <a:cs typeface="Calibri" panose="020F0502020204030204" pitchFamily="34" charset="0"/>
                        </a:rPr>
                        <a:t>Quantitative, Continuous</a:t>
                      </a:r>
                      <a:endParaRPr lang="en-US" sz="13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a:effectLst/>
                          <a:latin typeface="Calibri" panose="020F0502020204030204" pitchFamily="34" charset="0"/>
                          <a:cs typeface="Calibri" panose="020F0502020204030204" pitchFamily="34" charset="0"/>
                        </a:rPr>
                        <a:t>Relevant, the information is useful to measure the performance of the mill</a:t>
                      </a:r>
                      <a:endParaRPr lang="en-US" sz="13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039502030"/>
                  </a:ext>
                </a:extLst>
              </a:tr>
              <a:tr h="421751">
                <a:tc>
                  <a:txBody>
                    <a:bodyPr/>
                    <a:lstStyle/>
                    <a:p>
                      <a:pPr algn="ctr" fontAlgn="b"/>
                      <a:r>
                        <a:rPr lang="en-US" sz="1300" u="none" strike="noStrike" dirty="0" err="1">
                          <a:effectLst/>
                          <a:latin typeface="Calibri" panose="020F0502020204030204" pitchFamily="34" charset="0"/>
                          <a:cs typeface="Calibri" panose="020F0502020204030204" pitchFamily="34" charset="0"/>
                        </a:rPr>
                        <a:t>clinker_tph</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Clinker throughput in tons per hour</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Quantitative, Continuous</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Relevant, the information is useful to measure the production of clinker</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71466911"/>
                  </a:ext>
                </a:extLst>
              </a:tr>
              <a:tr h="421751">
                <a:tc>
                  <a:txBody>
                    <a:bodyPr/>
                    <a:lstStyle/>
                    <a:p>
                      <a:pPr algn="ctr" fontAlgn="b"/>
                      <a:r>
                        <a:rPr lang="en-US" sz="1300" u="none" strike="noStrike" dirty="0" err="1">
                          <a:effectLst/>
                          <a:latin typeface="Calibri" panose="020F0502020204030204" pitchFamily="34" charset="0"/>
                          <a:cs typeface="Calibri" panose="020F0502020204030204" pitchFamily="34" charset="0"/>
                        </a:rPr>
                        <a:t>gypsum_tph</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Gypsum throughput in tons per hour</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a:effectLst/>
                          <a:latin typeface="Calibri" panose="020F0502020204030204" pitchFamily="34" charset="0"/>
                          <a:cs typeface="Calibri" panose="020F0502020204030204" pitchFamily="34" charset="0"/>
                        </a:rPr>
                        <a:t>Quantitative, Continuous</a:t>
                      </a:r>
                      <a:endParaRPr lang="en-US" sz="13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Relevant, the information is useful to measure the production of gypsum</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4272320133"/>
                  </a:ext>
                </a:extLst>
              </a:tr>
              <a:tr h="628022">
                <a:tc>
                  <a:txBody>
                    <a:bodyPr/>
                    <a:lstStyle/>
                    <a:p>
                      <a:pPr algn="ctr" fontAlgn="b"/>
                      <a:r>
                        <a:rPr lang="en-US" sz="1300" u="none" strike="noStrike" dirty="0" err="1">
                          <a:effectLst/>
                          <a:latin typeface="Calibri" panose="020F0502020204030204" pitchFamily="34" charset="0"/>
                          <a:cs typeface="Calibri" panose="020F0502020204030204" pitchFamily="34" charset="0"/>
                        </a:rPr>
                        <a:t>dfa_tph</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Densified fly ash throughput in tons per hour</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Quantitative, Continuous</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Relevant, the information is useful to measure the production of densified fly ash</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917705612"/>
                  </a:ext>
                </a:extLst>
              </a:tr>
              <a:tr h="628022">
                <a:tc>
                  <a:txBody>
                    <a:bodyPr/>
                    <a:lstStyle/>
                    <a:p>
                      <a:pPr algn="ctr" fontAlgn="b"/>
                      <a:r>
                        <a:rPr lang="en-US" sz="1300" u="none" strike="noStrike" dirty="0" err="1">
                          <a:effectLst/>
                          <a:latin typeface="Calibri" panose="020F0502020204030204" pitchFamily="34" charset="0"/>
                          <a:cs typeface="Calibri" panose="020F0502020204030204" pitchFamily="34" charset="0"/>
                        </a:rPr>
                        <a:t>wfa_tph</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Wet fly ash throughput in tons per hour</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a:effectLst/>
                          <a:latin typeface="Calibri" panose="020F0502020204030204" pitchFamily="34" charset="0"/>
                          <a:cs typeface="Calibri" panose="020F0502020204030204" pitchFamily="34" charset="0"/>
                        </a:rPr>
                        <a:t>Quantitative, Continuous</a:t>
                      </a:r>
                      <a:endParaRPr lang="en-US" sz="13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Relevant, the information is useful to measure the production of wet fly ash</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220345430"/>
                  </a:ext>
                </a:extLst>
              </a:tr>
              <a:tr h="628022">
                <a:tc>
                  <a:txBody>
                    <a:bodyPr/>
                    <a:lstStyle/>
                    <a:p>
                      <a:pPr algn="ctr" fontAlgn="b"/>
                      <a:r>
                        <a:rPr lang="en-US" sz="1300" u="none" strike="noStrike" dirty="0" err="1">
                          <a:effectLst/>
                          <a:latin typeface="Calibri" panose="020F0502020204030204" pitchFamily="34" charset="0"/>
                          <a:cs typeface="Calibri" panose="020F0502020204030204" pitchFamily="34" charset="0"/>
                        </a:rPr>
                        <a:t>mill_kw</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Mill power consumption in kilowatts</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Quantitative, Continuous</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Relevant, the information is useful to measure the energy efficiency of the mill</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1521512316"/>
                  </a:ext>
                </a:extLst>
              </a:tr>
              <a:tr h="628022">
                <a:tc>
                  <a:txBody>
                    <a:bodyPr/>
                    <a:lstStyle/>
                    <a:p>
                      <a:pPr algn="ctr" fontAlgn="b"/>
                      <a:r>
                        <a:rPr lang="en-US" sz="1300" u="none" strike="noStrike" dirty="0" err="1">
                          <a:effectLst/>
                          <a:latin typeface="Calibri" panose="020F0502020204030204" pitchFamily="34" charset="0"/>
                          <a:cs typeface="Calibri" panose="020F0502020204030204" pitchFamily="34" charset="0"/>
                        </a:rPr>
                        <a:t>mill_il_temp</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Mill inlet temperature in degrees Celsius</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a:effectLst/>
                          <a:latin typeface="Calibri" panose="020F0502020204030204" pitchFamily="34" charset="0"/>
                          <a:cs typeface="Calibri" panose="020F0502020204030204" pitchFamily="34" charset="0"/>
                        </a:rPr>
                        <a:t>Quantitative, Continuous</a:t>
                      </a:r>
                      <a:endParaRPr lang="en-US" sz="13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Relevant, the information is useful to monitor the temperature of the mill and prevent overheating</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935061992"/>
                  </a:ext>
                </a:extLst>
              </a:tr>
              <a:tr h="628022">
                <a:tc>
                  <a:txBody>
                    <a:bodyPr/>
                    <a:lstStyle/>
                    <a:p>
                      <a:pPr algn="ctr" fontAlgn="b"/>
                      <a:r>
                        <a:rPr lang="en-US" sz="1300" u="none" strike="noStrike" dirty="0" err="1">
                          <a:effectLst/>
                          <a:latin typeface="Calibri" panose="020F0502020204030204" pitchFamily="34" charset="0"/>
                          <a:cs typeface="Calibri" panose="020F0502020204030204" pitchFamily="34" charset="0"/>
                        </a:rPr>
                        <a:t>mill_ol_temp</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Mill outlet temperature in degrees Celsius</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Quantitative, Continuous</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Relevant, the information is useful to monitor the temperature of the mill and prevent overheating</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384950313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3383</Words>
  <Application>Microsoft Office PowerPoint</Application>
  <PresentationFormat>Widescreen</PresentationFormat>
  <Paragraphs>505</Paragraphs>
  <Slides>40</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Georgia</vt:lpstr>
      <vt:lpstr>Arial</vt:lpstr>
      <vt:lpstr>Tahoma</vt:lpstr>
      <vt:lpstr>Times New Roman</vt:lpstr>
      <vt:lpstr>Lexend</vt:lpstr>
      <vt:lpstr>Bahnschrift</vt:lpstr>
      <vt:lpstr>Calibri</vt:lpstr>
      <vt:lpstr>Office Theme</vt:lpstr>
      <vt:lpstr>PowerPoint Presentation</vt:lpstr>
      <vt:lpstr>Project Leadership</vt:lpstr>
      <vt:lpstr>Team Members</vt:lpstr>
      <vt:lpstr>Contents</vt:lpstr>
      <vt:lpstr>Business Problem</vt:lpstr>
      <vt:lpstr>Business Objective and Constraint</vt:lpstr>
      <vt:lpstr>Technical Stacks</vt:lpstr>
      <vt:lpstr>Project Overview and Scope</vt:lpstr>
      <vt:lpstr>Data Collection and Understanding  </vt:lpstr>
      <vt:lpstr>Data Collection and Understanding  </vt:lpstr>
      <vt:lpstr>Data Collection and Understanding  </vt:lpstr>
      <vt:lpstr>Data  Information </vt:lpstr>
      <vt:lpstr>Data Dictionary </vt:lpstr>
      <vt:lpstr>Data Dictionary </vt:lpstr>
      <vt:lpstr>System Requirements</vt:lpstr>
      <vt:lpstr>Exploratory Data Analysis [EDA]</vt:lpstr>
      <vt:lpstr>Exploratory Data Analysis [EDA]</vt:lpstr>
      <vt:lpstr>Data Importing</vt:lpstr>
      <vt:lpstr>Missing Values Observation </vt:lpstr>
      <vt:lpstr>Data Preprocessing</vt:lpstr>
      <vt:lpstr>Data Preprocessing</vt:lpstr>
      <vt:lpstr>Auto - EDA Libraries</vt:lpstr>
      <vt:lpstr>Auto - EDA Libraries</vt:lpstr>
      <vt:lpstr>Auto - EDA Libraries</vt:lpstr>
      <vt:lpstr>Auto - EDA Libraries Comparision</vt:lpstr>
      <vt:lpstr>Auto - EDA Libraries Comparision</vt:lpstr>
      <vt:lpstr>Data Visualizations</vt:lpstr>
      <vt:lpstr>Data Visualization </vt:lpstr>
      <vt:lpstr>Data Visualization </vt:lpstr>
      <vt:lpstr>PowerPoint Presentation</vt:lpstr>
      <vt:lpstr>Insights</vt:lpstr>
      <vt:lpstr>Recommendations</vt:lpstr>
      <vt:lpstr>Insights</vt:lpstr>
      <vt:lpstr>Recommendations</vt:lpstr>
      <vt:lpstr>Insights</vt:lpstr>
      <vt:lpstr>Recommendations</vt:lpstr>
      <vt:lpstr>Challenges</vt:lpstr>
      <vt:lpstr>Future Scope</vt:lpstr>
      <vt:lpstr>Queries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ABISHEK N</cp:lastModifiedBy>
  <cp:revision>20</cp:revision>
  <dcterms:created xsi:type="dcterms:W3CDTF">2022-02-16T01:47:00Z</dcterms:created>
  <dcterms:modified xsi:type="dcterms:W3CDTF">2023-11-09T18:52:40Z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y fmtid="{D5CDD505-2E9C-101B-9397-08002B2CF9AE}" pid="3" name="KSOProductBuildVer">
    <vt:lpwstr>1033-12.2.0.13266</vt:lpwstr>
  </property>
</Properties>
</file>