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7" r:id="rId6"/>
    <p:sldId id="304" r:id="rId7"/>
    <p:sldId id="301" r:id="rId8"/>
    <p:sldId id="306" r:id="rId9"/>
    <p:sldId id="309" r:id="rId10"/>
    <p:sldId id="300" r:id="rId11"/>
    <p:sldId id="310" r:id="rId12"/>
    <p:sldId id="318" r:id="rId13"/>
    <p:sldId id="319" r:id="rId14"/>
    <p:sldId id="327" r:id="rId15"/>
    <p:sldId id="320" r:id="rId16"/>
    <p:sldId id="321" r:id="rId17"/>
    <p:sldId id="32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h Vasudev" initials="AV" lastIdx="1" clrIdx="0">
    <p:extLst>
      <p:ext uri="{19B8F6BF-5375-455C-9EA6-DF929625EA0E}">
        <p15:presenceInfo xmlns:p15="http://schemas.microsoft.com/office/powerpoint/2012/main" userId="58dbbb02de4cbc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B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08T19:49:08.592"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www.flickr.com/photos/opengridscheduler/27071084566"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6AE19B9F-52CA-F4DC-F022-4F6BDB11A1B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9849" b="5245"/>
          <a:stretch/>
        </p:blipFill>
        <p:spPr>
          <a:xfrm>
            <a:off x="20" y="10"/>
            <a:ext cx="12191980" cy="6857990"/>
          </a:xfrm>
          <a:prstGeom prst="rect">
            <a:avLst/>
          </a:prstGeom>
        </p:spPr>
      </p:pic>
      <p:sp>
        <p:nvSpPr>
          <p:cNvPr id="53" name="Rectangle 5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77980" y="1122362"/>
            <a:ext cx="4186383" cy="2802219"/>
          </a:xfrm>
        </p:spPr>
        <p:txBody>
          <a:bodyPr anchor="b">
            <a:noAutofit/>
          </a:bodyPr>
          <a:lstStyle/>
          <a:p>
            <a:r>
              <a:rPr lang="en-US" sz="3600" spc="0" dirty="0">
                <a:ln w="13462">
                  <a:solidFill>
                    <a:schemeClr val="bg1"/>
                  </a:solidFill>
                  <a:prstDash val="solid"/>
                </a:ln>
                <a:solidFill>
                  <a:schemeClr val="bg1"/>
                </a:solidFill>
                <a:effectLst>
                  <a:outerShdw blurRad="38100" dist="38100" dir="2700000" algn="tl">
                    <a:srgbClr val="000000">
                      <a:alpha val="43137"/>
                    </a:srgbClr>
                  </a:outerShdw>
                </a:effectLst>
              </a:rPr>
              <a:t>AIRBNB - DATA ANALYTICS AND RECOMMENDER SYSTEM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77980" y="3969352"/>
            <a:ext cx="4023359" cy="1208141"/>
          </a:xfrm>
        </p:spPr>
        <p:txBody>
          <a:bodyPr>
            <a:normAutofit/>
          </a:bodyPr>
          <a:lstStyle/>
          <a:p>
            <a:endParaRPr lang="en-US" sz="1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AA08-AB22-85A8-F8A8-96A7FC25E2DE}"/>
              </a:ext>
            </a:extLst>
          </p:cNvPr>
          <p:cNvSpPr>
            <a:spLocks noGrp="1"/>
          </p:cNvSpPr>
          <p:nvPr>
            <p:ph type="title"/>
          </p:nvPr>
        </p:nvSpPr>
        <p:spPr/>
        <p:txBody>
          <a:bodyPr>
            <a:normAutofit/>
          </a:bodyPr>
          <a:lstStyle/>
          <a:p>
            <a:r>
              <a:rPr lang="en-US" sz="5400" dirty="0"/>
              <a:t>Natural Language Processing</a:t>
            </a:r>
            <a:endParaRPr lang="en-US" sz="54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descr="airbnb-logo - Ebenezer Suites">
            <a:extLst>
              <a:ext uri="{FF2B5EF4-FFF2-40B4-BE49-F238E27FC236}">
                <a16:creationId xmlns:a16="http://schemas.microsoft.com/office/drawing/2014/main" id="{D88BCA9C-A0B8-505F-7D0D-78AE6CFBD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641CDF3-63C0-E625-956A-D81EE8EEF36D}"/>
              </a:ext>
            </a:extLst>
          </p:cNvPr>
          <p:cNvSpPr>
            <a:spLocks noGrp="1"/>
          </p:cNvSpPr>
          <p:nvPr/>
        </p:nvSpPr>
        <p:spPr>
          <a:xfrm>
            <a:off x="1097280" y="2137231"/>
            <a:ext cx="10058400" cy="3467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l"/>
            <a:endParaRPr lang="en-IN" sz="1800" b="0" i="0" u="none" strike="noStrike" baseline="0" dirty="0">
              <a:solidFill>
                <a:srgbClr val="000000"/>
              </a:solidFill>
              <a:latin typeface="Times New Roman" panose="02020603050405020304" pitchFamily="18" charset="0"/>
            </a:endParaRPr>
          </a:p>
          <a:p>
            <a:r>
              <a:rPr lang="en-US" sz="1800" dirty="0">
                <a:solidFill>
                  <a:srgbClr val="292929"/>
                </a:solidFill>
                <a:latin typeface="Times New Roman" panose="02020603050405020304" pitchFamily="18" charset="0"/>
              </a:rPr>
              <a:t>Performing </a:t>
            </a:r>
            <a:r>
              <a:rPr lang="en-US" sz="1800" b="0" i="0" u="none" strike="noStrike" baseline="0" dirty="0">
                <a:solidFill>
                  <a:srgbClr val="292929"/>
                </a:solidFill>
                <a:latin typeface="Times New Roman" panose="02020603050405020304" pitchFamily="18" charset="0"/>
              </a:rPr>
              <a:t>the necessary text pre-processing steps for each reviewer's comments (including language detection)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292929"/>
                </a:solidFill>
                <a:latin typeface="Times New Roman" panose="02020603050405020304" pitchFamily="18" charset="0"/>
              </a:rPr>
              <a:t>Using NLTK's Vader lexicon to calculate the compound polarity and subjectivity of  text columns</a:t>
            </a:r>
            <a:endParaRPr lang="en-US" sz="1800" dirty="0">
              <a:solidFill>
                <a:srgbClr val="292929"/>
              </a:solidFill>
              <a:latin typeface="Times New Roman" panose="02020603050405020304" pitchFamily="18" charset="0"/>
            </a:endParaRPr>
          </a:p>
          <a:p>
            <a:r>
              <a:rPr lang="en-US" sz="1800" dirty="0">
                <a:solidFill>
                  <a:srgbClr val="292929"/>
                </a:solidFill>
                <a:latin typeface="Times New Roman" panose="02020603050405020304" pitchFamily="18" charset="0"/>
              </a:rPr>
              <a:t>Performed Sentiment Analysis on Text fields</a:t>
            </a:r>
          </a:p>
          <a:p>
            <a:r>
              <a:rPr lang="en-US" sz="1800" b="0" i="0" u="none" strike="noStrike" baseline="0" dirty="0">
                <a:solidFill>
                  <a:srgbClr val="292929"/>
                </a:solidFill>
                <a:latin typeface="Times New Roman" panose="02020603050405020304" pitchFamily="18" charset="0"/>
              </a:rPr>
              <a:t>Found Average polarity and subjectivity of al</a:t>
            </a:r>
            <a:r>
              <a:rPr lang="en-US" sz="1800" dirty="0">
                <a:solidFill>
                  <a:srgbClr val="292929"/>
                </a:solidFill>
                <a:latin typeface="Times New Roman" panose="02020603050405020304" pitchFamily="18" charset="0"/>
              </a:rPr>
              <a:t>l text columns</a:t>
            </a:r>
            <a:endParaRPr lang="en-US" sz="1800" b="0" i="0" u="none" strike="noStrike" baseline="0" dirty="0">
              <a:solidFill>
                <a:srgbClr val="000000"/>
              </a:solidFill>
              <a:latin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marL="0" indent="0" algn="just">
              <a:buNone/>
            </a:pP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28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6CA3-24FE-7D00-35F3-D0F73D1CC9FA}"/>
              </a:ext>
            </a:extLst>
          </p:cNvPr>
          <p:cNvSpPr>
            <a:spLocks noGrp="1"/>
          </p:cNvSpPr>
          <p:nvPr>
            <p:ph type="title"/>
          </p:nvPr>
        </p:nvSpPr>
        <p:spPr/>
        <p:txBody>
          <a:bodyPr/>
          <a:lstStyle/>
          <a:p>
            <a:pPr algn="ctr"/>
            <a:r>
              <a:rPr lang="en-US" dirty="0"/>
              <a:t>Results</a:t>
            </a:r>
          </a:p>
        </p:txBody>
      </p:sp>
      <p:pic>
        <p:nvPicPr>
          <p:cNvPr id="6" name="Picture 5">
            <a:extLst>
              <a:ext uri="{FF2B5EF4-FFF2-40B4-BE49-F238E27FC236}">
                <a16:creationId xmlns:a16="http://schemas.microsoft.com/office/drawing/2014/main" id="{F36C35FF-D554-BB74-9F1F-219BA6D9D179}"/>
              </a:ext>
            </a:extLst>
          </p:cNvPr>
          <p:cNvPicPr>
            <a:picLocks noChangeAspect="1"/>
          </p:cNvPicPr>
          <p:nvPr/>
        </p:nvPicPr>
        <p:blipFill>
          <a:blip r:embed="rId2"/>
          <a:stretch>
            <a:fillRect/>
          </a:stretch>
        </p:blipFill>
        <p:spPr>
          <a:xfrm>
            <a:off x="7074259" y="2106706"/>
            <a:ext cx="4816154" cy="3815568"/>
          </a:xfrm>
          <a:prstGeom prst="rect">
            <a:avLst/>
          </a:prstGeom>
        </p:spPr>
      </p:pic>
      <p:sp>
        <p:nvSpPr>
          <p:cNvPr id="7" name="TextBox 6">
            <a:extLst>
              <a:ext uri="{FF2B5EF4-FFF2-40B4-BE49-F238E27FC236}">
                <a16:creationId xmlns:a16="http://schemas.microsoft.com/office/drawing/2014/main" id="{89D62688-06C0-44EB-AF9A-4FD6338A331A}"/>
              </a:ext>
            </a:extLst>
          </p:cNvPr>
          <p:cNvSpPr txBox="1"/>
          <p:nvPr/>
        </p:nvSpPr>
        <p:spPr>
          <a:xfrm>
            <a:off x="1201271" y="2047082"/>
            <a:ext cx="5316070"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Airbnb listings tend to be positive when it comes to descriptions and summaries.</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makes sense, hosts want to encourage people to stay at their Airbnb and having a positive description is beneficial.</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However, these descriptions tend to be grounded in opinion</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Interesting to note that amenities are considered very opinionated</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One would expect that amenities would be more grounded in facts.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506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AA08-AB22-85A8-F8A8-96A7FC25E2DE}"/>
              </a:ext>
            </a:extLst>
          </p:cNvPr>
          <p:cNvSpPr>
            <a:spLocks noGrp="1"/>
          </p:cNvSpPr>
          <p:nvPr>
            <p:ph type="title"/>
          </p:nvPr>
        </p:nvSpPr>
        <p:spPr/>
        <p:txBody>
          <a:bodyPr>
            <a:normAutofit/>
          </a:bodyPr>
          <a:lstStyle/>
          <a:p>
            <a:r>
              <a:rPr lang="en-US" sz="5400" dirty="0"/>
              <a:t>Clustering</a:t>
            </a:r>
            <a:endParaRPr lang="en-US" sz="54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descr="airbnb-logo - Ebenezer Suites">
            <a:extLst>
              <a:ext uri="{FF2B5EF4-FFF2-40B4-BE49-F238E27FC236}">
                <a16:creationId xmlns:a16="http://schemas.microsoft.com/office/drawing/2014/main" id="{D88BCA9C-A0B8-505F-7D0D-78AE6CFBD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641CDF3-63C0-E625-956A-D81EE8EEF36D}"/>
              </a:ext>
            </a:extLst>
          </p:cNvPr>
          <p:cNvSpPr>
            <a:spLocks noGrp="1"/>
          </p:cNvSpPr>
          <p:nvPr/>
        </p:nvSpPr>
        <p:spPr>
          <a:xfrm>
            <a:off x="1097280" y="2137231"/>
            <a:ext cx="10058400" cy="3467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800" b="0" i="0" u="none" strike="noStrike" baseline="0" dirty="0">
              <a:solidFill>
                <a:srgbClr val="000000"/>
              </a:solidFill>
              <a:latin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marL="0" indent="0" algn="just">
              <a:buNone/>
            </a:pP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E47E7AD-BB77-4205-744B-153372B6DD73}"/>
              </a:ext>
            </a:extLst>
          </p:cNvPr>
          <p:cNvPicPr>
            <a:picLocks noChangeAspect="1"/>
          </p:cNvPicPr>
          <p:nvPr/>
        </p:nvPicPr>
        <p:blipFill>
          <a:blip r:embed="rId3"/>
          <a:stretch>
            <a:fillRect/>
          </a:stretch>
        </p:blipFill>
        <p:spPr>
          <a:xfrm>
            <a:off x="7589574" y="1995605"/>
            <a:ext cx="4329953" cy="4115834"/>
          </a:xfrm>
          <a:prstGeom prst="rect">
            <a:avLst/>
          </a:prstGeom>
        </p:spPr>
      </p:pic>
      <p:sp>
        <p:nvSpPr>
          <p:cNvPr id="5" name="TextBox 4">
            <a:extLst>
              <a:ext uri="{FF2B5EF4-FFF2-40B4-BE49-F238E27FC236}">
                <a16:creationId xmlns:a16="http://schemas.microsoft.com/office/drawing/2014/main" id="{96AFFEB1-5679-335F-0EF3-4A620C584CDB}"/>
              </a:ext>
            </a:extLst>
          </p:cNvPr>
          <p:cNvSpPr txBox="1"/>
          <p:nvPr/>
        </p:nvSpPr>
        <p:spPr>
          <a:xfrm>
            <a:off x="1255059" y="2137231"/>
            <a:ext cx="591670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Preprocessing of categorical and ordinal features. Converted to numerical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Established order for ordinal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Performed Scaling of features to ensure all the features are normalized.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Converted the feature matrix to embeddings for visualization of clusters.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Found optimal number of clusters using </a:t>
            </a:r>
            <a:r>
              <a:rPr lang="en-US" dirty="0" err="1"/>
              <a:t>silohouette</a:t>
            </a:r>
            <a:r>
              <a:rPr lang="en-US" dirty="0"/>
              <a:t> score and inertia. Assigned cluster labels to all Airbnb listings using </a:t>
            </a:r>
            <a:r>
              <a:rPr lang="en-US" dirty="0" err="1"/>
              <a:t>KMeans</a:t>
            </a:r>
            <a:r>
              <a:rPr lang="en-US" dirty="0"/>
              <a:t> Clustering.</a:t>
            </a:r>
          </a:p>
        </p:txBody>
      </p:sp>
    </p:spTree>
    <p:extLst>
      <p:ext uri="{BB962C8B-B14F-4D97-AF65-F5344CB8AC3E}">
        <p14:creationId xmlns:p14="http://schemas.microsoft.com/office/powerpoint/2010/main" val="94199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AA08-AB22-85A8-F8A8-96A7FC25E2DE}"/>
              </a:ext>
            </a:extLst>
          </p:cNvPr>
          <p:cNvSpPr>
            <a:spLocks noGrp="1"/>
          </p:cNvSpPr>
          <p:nvPr>
            <p:ph type="title"/>
          </p:nvPr>
        </p:nvSpPr>
        <p:spPr/>
        <p:txBody>
          <a:bodyPr>
            <a:noAutofit/>
          </a:bodyPr>
          <a:lstStyle/>
          <a:p>
            <a:r>
              <a:rPr lang="en-US" sz="4000" dirty="0"/>
              <a:t>Recommendation engine – Collaborative filtering and Sentiment Analysis</a:t>
            </a:r>
            <a:endParaRPr 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descr="airbnb-logo - Ebenezer Suites">
            <a:extLst>
              <a:ext uri="{FF2B5EF4-FFF2-40B4-BE49-F238E27FC236}">
                <a16:creationId xmlns:a16="http://schemas.microsoft.com/office/drawing/2014/main" id="{D88BCA9C-A0B8-505F-7D0D-78AE6CFBD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641CDF3-63C0-E625-956A-D81EE8EEF36D}"/>
              </a:ext>
            </a:extLst>
          </p:cNvPr>
          <p:cNvSpPr>
            <a:spLocks noGrp="1"/>
          </p:cNvSpPr>
          <p:nvPr/>
        </p:nvSpPr>
        <p:spPr>
          <a:xfrm>
            <a:off x="1097280" y="2137231"/>
            <a:ext cx="10058400" cy="3467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800" b="0" i="0" u="none" strike="noStrike" baseline="0" dirty="0">
              <a:solidFill>
                <a:srgbClr val="000000"/>
              </a:solidFill>
              <a:latin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marL="0" indent="0" algn="just">
              <a:buNone/>
            </a:pP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90B898-5395-7D23-5E01-26B44A265B50}"/>
              </a:ext>
            </a:extLst>
          </p:cNvPr>
          <p:cNvSpPr txBox="1"/>
          <p:nvPr/>
        </p:nvSpPr>
        <p:spPr>
          <a:xfrm>
            <a:off x="1430867" y="2573867"/>
            <a:ext cx="93218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Created a custom function which takes two arguments, the </a:t>
            </a:r>
            <a:r>
              <a:rPr lang="en-IN" dirty="0" err="1"/>
              <a:t>dataframe</a:t>
            </a:r>
            <a:r>
              <a:rPr lang="en-IN" dirty="0"/>
              <a:t> and a Airbnb listing.</a:t>
            </a:r>
          </a:p>
          <a:p>
            <a:pPr marL="285750" indent="-285750">
              <a:buFont typeface="Arial" panose="020B0604020202020204" pitchFamily="34" charset="0"/>
              <a:buChar char="•"/>
            </a:pPr>
            <a:r>
              <a:rPr lang="en-IN" dirty="0"/>
              <a:t>Found cosine similarity to recommend  Top 6 most similar Airbnb listings</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6822BB7D-1EDB-6DA8-7B75-7295D29F2898}"/>
              </a:ext>
            </a:extLst>
          </p:cNvPr>
          <p:cNvPicPr>
            <a:picLocks noChangeAspect="1"/>
          </p:cNvPicPr>
          <p:nvPr/>
        </p:nvPicPr>
        <p:blipFill>
          <a:blip r:embed="rId3"/>
          <a:stretch>
            <a:fillRect/>
          </a:stretch>
        </p:blipFill>
        <p:spPr>
          <a:xfrm>
            <a:off x="1938956" y="3362242"/>
            <a:ext cx="7704488" cy="2377646"/>
          </a:xfrm>
          <a:prstGeom prst="rect">
            <a:avLst/>
          </a:prstGeom>
        </p:spPr>
      </p:pic>
    </p:spTree>
    <p:extLst>
      <p:ext uri="{BB962C8B-B14F-4D97-AF65-F5344CB8AC3E}">
        <p14:creationId xmlns:p14="http://schemas.microsoft.com/office/powerpoint/2010/main" val="377355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AA08-AB22-85A8-F8A8-96A7FC25E2DE}"/>
              </a:ext>
            </a:extLst>
          </p:cNvPr>
          <p:cNvSpPr>
            <a:spLocks noGrp="1"/>
          </p:cNvSpPr>
          <p:nvPr>
            <p:ph type="title"/>
          </p:nvPr>
        </p:nvSpPr>
        <p:spPr>
          <a:xfrm>
            <a:off x="1097280" y="728133"/>
            <a:ext cx="10058400" cy="1009227"/>
          </a:xfrm>
        </p:spPr>
        <p:txBody>
          <a:bodyPr>
            <a:noAutofit/>
          </a:bodyPr>
          <a:lstStyle/>
          <a:p>
            <a:r>
              <a:rPr lang="en-US" sz="4000" dirty="0"/>
              <a:t>Results -</a:t>
            </a:r>
            <a:endParaRPr 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descr="airbnb-logo - Ebenezer Suites">
            <a:extLst>
              <a:ext uri="{FF2B5EF4-FFF2-40B4-BE49-F238E27FC236}">
                <a16:creationId xmlns:a16="http://schemas.microsoft.com/office/drawing/2014/main" id="{D88BCA9C-A0B8-505F-7D0D-78AE6CFBD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641CDF3-63C0-E625-956A-D81EE8EEF36D}"/>
              </a:ext>
            </a:extLst>
          </p:cNvPr>
          <p:cNvSpPr>
            <a:spLocks noGrp="1"/>
          </p:cNvSpPr>
          <p:nvPr/>
        </p:nvSpPr>
        <p:spPr>
          <a:xfrm>
            <a:off x="1097280" y="2137231"/>
            <a:ext cx="10058400" cy="3467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800" b="0" i="0" u="none" strike="noStrike" baseline="0" dirty="0">
              <a:solidFill>
                <a:srgbClr val="000000"/>
              </a:solidFill>
              <a:latin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marL="0" indent="0" algn="just">
              <a:buNone/>
            </a:pP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D209786-CCA6-B1D5-5F4A-C5A870B5E2EC}"/>
              </a:ext>
            </a:extLst>
          </p:cNvPr>
          <p:cNvSpPr txBox="1"/>
          <p:nvPr/>
        </p:nvSpPr>
        <p:spPr>
          <a:xfrm>
            <a:off x="1112520" y="2439921"/>
            <a:ext cx="1002792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From the cluster plot , we can see that the dataset has different clusters</a:t>
            </a:r>
          </a:p>
          <a:p>
            <a:r>
              <a:rPr lang="en-US" dirty="0">
                <a:latin typeface="Times New Roman" panose="02020603050405020304" pitchFamily="18" charset="0"/>
                <a:cs typeface="Times New Roman" panose="02020603050405020304" pitchFamily="18" charset="0"/>
              </a:rPr>
              <a:t>• We performed clustering to find the cluster labels for each and every review</a:t>
            </a:r>
          </a:p>
          <a:p>
            <a:r>
              <a:rPr lang="en-US" dirty="0">
                <a:latin typeface="Times New Roman" panose="02020603050405020304" pitchFamily="18" charset="0"/>
                <a:cs typeface="Times New Roman" panose="02020603050405020304" pitchFamily="18" charset="0"/>
              </a:rPr>
              <a:t>• We then used the cluster labels and the calculated features to recommend similar Airbnb listing using Cosine Similarity</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64FF7B-EFDE-2EDA-93CB-B600072AAF54}"/>
              </a:ext>
            </a:extLst>
          </p:cNvPr>
          <p:cNvPicPr>
            <a:picLocks noChangeAspect="1"/>
          </p:cNvPicPr>
          <p:nvPr/>
        </p:nvPicPr>
        <p:blipFill>
          <a:blip r:embed="rId3"/>
          <a:stretch>
            <a:fillRect/>
          </a:stretch>
        </p:blipFill>
        <p:spPr>
          <a:xfrm>
            <a:off x="1452780" y="3738781"/>
            <a:ext cx="8964706" cy="2106706"/>
          </a:xfrm>
          <a:prstGeom prst="rect">
            <a:avLst/>
          </a:prstGeom>
        </p:spPr>
      </p:pic>
    </p:spTree>
    <p:extLst>
      <p:ext uri="{BB962C8B-B14F-4D97-AF65-F5344CB8AC3E}">
        <p14:creationId xmlns:p14="http://schemas.microsoft.com/office/powerpoint/2010/main" val="113780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E76735A6-950A-A251-7E04-F3501424AE39}"/>
              </a:ext>
            </a:extLst>
          </p:cNvPr>
          <p:cNvSpPr txBox="1">
            <a:spLocks/>
          </p:cNvSpPr>
          <p:nvPr/>
        </p:nvSpPr>
        <p:spPr>
          <a:xfrm>
            <a:off x="143017" y="693768"/>
            <a:ext cx="3759195" cy="5470463"/>
          </a:xfrm>
          <a:prstGeom prst="rect">
            <a:avLst/>
          </a:prstGeom>
        </p:spPr>
        <p:txBody>
          <a:bodyPr vert="horz" lIns="91440" tIns="45720" rIns="9144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r">
              <a:lnSpc>
                <a:spcPct val="90000"/>
              </a:lnSpc>
              <a:spcBef>
                <a:spcPct val="0"/>
              </a:spcBef>
              <a:buNone/>
            </a:pPr>
            <a:r>
              <a:rPr lang="en-US" sz="3200" b="1" spc="-50" dirty="0">
                <a:ln w="6600">
                  <a:solidFill>
                    <a:schemeClr val="accent2"/>
                  </a:solidFill>
                  <a:prstDash val="solid"/>
                </a:ln>
                <a:effectLst>
                  <a:outerShdw dist="38100" dir="2700000" algn="tl" rotWithShape="0">
                    <a:schemeClr val="accent2"/>
                  </a:outerShdw>
                </a:effectLst>
                <a:latin typeface="+mj-lt"/>
                <a:ea typeface="+mj-ea"/>
                <a:cs typeface="+mj-cs"/>
              </a:rPr>
              <a:t>PROBLEM STATEMENT</a:t>
            </a:r>
          </a:p>
        </p:txBody>
      </p:sp>
      <p:cxnSp>
        <p:nvCxnSpPr>
          <p:cNvPr id="21" name="Straight Connector 20">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098742F-A75E-96DF-F548-B432F260A060}"/>
              </a:ext>
            </a:extLst>
          </p:cNvPr>
          <p:cNvSpPr txBox="1"/>
          <p:nvPr/>
        </p:nvSpPr>
        <p:spPr>
          <a:xfrm>
            <a:off x="4419938" y="396814"/>
            <a:ext cx="6818427" cy="6064370"/>
          </a:xfrm>
          <a:prstGeom prst="rect">
            <a:avLst/>
          </a:prstGeom>
        </p:spPr>
        <p:txBody>
          <a:bodyPr vert="horz" lIns="0" tIns="45720" rIns="0" bIns="45720" rtlCol="0" anchor="ctr">
            <a:normAutofit/>
          </a:bodyPr>
          <a:lstStyle/>
          <a:p>
            <a:pPr marL="285750" indent="-285750">
              <a:spcAft>
                <a:spcPts val="600"/>
              </a:spcAft>
              <a:buFont typeface="Arial" panose="020B0604020202020204" pitchFamily="34" charset="0"/>
              <a:buChar char="•"/>
            </a:pPr>
            <a:r>
              <a:rPr lang="en-US" b="0" i="0" dirty="0">
                <a:ln>
                  <a:solidFill>
                    <a:schemeClr val="bg2">
                      <a:lumMod val="75000"/>
                      <a:lumOff val="25000"/>
                    </a:schemeClr>
                  </a:solidFill>
                </a:ln>
                <a:solidFill>
                  <a:schemeClr val="accent1">
                    <a:lumMod val="40000"/>
                    <a:lumOff val="60000"/>
                  </a:schemeClr>
                </a:solidFill>
                <a:effectLst/>
              </a:rPr>
              <a:t>Travel  industries  are  having  important  reflection  of  the  economy  from  past  few  decades,  and  Airbnb housing price ranges are of great interest for both Hosts and Traveler. In this project, we are analyzing the various aspects with different use cases which covers  many aspects of </a:t>
            </a:r>
            <a:r>
              <a:rPr lang="en-US" b="0" i="0" dirty="0" err="1">
                <a:ln>
                  <a:solidFill>
                    <a:schemeClr val="bg2">
                      <a:lumMod val="75000"/>
                      <a:lumOff val="25000"/>
                    </a:schemeClr>
                  </a:solidFill>
                </a:ln>
                <a:solidFill>
                  <a:schemeClr val="accent1">
                    <a:lumMod val="40000"/>
                    <a:lumOff val="60000"/>
                  </a:schemeClr>
                </a:solidFill>
                <a:effectLst/>
              </a:rPr>
              <a:t>airbnb</a:t>
            </a:r>
            <a:r>
              <a:rPr lang="en-US" b="0" i="0" dirty="0">
                <a:ln>
                  <a:solidFill>
                    <a:schemeClr val="bg2">
                      <a:lumMod val="75000"/>
                      <a:lumOff val="25000"/>
                    </a:schemeClr>
                  </a:solidFill>
                </a:ln>
                <a:solidFill>
                  <a:schemeClr val="accent1">
                    <a:lumMod val="40000"/>
                    <a:lumOff val="60000"/>
                  </a:schemeClr>
                </a:solidFill>
                <a:effectLst/>
              </a:rPr>
              <a:t> listings. It helps in not only understanding  the  meaningful  relationships  between  attributes  but  it  also  allows  us  to  do  our  own research and come-up with our findings.</a:t>
            </a:r>
          </a:p>
        </p:txBody>
      </p:sp>
      <p:pic>
        <p:nvPicPr>
          <p:cNvPr id="4" name="Picture 2" descr="airbnb-logo - Ebenezer Suites">
            <a:extLst>
              <a:ext uri="{FF2B5EF4-FFF2-40B4-BE49-F238E27FC236}">
                <a16:creationId xmlns:a16="http://schemas.microsoft.com/office/drawing/2014/main" id="{81425B13-5221-73B1-36BC-562B15988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807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81F5D550-FA80-591E-0548-2893B0A76222}"/>
              </a:ext>
            </a:extLst>
          </p:cNvPr>
          <p:cNvSpPr txBox="1">
            <a:spLocks/>
          </p:cNvSpPr>
          <p:nvPr/>
        </p:nvSpPr>
        <p:spPr>
          <a:xfrm>
            <a:off x="3176" y="605896"/>
            <a:ext cx="4389530" cy="5646208"/>
          </a:xfrm>
          <a:prstGeom prst="rect">
            <a:avLst/>
          </a:prstGeom>
        </p:spPr>
        <p:txBody>
          <a:bodyPr vert="horz" lIns="91440" tIns="45720" rIns="9144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r">
              <a:lnSpc>
                <a:spcPct val="90000"/>
              </a:lnSpc>
              <a:spcBef>
                <a:spcPct val="0"/>
              </a:spcBef>
              <a:buNone/>
            </a:pPr>
            <a:r>
              <a:rPr lang="en-US" sz="3600" b="1" spc="-50" dirty="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LITERATURE REVIEW</a:t>
            </a:r>
          </a:p>
        </p:txBody>
      </p:sp>
      <p:sp>
        <p:nvSpPr>
          <p:cNvPr id="4" name="TextBox 3">
            <a:extLst>
              <a:ext uri="{FF2B5EF4-FFF2-40B4-BE49-F238E27FC236}">
                <a16:creationId xmlns:a16="http://schemas.microsoft.com/office/drawing/2014/main" id="{59D9E5D7-256C-40C4-6B0D-24C327D00833}"/>
              </a:ext>
            </a:extLst>
          </p:cNvPr>
          <p:cNvSpPr txBox="1"/>
          <p:nvPr/>
        </p:nvSpPr>
        <p:spPr>
          <a:xfrm>
            <a:off x="5231958" y="605896"/>
            <a:ext cx="5923721" cy="5646208"/>
          </a:xfrm>
          <a:prstGeom prst="rect">
            <a:avLst/>
          </a:prstGeom>
        </p:spPr>
        <p:txBody>
          <a:bodyPr vert="horz" lIns="0" tIns="45720" rIns="0" bIns="45720" rtlCol="0" anchor="ctr">
            <a:normAutofit/>
          </a:bodyPr>
          <a:lstStyle/>
          <a:p>
            <a:pPr fontAlgn="base">
              <a:lnSpc>
                <a:spcPct val="90000"/>
              </a:lnSpc>
              <a:spcAft>
                <a:spcPts val="600"/>
              </a:spcAft>
              <a:buFont typeface="Calibri" panose="020F0502020204030204" pitchFamily="34" charset="0"/>
              <a:buAutoNum type="arabicPeriod"/>
            </a:pPr>
            <a:r>
              <a:rPr lang="en-US" sz="1500" b="0" i="0" dirty="0">
                <a:solidFill>
                  <a:schemeClr val="tx1">
                    <a:lumMod val="75000"/>
                    <a:lumOff val="25000"/>
                  </a:schemeClr>
                </a:solidFill>
                <a:effectLst/>
              </a:rPr>
              <a:t> Airbnb Price Prediction Using Machine Learning and Sentiment Analysis, by </a:t>
            </a:r>
            <a:r>
              <a:rPr lang="en-US" sz="1500" b="0" i="0" dirty="0" err="1">
                <a:solidFill>
                  <a:schemeClr val="tx1">
                    <a:lumMod val="75000"/>
                    <a:lumOff val="25000"/>
                  </a:schemeClr>
                </a:solidFill>
                <a:effectLst/>
              </a:rPr>
              <a:t>Pouya</a:t>
            </a:r>
            <a:r>
              <a:rPr lang="en-US" sz="1500" b="0" i="0" dirty="0">
                <a:solidFill>
                  <a:schemeClr val="tx1">
                    <a:lumMod val="75000"/>
                    <a:lumOff val="25000"/>
                  </a:schemeClr>
                </a:solidFill>
                <a:effectLst/>
              </a:rPr>
              <a:t> Rezazadeh </a:t>
            </a:r>
            <a:r>
              <a:rPr lang="en-US" sz="1500" b="0" i="0" dirty="0" err="1">
                <a:solidFill>
                  <a:schemeClr val="tx1">
                    <a:lumMod val="75000"/>
                    <a:lumOff val="25000"/>
                  </a:schemeClr>
                </a:solidFill>
                <a:effectLst/>
              </a:rPr>
              <a:t>Kalehbasti</a:t>
            </a:r>
            <a:r>
              <a:rPr lang="en-US" sz="1500" b="0" i="0" dirty="0">
                <a:solidFill>
                  <a:schemeClr val="tx1">
                    <a:lumMod val="75000"/>
                    <a:lumOff val="25000"/>
                  </a:schemeClr>
                </a:solidFill>
                <a:effectLst/>
              </a:rPr>
              <a:t>, Liubov </a:t>
            </a:r>
            <a:r>
              <a:rPr lang="en-US" sz="1500" b="0" i="0" dirty="0" err="1">
                <a:solidFill>
                  <a:schemeClr val="tx1">
                    <a:lumMod val="75000"/>
                    <a:lumOff val="25000"/>
                  </a:schemeClr>
                </a:solidFill>
                <a:effectLst/>
              </a:rPr>
              <a:t>Nikolenko</a:t>
            </a:r>
            <a:r>
              <a:rPr lang="en-US" sz="1500" b="0" i="0" dirty="0">
                <a:solidFill>
                  <a:schemeClr val="tx1">
                    <a:lumMod val="75000"/>
                    <a:lumOff val="25000"/>
                  </a:schemeClr>
                </a:solidFill>
                <a:effectLst/>
              </a:rPr>
              <a:t>, </a:t>
            </a:r>
            <a:r>
              <a:rPr lang="en-US" sz="1500" b="0" i="0" dirty="0" err="1">
                <a:solidFill>
                  <a:schemeClr val="tx1">
                    <a:lumMod val="75000"/>
                    <a:lumOff val="25000"/>
                  </a:schemeClr>
                </a:solidFill>
                <a:effectLst/>
              </a:rPr>
              <a:t>Hoormazd</a:t>
            </a:r>
            <a:r>
              <a:rPr lang="en-US" sz="1500" b="0" i="0" dirty="0">
                <a:solidFill>
                  <a:schemeClr val="tx1">
                    <a:lumMod val="75000"/>
                    <a:lumOff val="25000"/>
                  </a:schemeClr>
                </a:solidFill>
                <a:effectLst/>
              </a:rPr>
              <a:t> Rezaei – The Author reflected the need to develop a reliable price prediction model using deep learning, machine learning and natural language techniques to aid both the property owners and the customers with price evaluation given minimal available information about the property. </a:t>
            </a:r>
          </a:p>
          <a:p>
            <a:pPr fontAlgn="base">
              <a:lnSpc>
                <a:spcPct val="90000"/>
              </a:lnSpc>
              <a:spcAft>
                <a:spcPts val="600"/>
              </a:spcAft>
              <a:buFont typeface="Calibri" panose="020F0502020204030204" pitchFamily="34" charset="0"/>
            </a:pPr>
            <a:endParaRPr lang="en-US" sz="1500" b="0" i="0" dirty="0">
              <a:solidFill>
                <a:schemeClr val="tx1">
                  <a:lumMod val="75000"/>
                  <a:lumOff val="25000"/>
                </a:schemeClr>
              </a:solidFill>
              <a:effectLst/>
            </a:endParaRPr>
          </a:p>
          <a:p>
            <a:pPr fontAlgn="base">
              <a:lnSpc>
                <a:spcPct val="90000"/>
              </a:lnSpc>
              <a:spcAft>
                <a:spcPts val="600"/>
              </a:spcAft>
              <a:buFont typeface="Calibri" panose="020F0502020204030204" pitchFamily="34" charset="0"/>
            </a:pPr>
            <a:r>
              <a:rPr lang="en-US" sz="1500" dirty="0">
                <a:solidFill>
                  <a:schemeClr val="tx1">
                    <a:lumMod val="75000"/>
                    <a:lumOff val="25000"/>
                  </a:schemeClr>
                </a:solidFill>
              </a:rPr>
              <a:t>2. A Hotel Recommendation System Based on Reviews - by Koji Takuma, </a:t>
            </a:r>
            <a:r>
              <a:rPr lang="en-US" sz="1500" dirty="0" err="1">
                <a:solidFill>
                  <a:schemeClr val="tx1">
                    <a:lumMod val="75000"/>
                    <a:lumOff val="25000"/>
                  </a:schemeClr>
                </a:solidFill>
              </a:rPr>
              <a:t>Junya</a:t>
            </a:r>
            <a:r>
              <a:rPr lang="en-US" sz="1500" dirty="0">
                <a:solidFill>
                  <a:schemeClr val="tx1">
                    <a:lumMod val="75000"/>
                    <a:lumOff val="25000"/>
                  </a:schemeClr>
                </a:solidFill>
              </a:rPr>
              <a:t> Yamamoto, Sayaka Kamei, Satoshi Fujita – This paper is focused on evaluation values (ratings) given by the contributors whose references are similar to user’s preference. The Authors proposed a method to extract the user preferences from a collection of reviews and perform analytics. </a:t>
            </a:r>
          </a:p>
          <a:p>
            <a:pPr fontAlgn="base">
              <a:lnSpc>
                <a:spcPct val="90000"/>
              </a:lnSpc>
              <a:spcAft>
                <a:spcPts val="600"/>
              </a:spcAft>
              <a:buFont typeface="Calibri" panose="020F0502020204030204" pitchFamily="34" charset="0"/>
              <a:buAutoNum type="arabicPeriod"/>
            </a:pPr>
            <a:endParaRPr lang="en-US" sz="1500" b="0" i="0" dirty="0">
              <a:solidFill>
                <a:schemeClr val="tx1">
                  <a:lumMod val="75000"/>
                  <a:lumOff val="25000"/>
                </a:schemeClr>
              </a:solidFill>
              <a:effectLst/>
            </a:endParaRPr>
          </a:p>
          <a:p>
            <a:pPr fontAlgn="base">
              <a:lnSpc>
                <a:spcPct val="90000"/>
              </a:lnSpc>
              <a:spcAft>
                <a:spcPts val="600"/>
              </a:spcAft>
              <a:buFont typeface="Calibri" panose="020F0502020204030204" pitchFamily="34" charset="0"/>
            </a:pPr>
            <a:r>
              <a:rPr lang="en-US" sz="1500" dirty="0">
                <a:solidFill>
                  <a:schemeClr val="tx1">
                    <a:lumMod val="75000"/>
                    <a:lumOff val="25000"/>
                  </a:schemeClr>
                </a:solidFill>
              </a:rPr>
              <a:t>A theme of extraction transformation and loading was imminent in most of the papers that we surveyed which brings us to the conclusion that the basics of data analytics were utilized to interpret important results which are crucial for decision making.</a:t>
            </a:r>
          </a:p>
          <a:p>
            <a:pPr fontAlgn="base">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fontAlgn="base">
              <a:lnSpc>
                <a:spcPct val="90000"/>
              </a:lnSpc>
              <a:spcAft>
                <a:spcPts val="600"/>
              </a:spcAft>
              <a:buFont typeface="Calibri" panose="020F0502020204030204" pitchFamily="34" charset="0"/>
            </a:pPr>
            <a:r>
              <a:rPr lang="en-US" sz="1500" dirty="0">
                <a:solidFill>
                  <a:schemeClr val="tx1">
                    <a:lumMod val="75000"/>
                    <a:lumOff val="25000"/>
                  </a:schemeClr>
                </a:solidFill>
              </a:rPr>
              <a:t>A major drawback which was discovered was the ever so slight change in accuracy scores over the course of our survey. The models are volatile with either high bias and low variance or vice-versa.</a:t>
            </a:r>
          </a:p>
          <a:p>
            <a:pPr fontAlgn="base">
              <a:lnSpc>
                <a:spcPct val="90000"/>
              </a:lnSpc>
              <a:spcAft>
                <a:spcPts val="600"/>
              </a:spcAft>
              <a:buFont typeface="Calibri" panose="020F0502020204030204" pitchFamily="34" charset="0"/>
            </a:pPr>
            <a:endParaRPr lang="en-US" sz="1500" b="0" i="0" dirty="0">
              <a:solidFill>
                <a:schemeClr val="tx1">
                  <a:lumMod val="75000"/>
                  <a:lumOff val="25000"/>
                </a:schemeClr>
              </a:solidFill>
              <a:effectLst/>
            </a:endParaRPr>
          </a:p>
          <a:p>
            <a:pPr fontAlgn="base">
              <a:lnSpc>
                <a:spcPct val="90000"/>
              </a:lnSpc>
              <a:spcAft>
                <a:spcPts val="600"/>
              </a:spcAft>
              <a:buFont typeface="Calibri" panose="020F0502020204030204" pitchFamily="34" charset="0"/>
              <a:buAutoNum type="arabicPeriod"/>
            </a:pPr>
            <a:endParaRPr lang="en-US" sz="1500" b="0" i="0" dirty="0">
              <a:solidFill>
                <a:schemeClr val="tx1">
                  <a:lumMod val="75000"/>
                  <a:lumOff val="25000"/>
                </a:schemeClr>
              </a:solidFill>
              <a:effectLst/>
            </a:endParaRPr>
          </a:p>
        </p:txBody>
      </p:sp>
    </p:spTree>
    <p:extLst>
      <p:ext uri="{BB962C8B-B14F-4D97-AF65-F5344CB8AC3E}">
        <p14:creationId xmlns:p14="http://schemas.microsoft.com/office/powerpoint/2010/main" val="76434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E76735A6-950A-A251-7E04-F3501424AE39}"/>
              </a:ext>
            </a:extLst>
          </p:cNvPr>
          <p:cNvSpPr txBox="1">
            <a:spLocks/>
          </p:cNvSpPr>
          <p:nvPr/>
        </p:nvSpPr>
        <p:spPr>
          <a:xfrm>
            <a:off x="143017" y="693768"/>
            <a:ext cx="3759195" cy="5470463"/>
          </a:xfrm>
          <a:prstGeom prst="rect">
            <a:avLst/>
          </a:prstGeom>
        </p:spPr>
        <p:txBody>
          <a:bodyPr vert="horz" lIns="91440" tIns="45720" rIns="9144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r">
              <a:lnSpc>
                <a:spcPct val="90000"/>
              </a:lnSpc>
              <a:spcBef>
                <a:spcPct val="0"/>
              </a:spcBef>
              <a:buNone/>
            </a:pPr>
            <a:r>
              <a:rPr lang="en-US" sz="3200" b="1" spc="-50" dirty="0">
                <a:ln w="6600">
                  <a:solidFill>
                    <a:schemeClr val="accent2"/>
                  </a:solidFill>
                  <a:prstDash val="solid"/>
                </a:ln>
                <a:effectLst>
                  <a:outerShdw dist="38100" dir="2700000" algn="tl" rotWithShape="0">
                    <a:schemeClr val="accent2"/>
                  </a:outerShdw>
                </a:effectLst>
                <a:latin typeface="+mj-lt"/>
                <a:ea typeface="+mj-ea"/>
                <a:cs typeface="+mj-cs"/>
              </a:rPr>
              <a:t>INTRODUCTION</a:t>
            </a:r>
          </a:p>
        </p:txBody>
      </p:sp>
      <p:cxnSp>
        <p:nvCxnSpPr>
          <p:cNvPr id="21" name="Straight Connector 20">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098742F-A75E-96DF-F548-B432F260A060}"/>
              </a:ext>
            </a:extLst>
          </p:cNvPr>
          <p:cNvSpPr txBox="1"/>
          <p:nvPr/>
        </p:nvSpPr>
        <p:spPr>
          <a:xfrm>
            <a:off x="4419938" y="396814"/>
            <a:ext cx="6818427" cy="6064370"/>
          </a:xfrm>
          <a:prstGeom prst="rect">
            <a:avLst/>
          </a:prstGeom>
        </p:spPr>
        <p:txBody>
          <a:bodyPr vert="horz" lIns="0" tIns="45720" rIns="0" bIns="45720" rtlCol="0" anchor="ctr">
            <a:normAutofit/>
          </a:bodyPr>
          <a:lstStyle/>
          <a:p>
            <a:pPr marL="285750" indent="-285750">
              <a:spcAft>
                <a:spcPts val="600"/>
              </a:spcAft>
              <a:buFont typeface="Arial" panose="020B0604020202020204" pitchFamily="34" charset="0"/>
              <a:buChar char="•"/>
            </a:pPr>
            <a:r>
              <a:rPr lang="en-US" b="0" i="0" dirty="0">
                <a:ln>
                  <a:solidFill>
                    <a:schemeClr val="bg2">
                      <a:lumMod val="75000"/>
                      <a:lumOff val="25000"/>
                    </a:schemeClr>
                  </a:solidFill>
                </a:ln>
                <a:solidFill>
                  <a:schemeClr val="accent1">
                    <a:lumMod val="40000"/>
                    <a:lumOff val="60000"/>
                  </a:schemeClr>
                </a:solidFill>
                <a:effectLst/>
              </a:rPr>
              <a:t>Travel industries are having important reflection of the economy from past few decades, and Airbnb housing price ranges are of great interest for both Hosts and Traveler</a:t>
            </a:r>
          </a:p>
          <a:p>
            <a:pPr marL="285750" indent="-285750">
              <a:spcAft>
                <a:spcPts val="600"/>
              </a:spcAft>
              <a:buFont typeface="Arial" panose="020B0604020202020204" pitchFamily="34" charset="0"/>
              <a:buChar char="•"/>
            </a:pPr>
            <a:endParaRPr lang="en-US" b="0" i="0" dirty="0">
              <a:ln>
                <a:solidFill>
                  <a:schemeClr val="bg2">
                    <a:lumMod val="75000"/>
                    <a:lumOff val="25000"/>
                  </a:schemeClr>
                </a:solidFill>
              </a:ln>
              <a:solidFill>
                <a:schemeClr val="accent1">
                  <a:lumMod val="40000"/>
                  <a:lumOff val="60000"/>
                </a:schemeClr>
              </a:solidFill>
              <a:effectLst/>
            </a:endParaRPr>
          </a:p>
          <a:p>
            <a:pPr marL="285750" indent="-285750">
              <a:spcAft>
                <a:spcPts val="600"/>
              </a:spcAft>
              <a:buFont typeface="Arial" panose="020B0604020202020204" pitchFamily="34" charset="0"/>
              <a:buChar char="•"/>
            </a:pPr>
            <a:r>
              <a:rPr lang="en-US" dirty="0">
                <a:ln>
                  <a:solidFill>
                    <a:schemeClr val="bg2">
                      <a:lumMod val="75000"/>
                      <a:lumOff val="25000"/>
                    </a:schemeClr>
                  </a:solidFill>
                </a:ln>
                <a:solidFill>
                  <a:schemeClr val="accent1">
                    <a:lumMod val="40000"/>
                    <a:lumOff val="60000"/>
                  </a:schemeClr>
                </a:solidFill>
              </a:rPr>
              <a:t>With several use cases that cover a wide range of characteristics of Airbnb listings, we are evaluating various components in this project. It aids in not only comprehending the significant connections between features but also enables us to do independent study and present our own conclusions.</a:t>
            </a:r>
          </a:p>
          <a:p>
            <a:pPr>
              <a:spcAft>
                <a:spcPts val="600"/>
              </a:spcAft>
            </a:pPr>
            <a:endParaRPr lang="en-US" dirty="0">
              <a:ln>
                <a:solidFill>
                  <a:schemeClr val="bg2">
                    <a:lumMod val="75000"/>
                    <a:lumOff val="25000"/>
                  </a:schemeClr>
                </a:solidFill>
              </a:ln>
              <a:solidFill>
                <a:schemeClr val="accent1">
                  <a:lumMod val="40000"/>
                  <a:lumOff val="60000"/>
                </a:schemeClr>
              </a:solidFill>
            </a:endParaRPr>
          </a:p>
          <a:p>
            <a:pPr marL="285750" indent="-285750">
              <a:spcAft>
                <a:spcPts val="600"/>
              </a:spcAft>
              <a:buFont typeface="Arial" panose="020B0604020202020204" pitchFamily="34" charset="0"/>
              <a:buChar char="•"/>
            </a:pPr>
            <a:r>
              <a:rPr lang="en-US" dirty="0">
                <a:ln>
                  <a:solidFill>
                    <a:schemeClr val="bg2">
                      <a:lumMod val="75000"/>
                      <a:lumOff val="25000"/>
                    </a:schemeClr>
                  </a:solidFill>
                </a:ln>
                <a:solidFill>
                  <a:schemeClr val="accent1">
                    <a:lumMod val="40000"/>
                    <a:lumOff val="60000"/>
                  </a:schemeClr>
                </a:solidFill>
              </a:rPr>
              <a:t>With the help of incredible Python libraries like </a:t>
            </a:r>
            <a:r>
              <a:rPr lang="en-US" dirty="0" err="1">
                <a:ln>
                  <a:solidFill>
                    <a:schemeClr val="bg2">
                      <a:lumMod val="75000"/>
                      <a:lumOff val="25000"/>
                    </a:schemeClr>
                  </a:solidFill>
                </a:ln>
                <a:solidFill>
                  <a:schemeClr val="accent1">
                    <a:lumMod val="40000"/>
                    <a:lumOff val="60000"/>
                  </a:schemeClr>
                </a:solidFill>
              </a:rPr>
              <a:t>Plotly</a:t>
            </a:r>
            <a:r>
              <a:rPr lang="en-US" dirty="0">
                <a:ln>
                  <a:solidFill>
                    <a:schemeClr val="bg2">
                      <a:lumMod val="75000"/>
                      <a:lumOff val="25000"/>
                    </a:schemeClr>
                  </a:solidFill>
                </a:ln>
                <a:solidFill>
                  <a:schemeClr val="accent1">
                    <a:lumMod val="40000"/>
                    <a:lumOff val="60000"/>
                  </a:schemeClr>
                </a:solidFill>
              </a:rPr>
              <a:t> and </a:t>
            </a:r>
            <a:r>
              <a:rPr lang="en-US" dirty="0" err="1">
                <a:ln>
                  <a:solidFill>
                    <a:schemeClr val="bg2">
                      <a:lumMod val="75000"/>
                      <a:lumOff val="25000"/>
                    </a:schemeClr>
                  </a:solidFill>
                </a:ln>
                <a:solidFill>
                  <a:schemeClr val="accent1">
                    <a:lumMod val="40000"/>
                    <a:lumOff val="60000"/>
                  </a:schemeClr>
                </a:solidFill>
              </a:rPr>
              <a:t>WordCloud</a:t>
            </a:r>
            <a:r>
              <a:rPr lang="en-US" dirty="0">
                <a:ln>
                  <a:solidFill>
                    <a:schemeClr val="bg2">
                      <a:lumMod val="75000"/>
                      <a:lumOff val="25000"/>
                    </a:schemeClr>
                  </a:solidFill>
                </a:ln>
                <a:solidFill>
                  <a:schemeClr val="accent1">
                    <a:lumMod val="40000"/>
                    <a:lumOff val="60000"/>
                  </a:schemeClr>
                </a:solidFill>
              </a:rPr>
              <a:t>, this project tries to improve our visual comprehension of the data.</a:t>
            </a:r>
          </a:p>
          <a:p>
            <a:pPr marL="285750" indent="-285750">
              <a:spcAft>
                <a:spcPts val="600"/>
              </a:spcAft>
              <a:buFont typeface="Arial" panose="020B0604020202020204" pitchFamily="34" charset="0"/>
              <a:buChar char="•"/>
            </a:pPr>
            <a:endParaRPr lang="en-US" dirty="0">
              <a:ln>
                <a:solidFill>
                  <a:schemeClr val="bg2">
                    <a:lumMod val="75000"/>
                    <a:lumOff val="25000"/>
                  </a:schemeClr>
                </a:solidFill>
              </a:ln>
              <a:solidFill>
                <a:schemeClr val="accent1">
                  <a:lumMod val="40000"/>
                  <a:lumOff val="60000"/>
                </a:schemeClr>
              </a:solidFill>
            </a:endParaRPr>
          </a:p>
        </p:txBody>
      </p:sp>
      <p:pic>
        <p:nvPicPr>
          <p:cNvPr id="4" name="Picture 2" descr="airbnb-logo - Ebenezer Suites">
            <a:extLst>
              <a:ext uri="{FF2B5EF4-FFF2-40B4-BE49-F238E27FC236}">
                <a16:creationId xmlns:a16="http://schemas.microsoft.com/office/drawing/2014/main" id="{81425B13-5221-73B1-36BC-562B15988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4208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AA08-AB22-85A8-F8A8-96A7FC25E2DE}"/>
              </a:ext>
            </a:extLst>
          </p:cNvPr>
          <p:cNvSpPr>
            <a:spLocks noGrp="1"/>
          </p:cNvSpPr>
          <p:nvPr>
            <p:ph type="title"/>
          </p:nvPr>
        </p:nvSpPr>
        <p:spPr/>
        <p:txBody>
          <a:bodyPr>
            <a:normAutofit/>
          </a:bodyPr>
          <a:lstStyle/>
          <a:p>
            <a:r>
              <a:rPr lang="en-US" sz="54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OBJECTIVES</a:t>
            </a:r>
          </a:p>
        </p:txBody>
      </p:sp>
      <p:pic>
        <p:nvPicPr>
          <p:cNvPr id="3" name="Picture 2" descr="airbnb-logo - Ebenezer Suites">
            <a:extLst>
              <a:ext uri="{FF2B5EF4-FFF2-40B4-BE49-F238E27FC236}">
                <a16:creationId xmlns:a16="http://schemas.microsoft.com/office/drawing/2014/main" id="{D88BCA9C-A0B8-505F-7D0D-78AE6CFBD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641CDF3-63C0-E625-956A-D81EE8EEF36D}"/>
              </a:ext>
            </a:extLst>
          </p:cNvPr>
          <p:cNvSpPr>
            <a:spLocks noGrp="1"/>
          </p:cNvSpPr>
          <p:nvPr/>
        </p:nvSpPr>
        <p:spPr>
          <a:xfrm>
            <a:off x="1097280" y="2137231"/>
            <a:ext cx="10058400" cy="3282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buNone/>
            </a:pP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cs typeface="Calibri" panose="020F0502020204030204" pitchFamily="34" charset="0"/>
              </a:rPr>
              <a:t>The objective of the project is to perform an exploratory data analysis, data pre-processing, data cleaning &amp; imputation and at the end, apply different Data Visualization techniques to get the meaningful insight from the given data and also to create a Recommendation System to suggest similar Airbnb listings</a:t>
            </a:r>
          </a:p>
        </p:txBody>
      </p:sp>
    </p:spTree>
    <p:extLst>
      <p:ext uri="{BB962C8B-B14F-4D97-AF65-F5344CB8AC3E}">
        <p14:creationId xmlns:p14="http://schemas.microsoft.com/office/powerpoint/2010/main" val="141734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104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airbnb-logo - Ebenezer Suites">
            <a:extLst>
              <a:ext uri="{FF2B5EF4-FFF2-40B4-BE49-F238E27FC236}">
                <a16:creationId xmlns:a16="http://schemas.microsoft.com/office/drawing/2014/main" id="{F3B306FA-1D0A-8AC9-2959-1EEA2EF1E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7E0A8A25-4EAB-53FF-1DF9-0AF57AC17021}"/>
              </a:ext>
            </a:extLst>
          </p:cNvPr>
          <p:cNvSpPr txBox="1">
            <a:spLocks/>
          </p:cNvSpPr>
          <p:nvPr/>
        </p:nvSpPr>
        <p:spPr>
          <a:xfrm>
            <a:off x="3176" y="605896"/>
            <a:ext cx="4389530" cy="5646208"/>
          </a:xfrm>
          <a:prstGeom prst="rect">
            <a:avLst/>
          </a:prstGeom>
        </p:spPr>
        <p:txBody>
          <a:bodyPr vert="horz" lIns="91440" tIns="45720" rIns="9144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r">
              <a:lnSpc>
                <a:spcPct val="90000"/>
              </a:lnSpc>
              <a:spcBef>
                <a:spcPct val="0"/>
              </a:spcBef>
              <a:buNone/>
            </a:pPr>
            <a:r>
              <a:rPr lang="en-US" sz="3600" b="1" spc="-50" dirty="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DATASET</a:t>
            </a:r>
          </a:p>
        </p:txBody>
      </p:sp>
      <p:sp>
        <p:nvSpPr>
          <p:cNvPr id="3" name="TextBox 2">
            <a:extLst>
              <a:ext uri="{FF2B5EF4-FFF2-40B4-BE49-F238E27FC236}">
                <a16:creationId xmlns:a16="http://schemas.microsoft.com/office/drawing/2014/main" id="{10FDC58E-6DC4-137F-8275-E184535E2114}"/>
              </a:ext>
            </a:extLst>
          </p:cNvPr>
          <p:cNvSpPr txBox="1"/>
          <p:nvPr/>
        </p:nvSpPr>
        <p:spPr>
          <a:xfrm>
            <a:off x="5009665" y="605896"/>
            <a:ext cx="6909862" cy="5646208"/>
          </a:xfrm>
          <a:prstGeom prst="rect">
            <a:avLst/>
          </a:prstGeom>
        </p:spPr>
        <p:txBody>
          <a:bodyPr vert="horz" lIns="0" tIns="45720" rIns="0" bIns="45720" rtlCol="0" anchor="ctr">
            <a:normAutofit/>
          </a:bodyPr>
          <a:lstStyle/>
          <a:p>
            <a:pPr fontAlgn="base">
              <a:lnSpc>
                <a:spcPct val="90000"/>
              </a:lnSpc>
              <a:spcAft>
                <a:spcPts val="600"/>
              </a:spcAft>
            </a:pPr>
            <a:r>
              <a:rPr lang="en-US" b="0" i="0" dirty="0">
                <a:solidFill>
                  <a:schemeClr val="tx1">
                    <a:lumMod val="75000"/>
                    <a:lumOff val="25000"/>
                  </a:schemeClr>
                </a:solidFill>
                <a:effectLst/>
              </a:rPr>
              <a:t>In the datasets we are provided with 26 columns(Features) of data.</a:t>
            </a:r>
          </a:p>
          <a:p>
            <a:pPr fontAlgn="base">
              <a:lnSpc>
                <a:spcPct val="90000"/>
              </a:lnSpc>
              <a:spcAft>
                <a:spcPts val="600"/>
              </a:spcAft>
              <a:buFont typeface="Calibri" panose="020F0502020204030204" pitchFamily="34" charset="0"/>
              <a:buAutoNum type="arabicPeriod"/>
            </a:pPr>
            <a:endParaRPr lang="en-US" b="0" i="0" dirty="0">
              <a:solidFill>
                <a:schemeClr val="tx1">
                  <a:lumMod val="75000"/>
                  <a:lumOff val="25000"/>
                </a:schemeClr>
              </a:solidFill>
              <a:effectLst/>
            </a:endParaRPr>
          </a:p>
          <a:p>
            <a:pPr marL="1200150" lvl="2" indent="-285750" fontAlgn="base">
              <a:lnSpc>
                <a:spcPct val="90000"/>
              </a:lnSpc>
              <a:spcAft>
                <a:spcPts val="600"/>
              </a:spcAft>
              <a:buFont typeface="Arial" panose="020B0604020202020204" pitchFamily="34" charset="0"/>
              <a:buChar char="•"/>
            </a:pPr>
            <a:r>
              <a:rPr lang="en-US" b="0" i="0" dirty="0" err="1">
                <a:solidFill>
                  <a:schemeClr val="tx1">
                    <a:lumMod val="75000"/>
                    <a:lumOff val="25000"/>
                  </a:schemeClr>
                </a:solidFill>
                <a:effectLst/>
              </a:rPr>
              <a:t>listing_id</a:t>
            </a:r>
            <a:r>
              <a:rPr lang="en-US" b="0" i="0" dirty="0">
                <a:solidFill>
                  <a:schemeClr val="tx1">
                    <a:lumMod val="75000"/>
                    <a:lumOff val="25000"/>
                  </a:schemeClr>
                </a:solidFill>
                <a:effectLst/>
              </a:rPr>
              <a:t> : Unique for each Airbnb listings</a:t>
            </a:r>
          </a:p>
          <a:p>
            <a:pPr marL="1200150" lvl="2" indent="-285750" fontAlgn="base">
              <a:lnSpc>
                <a:spcPct val="90000"/>
              </a:lnSpc>
              <a:spcAft>
                <a:spcPts val="600"/>
              </a:spcAft>
              <a:buFont typeface="Arial" panose="020B0604020202020204" pitchFamily="34" charset="0"/>
              <a:buChar char="•"/>
            </a:pPr>
            <a:r>
              <a:rPr lang="en-US" b="0" i="0" dirty="0">
                <a:solidFill>
                  <a:schemeClr val="tx1">
                    <a:lumMod val="75000"/>
                    <a:lumOff val="25000"/>
                  </a:schemeClr>
                </a:solidFill>
                <a:effectLst/>
              </a:rPr>
              <a:t>name : Name of the Airbnb</a:t>
            </a:r>
          </a:p>
          <a:p>
            <a:pPr marL="1200150" lvl="2" indent="-285750" fontAlgn="base">
              <a:lnSpc>
                <a:spcPct val="90000"/>
              </a:lnSpc>
              <a:spcAft>
                <a:spcPts val="600"/>
              </a:spcAft>
              <a:buFont typeface="Arial" panose="020B0604020202020204" pitchFamily="34" charset="0"/>
              <a:buChar char="•"/>
            </a:pPr>
            <a:r>
              <a:rPr lang="en-US" b="0" i="0" dirty="0" err="1">
                <a:solidFill>
                  <a:schemeClr val="tx1">
                    <a:lumMod val="75000"/>
                    <a:lumOff val="25000"/>
                  </a:schemeClr>
                </a:solidFill>
                <a:effectLst/>
              </a:rPr>
              <a:t>neighbourhood</a:t>
            </a:r>
            <a:r>
              <a:rPr lang="en-US" b="0" i="0" dirty="0">
                <a:solidFill>
                  <a:schemeClr val="tx1">
                    <a:lumMod val="75000"/>
                    <a:lumOff val="25000"/>
                  </a:schemeClr>
                </a:solidFill>
                <a:effectLst/>
              </a:rPr>
              <a:t> : Name of the </a:t>
            </a:r>
            <a:r>
              <a:rPr lang="en-US" b="0" i="0" dirty="0" err="1">
                <a:solidFill>
                  <a:schemeClr val="tx1">
                    <a:lumMod val="75000"/>
                    <a:lumOff val="25000"/>
                  </a:schemeClr>
                </a:solidFill>
                <a:effectLst/>
              </a:rPr>
              <a:t>Neighbourhood</a:t>
            </a:r>
            <a:endParaRPr lang="en-US" b="0" i="0" dirty="0">
              <a:solidFill>
                <a:schemeClr val="tx1">
                  <a:lumMod val="75000"/>
                  <a:lumOff val="25000"/>
                </a:schemeClr>
              </a:solidFill>
              <a:effectLst/>
            </a:endParaRPr>
          </a:p>
          <a:p>
            <a:pPr marL="1200150" lvl="2" indent="-285750" fontAlgn="base">
              <a:lnSpc>
                <a:spcPct val="90000"/>
              </a:lnSpc>
              <a:spcAft>
                <a:spcPts val="600"/>
              </a:spcAft>
              <a:buFont typeface="Arial" panose="020B0604020202020204" pitchFamily="34" charset="0"/>
              <a:buChar char="•"/>
            </a:pPr>
            <a:r>
              <a:rPr lang="en-US" b="0" i="0" dirty="0">
                <a:solidFill>
                  <a:schemeClr val="tx1">
                    <a:lumMod val="75000"/>
                    <a:lumOff val="25000"/>
                  </a:schemeClr>
                </a:solidFill>
                <a:effectLst/>
              </a:rPr>
              <a:t>city : Name of the City</a:t>
            </a:r>
          </a:p>
          <a:p>
            <a:pPr marL="1200150" lvl="2" indent="-285750" fontAlgn="base">
              <a:lnSpc>
                <a:spcPct val="90000"/>
              </a:lnSpc>
              <a:spcAft>
                <a:spcPts val="600"/>
              </a:spcAft>
              <a:buFont typeface="Arial" panose="020B0604020202020204" pitchFamily="34" charset="0"/>
              <a:buChar char="•"/>
            </a:pPr>
            <a:r>
              <a:rPr lang="en-US" b="0" i="0" dirty="0" err="1">
                <a:solidFill>
                  <a:schemeClr val="tx1">
                    <a:lumMod val="75000"/>
                    <a:lumOff val="25000"/>
                  </a:schemeClr>
                </a:solidFill>
                <a:effectLst/>
              </a:rPr>
              <a:t>property_type</a:t>
            </a:r>
            <a:r>
              <a:rPr lang="en-US" b="0" i="0" dirty="0">
                <a:solidFill>
                  <a:schemeClr val="tx1">
                    <a:lumMod val="75000"/>
                    <a:lumOff val="25000"/>
                  </a:schemeClr>
                </a:solidFill>
                <a:effectLst/>
              </a:rPr>
              <a:t> : Property Type of Airbnb</a:t>
            </a:r>
          </a:p>
          <a:p>
            <a:pPr marL="1200150" lvl="2" indent="-285750" fontAlgn="base">
              <a:lnSpc>
                <a:spcPct val="90000"/>
              </a:lnSpc>
              <a:spcAft>
                <a:spcPts val="600"/>
              </a:spcAft>
              <a:buFont typeface="Arial" panose="020B0604020202020204" pitchFamily="34" charset="0"/>
              <a:buChar char="•"/>
            </a:pPr>
            <a:r>
              <a:rPr lang="en-US" b="0" i="0" dirty="0" err="1">
                <a:solidFill>
                  <a:schemeClr val="tx1">
                    <a:lumMod val="75000"/>
                    <a:lumOff val="25000"/>
                  </a:schemeClr>
                </a:solidFill>
                <a:effectLst/>
              </a:rPr>
              <a:t>room_type</a:t>
            </a:r>
            <a:r>
              <a:rPr lang="en-US" b="0" i="0" dirty="0">
                <a:solidFill>
                  <a:schemeClr val="tx1">
                    <a:lumMod val="75000"/>
                    <a:lumOff val="25000"/>
                  </a:schemeClr>
                </a:solidFill>
                <a:effectLst/>
              </a:rPr>
              <a:t> : Airbnb Room Type</a:t>
            </a:r>
          </a:p>
          <a:p>
            <a:pPr marL="1200150" lvl="2" indent="-285750" fontAlgn="base">
              <a:lnSpc>
                <a:spcPct val="90000"/>
              </a:lnSpc>
              <a:spcAft>
                <a:spcPts val="600"/>
              </a:spcAft>
              <a:buFont typeface="Arial" panose="020B0604020202020204" pitchFamily="34" charset="0"/>
              <a:buChar char="•"/>
            </a:pPr>
            <a:r>
              <a:rPr lang="en-US" b="0" i="0" dirty="0">
                <a:solidFill>
                  <a:schemeClr val="tx1">
                    <a:lumMod val="75000"/>
                    <a:lumOff val="25000"/>
                  </a:schemeClr>
                </a:solidFill>
                <a:effectLst/>
              </a:rPr>
              <a:t>amenities : Name of the Amenities provided by Airbnb</a:t>
            </a:r>
          </a:p>
          <a:p>
            <a:pPr marL="1200150" lvl="2" indent="-285750" fontAlgn="base">
              <a:lnSpc>
                <a:spcPct val="90000"/>
              </a:lnSpc>
              <a:spcAft>
                <a:spcPts val="600"/>
              </a:spcAft>
              <a:buFont typeface="Arial" panose="020B0604020202020204" pitchFamily="34" charset="0"/>
              <a:buChar char="•"/>
            </a:pPr>
            <a:r>
              <a:rPr lang="en-US" b="0" i="0" dirty="0">
                <a:solidFill>
                  <a:schemeClr val="tx1">
                    <a:lumMod val="75000"/>
                    <a:lumOff val="25000"/>
                  </a:schemeClr>
                </a:solidFill>
                <a:effectLst/>
              </a:rPr>
              <a:t>price : Airbnb Price per night</a:t>
            </a:r>
          </a:p>
          <a:p>
            <a:pPr marL="1200150" lvl="2" indent="-285750" fontAlgn="base">
              <a:lnSpc>
                <a:spcPct val="90000"/>
              </a:lnSpc>
              <a:spcAft>
                <a:spcPts val="600"/>
              </a:spcAft>
              <a:buFont typeface="Arial" panose="020B0604020202020204" pitchFamily="34" charset="0"/>
              <a:buChar char="•"/>
            </a:pPr>
            <a:r>
              <a:rPr lang="en-US" b="0" i="0" dirty="0" err="1">
                <a:solidFill>
                  <a:schemeClr val="tx1">
                    <a:lumMod val="75000"/>
                    <a:lumOff val="25000"/>
                  </a:schemeClr>
                </a:solidFill>
                <a:effectLst/>
              </a:rPr>
              <a:t>monthly_price</a:t>
            </a:r>
            <a:r>
              <a:rPr lang="en-US" b="0" i="0" dirty="0">
                <a:solidFill>
                  <a:schemeClr val="tx1">
                    <a:lumMod val="75000"/>
                    <a:lumOff val="25000"/>
                  </a:schemeClr>
                </a:solidFill>
                <a:effectLst/>
              </a:rPr>
              <a:t> : Monthly Price of the Airbnb</a:t>
            </a:r>
          </a:p>
          <a:p>
            <a:pPr marL="1200150" lvl="2" indent="-285750" fontAlgn="base">
              <a:lnSpc>
                <a:spcPct val="90000"/>
              </a:lnSpc>
              <a:spcAft>
                <a:spcPts val="600"/>
              </a:spcAft>
              <a:buFont typeface="Arial" panose="020B0604020202020204" pitchFamily="34" charset="0"/>
              <a:buChar char="•"/>
            </a:pPr>
            <a:r>
              <a:rPr lang="en-US" b="0" i="0" dirty="0">
                <a:solidFill>
                  <a:schemeClr val="tx1">
                    <a:lumMod val="75000"/>
                    <a:lumOff val="25000"/>
                  </a:schemeClr>
                </a:solidFill>
                <a:effectLst/>
              </a:rPr>
              <a:t>comments : </a:t>
            </a:r>
            <a:r>
              <a:rPr lang="en-US" b="0" i="0" dirty="0" err="1">
                <a:solidFill>
                  <a:schemeClr val="tx1">
                    <a:lumMod val="75000"/>
                    <a:lumOff val="25000"/>
                  </a:schemeClr>
                </a:solidFill>
                <a:effectLst/>
              </a:rPr>
              <a:t>Traveller</a:t>
            </a:r>
            <a:r>
              <a:rPr lang="en-US" b="0" i="0" dirty="0">
                <a:solidFill>
                  <a:schemeClr val="tx1">
                    <a:lumMod val="75000"/>
                    <a:lumOff val="25000"/>
                  </a:schemeClr>
                </a:solidFill>
                <a:effectLst/>
              </a:rPr>
              <a:t> Comments/Reviews</a:t>
            </a:r>
          </a:p>
        </p:txBody>
      </p:sp>
    </p:spTree>
    <p:extLst>
      <p:ext uri="{BB962C8B-B14F-4D97-AF65-F5344CB8AC3E}">
        <p14:creationId xmlns:p14="http://schemas.microsoft.com/office/powerpoint/2010/main" val="105699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airbnb-logo - Ebenezer Suites">
            <a:extLst>
              <a:ext uri="{FF2B5EF4-FFF2-40B4-BE49-F238E27FC236}">
                <a16:creationId xmlns:a16="http://schemas.microsoft.com/office/drawing/2014/main" id="{1B0B2660-F641-F919-626B-3645D6197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B3A2CC2-9F3F-8CF5-FBC0-16464681D90F}"/>
              </a:ext>
            </a:extLst>
          </p:cNvPr>
          <p:cNvPicPr>
            <a:picLocks noChangeAspect="1"/>
          </p:cNvPicPr>
          <p:nvPr/>
        </p:nvPicPr>
        <p:blipFill>
          <a:blip r:embed="rId4"/>
          <a:stretch>
            <a:fillRect/>
          </a:stretch>
        </p:blipFill>
        <p:spPr>
          <a:xfrm>
            <a:off x="1185229" y="1359794"/>
            <a:ext cx="10074442" cy="3768018"/>
          </a:xfrm>
          <a:prstGeom prst="rect">
            <a:avLst/>
          </a:prstGeom>
        </p:spPr>
      </p:pic>
      <p:sp>
        <p:nvSpPr>
          <p:cNvPr id="4" name="TextBox 3">
            <a:extLst>
              <a:ext uri="{FF2B5EF4-FFF2-40B4-BE49-F238E27FC236}">
                <a16:creationId xmlns:a16="http://schemas.microsoft.com/office/drawing/2014/main" id="{746C91B9-0BED-09BE-203A-1D322D1FC597}"/>
              </a:ext>
            </a:extLst>
          </p:cNvPr>
          <p:cNvSpPr txBox="1"/>
          <p:nvPr/>
        </p:nvSpPr>
        <p:spPr>
          <a:xfrm>
            <a:off x="4030579" y="461690"/>
            <a:ext cx="4383741" cy="523220"/>
          </a:xfrm>
          <a:prstGeom prst="rect">
            <a:avLst/>
          </a:prstGeom>
          <a:noFill/>
        </p:spPr>
        <p:txBody>
          <a:bodyPr wrap="square" rtlCol="0">
            <a:spAutoFit/>
          </a:bodyPr>
          <a:lstStyle/>
          <a:p>
            <a:pPr algn="ctr"/>
            <a:r>
              <a:rPr lang="en-US" sz="2800" b="1" dirty="0"/>
              <a:t>ARCHITECTURE</a:t>
            </a:r>
          </a:p>
        </p:txBody>
      </p:sp>
    </p:spTree>
    <p:extLst>
      <p:ext uri="{BB962C8B-B14F-4D97-AF65-F5344CB8AC3E}">
        <p14:creationId xmlns:p14="http://schemas.microsoft.com/office/powerpoint/2010/main" val="29335143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E76735A6-950A-A251-7E04-F3501424AE39}"/>
              </a:ext>
            </a:extLst>
          </p:cNvPr>
          <p:cNvSpPr txBox="1">
            <a:spLocks/>
          </p:cNvSpPr>
          <p:nvPr/>
        </p:nvSpPr>
        <p:spPr>
          <a:xfrm>
            <a:off x="143017" y="693768"/>
            <a:ext cx="3759195" cy="5470463"/>
          </a:xfrm>
          <a:prstGeom prst="rect">
            <a:avLst/>
          </a:prstGeom>
        </p:spPr>
        <p:txBody>
          <a:bodyPr vert="horz" lIns="91440" tIns="45720" rIns="9144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r">
              <a:lnSpc>
                <a:spcPct val="90000"/>
              </a:lnSpc>
              <a:spcBef>
                <a:spcPct val="0"/>
              </a:spcBef>
              <a:buNone/>
            </a:pPr>
            <a:r>
              <a:rPr lang="en-US" sz="3200" b="1" spc="-50" dirty="0">
                <a:ln w="6600">
                  <a:solidFill>
                    <a:schemeClr val="accent2"/>
                  </a:solidFill>
                  <a:prstDash val="solid"/>
                </a:ln>
                <a:effectLst>
                  <a:outerShdw dist="38100" dir="2700000" algn="tl" rotWithShape="0">
                    <a:schemeClr val="accent2"/>
                  </a:outerShdw>
                </a:effectLst>
                <a:latin typeface="+mj-lt"/>
                <a:ea typeface="+mj-ea"/>
                <a:cs typeface="+mj-cs"/>
              </a:rPr>
              <a:t>ALGORITHMS PROPOSED </a:t>
            </a:r>
          </a:p>
        </p:txBody>
      </p:sp>
      <p:cxnSp>
        <p:nvCxnSpPr>
          <p:cNvPr id="21" name="Straight Connector 20">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098742F-A75E-96DF-F548-B432F260A060}"/>
              </a:ext>
            </a:extLst>
          </p:cNvPr>
          <p:cNvSpPr txBox="1"/>
          <p:nvPr/>
        </p:nvSpPr>
        <p:spPr>
          <a:xfrm>
            <a:off x="4419938" y="396814"/>
            <a:ext cx="6818427" cy="6064370"/>
          </a:xfrm>
          <a:prstGeom prst="rect">
            <a:avLst/>
          </a:prstGeom>
        </p:spPr>
        <p:txBody>
          <a:bodyPr vert="horz" lIns="0" tIns="45720" rIns="0" bIns="45720" rtlCol="0" anchor="ctr">
            <a:normAutofit/>
          </a:bodyPr>
          <a:lstStyle/>
          <a:p>
            <a:pPr marL="285750" indent="-285750">
              <a:spcAft>
                <a:spcPts val="600"/>
              </a:spcAft>
              <a:buFont typeface="Arial" panose="020B0604020202020204" pitchFamily="34" charset="0"/>
              <a:buChar char="•"/>
            </a:pPr>
            <a:r>
              <a:rPr lang="en-US" dirty="0">
                <a:ln>
                  <a:solidFill>
                    <a:schemeClr val="bg2">
                      <a:lumMod val="75000"/>
                      <a:lumOff val="25000"/>
                    </a:schemeClr>
                  </a:solidFill>
                </a:ln>
                <a:solidFill>
                  <a:schemeClr val="accent1">
                    <a:lumMod val="40000"/>
                    <a:lumOff val="60000"/>
                  </a:schemeClr>
                </a:solidFill>
              </a:rPr>
              <a:t>Our project will be a full functioning  aggregation of recommender systems algorithms like collaborative filtering , content based filtering  along with sentiment analysis.</a:t>
            </a:r>
          </a:p>
          <a:p>
            <a:pPr marL="285750" indent="-285750">
              <a:spcAft>
                <a:spcPts val="600"/>
              </a:spcAft>
              <a:buFont typeface="Arial" panose="020B0604020202020204" pitchFamily="34" charset="0"/>
              <a:buChar char="•"/>
            </a:pPr>
            <a:r>
              <a:rPr lang="en-US" b="0" i="0" dirty="0">
                <a:ln>
                  <a:solidFill>
                    <a:schemeClr val="bg2">
                      <a:lumMod val="75000"/>
                      <a:lumOff val="25000"/>
                    </a:schemeClr>
                  </a:solidFill>
                </a:ln>
                <a:solidFill>
                  <a:schemeClr val="accent1">
                    <a:lumMod val="40000"/>
                    <a:lumOff val="60000"/>
                  </a:schemeClr>
                </a:solidFill>
                <a:effectLst/>
              </a:rPr>
              <a:t>We have split the project into 4 distinct modules </a:t>
            </a:r>
          </a:p>
        </p:txBody>
      </p:sp>
      <p:pic>
        <p:nvPicPr>
          <p:cNvPr id="4" name="Picture 2" descr="airbnb-logo - Ebenezer Suites">
            <a:extLst>
              <a:ext uri="{FF2B5EF4-FFF2-40B4-BE49-F238E27FC236}">
                <a16:creationId xmlns:a16="http://schemas.microsoft.com/office/drawing/2014/main" id="{81425B13-5221-73B1-36BC-562B15988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4123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AA08-AB22-85A8-F8A8-96A7FC25E2DE}"/>
              </a:ext>
            </a:extLst>
          </p:cNvPr>
          <p:cNvSpPr>
            <a:spLocks noGrp="1"/>
          </p:cNvSpPr>
          <p:nvPr>
            <p:ph type="title"/>
          </p:nvPr>
        </p:nvSpPr>
        <p:spPr/>
        <p:txBody>
          <a:bodyPr>
            <a:normAutofit/>
          </a:bodyPr>
          <a:lstStyle/>
          <a:p>
            <a:r>
              <a:rPr lang="en-US" sz="5400" dirty="0"/>
              <a:t>Data Cleaning</a:t>
            </a:r>
            <a:endParaRPr lang="en-US" sz="54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descr="airbnb-logo - Ebenezer Suites">
            <a:extLst>
              <a:ext uri="{FF2B5EF4-FFF2-40B4-BE49-F238E27FC236}">
                <a16:creationId xmlns:a16="http://schemas.microsoft.com/office/drawing/2014/main" id="{D88BCA9C-A0B8-505F-7D0D-78AE6CFBD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055" y="0"/>
            <a:ext cx="544945" cy="6139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641CDF3-63C0-E625-956A-D81EE8EEF36D}"/>
              </a:ext>
            </a:extLst>
          </p:cNvPr>
          <p:cNvSpPr>
            <a:spLocks noGrp="1"/>
          </p:cNvSpPr>
          <p:nvPr/>
        </p:nvSpPr>
        <p:spPr>
          <a:xfrm>
            <a:off x="1097280" y="2137231"/>
            <a:ext cx="10058400" cy="3467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292929"/>
                </a:solidFill>
                <a:latin typeface="Times New Roman" panose="02020603050405020304" pitchFamily="18" charset="0"/>
              </a:rPr>
              <a:t>Acquiring the raw </a:t>
            </a:r>
            <a:r>
              <a:rPr lang="en-US" sz="1800" dirty="0">
                <a:solidFill>
                  <a:srgbClr val="292929"/>
                </a:solidFill>
                <a:latin typeface="Times New Roman" panose="02020603050405020304" pitchFamily="18" charset="0"/>
              </a:rPr>
              <a:t>data from the source and visualizing the attributes and rows to understand the data</a:t>
            </a:r>
          </a:p>
          <a:p>
            <a:r>
              <a:rPr lang="en-US" sz="1800" dirty="0">
                <a:solidFill>
                  <a:srgbClr val="292929"/>
                </a:solidFill>
                <a:latin typeface="Times New Roman" panose="02020603050405020304" pitchFamily="18" charset="0"/>
              </a:rPr>
              <a:t>Grouping data based on pin code and other influential attributes</a:t>
            </a:r>
          </a:p>
          <a:p>
            <a:r>
              <a:rPr lang="en-US" sz="1800" dirty="0">
                <a:solidFill>
                  <a:srgbClr val="292929"/>
                </a:solidFill>
                <a:latin typeface="Times New Roman" panose="02020603050405020304" pitchFamily="18" charset="0"/>
              </a:rPr>
              <a:t>Finding missing values and solving the issue by data imputation ( mean/median/mode)</a:t>
            </a:r>
          </a:p>
          <a:p>
            <a:r>
              <a:rPr lang="en-US" sz="1800" dirty="0">
                <a:solidFill>
                  <a:srgbClr val="292929"/>
                </a:solidFill>
                <a:latin typeface="Times New Roman" panose="02020603050405020304" pitchFamily="18" charset="0"/>
              </a:rPr>
              <a:t>Separating property listings into text and numerical for data modelling </a:t>
            </a:r>
          </a:p>
          <a:p>
            <a:r>
              <a:rPr lang="en-US" sz="1800" dirty="0">
                <a:solidFill>
                  <a:srgbClr val="292929"/>
                </a:solidFill>
                <a:latin typeface="Times New Roman" panose="02020603050405020304" pitchFamily="18" charset="0"/>
              </a:rPr>
              <a:t>Data normalization </a:t>
            </a:r>
          </a:p>
          <a:p>
            <a:r>
              <a:rPr lang="en-US" sz="1800" dirty="0">
                <a:solidFill>
                  <a:srgbClr val="292929"/>
                </a:solidFill>
                <a:latin typeface="Times New Roman" panose="02020603050405020304" pitchFamily="18" charset="0"/>
              </a:rPr>
              <a:t>Exporting the cleaned data to csv </a:t>
            </a:r>
          </a:p>
          <a:p>
            <a:endParaRPr lang="en-US" sz="1800" b="0" i="0" u="none" strike="noStrike" baseline="0" dirty="0">
              <a:solidFill>
                <a:srgbClr val="000000"/>
              </a:solidFill>
              <a:latin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marL="0" indent="0" algn="just">
              <a:buNone/>
            </a:pP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5110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Slate</Template>
  <TotalTime>320</TotalTime>
  <Words>899</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Helvetica Neue</vt:lpstr>
      <vt:lpstr>Times New Roman</vt:lpstr>
      <vt:lpstr>1_RetrospectVTI</vt:lpstr>
      <vt:lpstr>AIRBNB - DATA ANALYTICS AND RECOMMENDER SYSTEM</vt:lpstr>
      <vt:lpstr>PowerPoint Presentation</vt:lpstr>
      <vt:lpstr>PowerPoint Presentation</vt:lpstr>
      <vt:lpstr>PowerPoint Presentation</vt:lpstr>
      <vt:lpstr>OBJECTIVES</vt:lpstr>
      <vt:lpstr>PowerPoint Presentation</vt:lpstr>
      <vt:lpstr>PowerPoint Presentation</vt:lpstr>
      <vt:lpstr>PowerPoint Presentation</vt:lpstr>
      <vt:lpstr>Data Cleaning</vt:lpstr>
      <vt:lpstr>Natural Language Processing</vt:lpstr>
      <vt:lpstr>Results</vt:lpstr>
      <vt:lpstr>Clustering</vt:lpstr>
      <vt:lpstr>Recommendation engine – Collaborative filtering and Sentiment Analysis</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 DATA ANALYTICS AND RECOMMENDER SYSTEM</dc:title>
  <dc:creator>Lokesh Narayanan</dc:creator>
  <cp:lastModifiedBy>abinandhan kumar.t.s.s</cp:lastModifiedBy>
  <cp:revision>11</cp:revision>
  <dcterms:created xsi:type="dcterms:W3CDTF">2022-08-22T16:05:29Z</dcterms:created>
  <dcterms:modified xsi:type="dcterms:W3CDTF">2023-03-08T18:12:14Z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