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layfair Display"/>
      <p:regular r:id="rId18"/>
      <p:bold r:id="rId19"/>
      <p:italic r:id="rId20"/>
      <p:boldItalic r:id="rId21"/>
    </p:embeddedFont>
    <p:embeddedFont>
      <p:font typeface="Montserrat"/>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Montserrat-regular.fntdata"/><Relationship Id="rId21" Type="http://schemas.openxmlformats.org/officeDocument/2006/relationships/font" Target="fonts/PlayfairDisplay-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Montserrat-boldItalic.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28d9db88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28d9db88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828d9db88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828d9db88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28d9db88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28d9db88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828d9db88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828d9db88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828d9db88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828d9db88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828d9db88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828d9db88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28d9db88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28d9db88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828d9db88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828d9db88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828d9db88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828d9db88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28d9db88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828d9db88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28d9db88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28d9db88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datasets/becksddf/churn-in-telecoms-dataset"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460650"/>
            <a:ext cx="8455500" cy="3090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sz="6911"/>
          </a:p>
          <a:p>
            <a:pPr indent="0" lvl="0" marL="0" rtl="0" algn="ctr">
              <a:spcBef>
                <a:spcPts val="0"/>
              </a:spcBef>
              <a:spcAft>
                <a:spcPts val="0"/>
              </a:spcAft>
              <a:buNone/>
            </a:pPr>
            <a:r>
              <a:rPr lang="en" sz="6911"/>
              <a:t>RISK AND FRAUD ANALYTICS</a:t>
            </a:r>
            <a:r>
              <a:rPr lang="en"/>
              <a:t> </a:t>
            </a:r>
            <a:endParaRPr/>
          </a:p>
          <a:p>
            <a:pPr indent="0" lvl="0" marL="0" rtl="0" algn="ctr">
              <a:spcBef>
                <a:spcPts val="0"/>
              </a:spcBef>
              <a:spcAft>
                <a:spcPts val="0"/>
              </a:spcAft>
              <a:buNone/>
            </a:pPr>
            <a:r>
              <a:t/>
            </a:r>
            <a:endParaRPr/>
          </a:p>
        </p:txBody>
      </p:sp>
      <p:sp>
        <p:nvSpPr>
          <p:cNvPr id="59" name="Google Shape;59;p13"/>
          <p:cNvSpPr txBox="1"/>
          <p:nvPr>
            <p:ph idx="1" type="subTitle"/>
          </p:nvPr>
        </p:nvSpPr>
        <p:spPr>
          <a:xfrm>
            <a:off x="344250" y="3550650"/>
            <a:ext cx="4910100" cy="134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200"/>
              <a:t>REVIEW - 2</a:t>
            </a:r>
            <a:endParaRPr sz="4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REFERRENCE</a:t>
            </a:r>
            <a:endParaRPr/>
          </a:p>
        </p:txBody>
      </p:sp>
      <p:sp>
        <p:nvSpPr>
          <p:cNvPr id="113" name="Google Shape;113;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[1] T.Vafeiadis, K.I. Diamantaras, G.Sarigiannidis, K.Chatzisavvas “Customer churn prediction in telecommunications”, Simulation Modelling: Practice and Theory 55 (2015) 1-9.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[2] Burez J., &amp; Van den Poel, D “Crm at a pay-TV company: Using analytical models to reduce customer attrition by targeted marketing for subscription services”, Expert Systems with Applications 32, 277–288.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[3] S.Parvathavardhini and Dr. S.Manju “Analysis on Machine Learning Techniques” International Journal of Computer Sciences and Engineering (IJCSE), Vol-4(8), pp 59-77 Aug 2016, E-ISSN: 2347-2693.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19" name="Google Shape;119;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M.A.H. Farquad, Vadlamani Ravi, S. Bapi Raju “Churn prediction using comprehensible support vector machine: An analytical CRM application”, Applied Soft Computing 19 (2014) 31–40. </a:t>
            </a:r>
            <a:endParaRPr/>
          </a:p>
          <a:p>
            <a:pPr indent="0" lvl="0" marL="0" rtl="0" algn="l">
              <a:spcBef>
                <a:spcPts val="1200"/>
              </a:spcBef>
              <a:spcAft>
                <a:spcPts val="0"/>
              </a:spcAft>
              <a:buNone/>
            </a:pPr>
            <a:r>
              <a:rPr lang="en"/>
              <a:t>[5] Chih-Fong Tsai, Yu-Hsin Lu “Customer churn prediction by hybrid neural networks”, Expert Systems with Applications 36 (2009) 12547–12553. </a:t>
            </a:r>
            <a:endParaRPr/>
          </a:p>
          <a:p>
            <a:pPr indent="0" lvl="0" marL="0" rtl="0" algn="l">
              <a:spcBef>
                <a:spcPts val="1200"/>
              </a:spcBef>
              <a:spcAft>
                <a:spcPts val="1200"/>
              </a:spcAft>
              <a:buNone/>
            </a:pPr>
            <a:r>
              <a:rPr lang="en"/>
              <a:t>[6] Wouter Verbeke, David Martens, Christophe Mues, Bart Baesens “Building comprehensible customer churn prediction models with advanced rule induction techniques”, Expert Systems with Applications 38 (2011) 2354–2364.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CUSTOMER  CHURN  ANALYSIS IN  TELECOM  INDUSTRY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70" name="Google Shape;70;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ALAGARSAMY N | 19MIA1082</a:t>
            </a:r>
            <a:endParaRPr b="1">
              <a:latin typeface="Times New Roman"/>
              <a:ea typeface="Times New Roman"/>
              <a:cs typeface="Times New Roman"/>
              <a:sym typeface="Times New Roman"/>
            </a:endParaRPr>
          </a:p>
          <a:p>
            <a:pPr indent="0" lvl="0" marL="0" rtl="0" algn="l">
              <a:spcBef>
                <a:spcPts val="1200"/>
              </a:spcBef>
              <a:spcAft>
                <a:spcPts val="0"/>
              </a:spcAft>
              <a:buNone/>
            </a:pPr>
            <a:r>
              <a:rPr b="1" lang="en">
                <a:latin typeface="Times New Roman"/>
                <a:ea typeface="Times New Roman"/>
                <a:cs typeface="Times New Roman"/>
                <a:sym typeface="Times New Roman"/>
              </a:rPr>
              <a:t>NIRANJAN J | 19MIA1003</a:t>
            </a:r>
            <a:endParaRPr b="1">
              <a:latin typeface="Times New Roman"/>
              <a:ea typeface="Times New Roman"/>
              <a:cs typeface="Times New Roman"/>
              <a:sym typeface="Times New Roman"/>
            </a:endParaRPr>
          </a:p>
          <a:p>
            <a:pPr indent="0" lvl="0" marL="0" rtl="0" algn="l">
              <a:spcBef>
                <a:spcPts val="1200"/>
              </a:spcBef>
              <a:spcAft>
                <a:spcPts val="0"/>
              </a:spcAft>
              <a:buNone/>
            </a:pPr>
            <a:r>
              <a:rPr b="1" lang="en">
                <a:latin typeface="Times New Roman"/>
                <a:ea typeface="Times New Roman"/>
                <a:cs typeface="Times New Roman"/>
                <a:sym typeface="Times New Roman"/>
              </a:rPr>
              <a:t>VIGNESH N | 19MIA1093</a:t>
            </a:r>
            <a:endParaRPr b="1">
              <a:latin typeface="Times New Roman"/>
              <a:ea typeface="Times New Roman"/>
              <a:cs typeface="Times New Roman"/>
              <a:sym typeface="Times New Roman"/>
            </a:endParaRPr>
          </a:p>
          <a:p>
            <a:pPr indent="0" lvl="0" marL="0" rtl="0" algn="l">
              <a:spcBef>
                <a:spcPts val="1200"/>
              </a:spcBef>
              <a:spcAft>
                <a:spcPts val="0"/>
              </a:spcAft>
              <a:buNone/>
            </a:pPr>
            <a:r>
              <a:rPr b="1" lang="en">
                <a:latin typeface="Times New Roman"/>
                <a:ea typeface="Times New Roman"/>
                <a:cs typeface="Times New Roman"/>
                <a:sym typeface="Times New Roman"/>
              </a:rPr>
              <a:t>ROSHAN SRINIVAAS S | 19MIA1001</a:t>
            </a:r>
            <a:endParaRPr b="1">
              <a:latin typeface="Times New Roman"/>
              <a:ea typeface="Times New Roman"/>
              <a:cs typeface="Times New Roman"/>
              <a:sym typeface="Times New Roman"/>
            </a:endParaRPr>
          </a:p>
          <a:p>
            <a:pPr indent="0" lvl="0" marL="0" rtl="0" algn="l">
              <a:spcBef>
                <a:spcPts val="1200"/>
              </a:spcBef>
              <a:spcAft>
                <a:spcPts val="1200"/>
              </a:spcAft>
              <a:buNone/>
            </a:pPr>
            <a:r>
              <a:rPr b="1" lang="en">
                <a:latin typeface="Times New Roman"/>
                <a:ea typeface="Times New Roman"/>
                <a:cs typeface="Times New Roman"/>
                <a:sym typeface="Times New Roman"/>
              </a:rPr>
              <a:t>ABINANDHAN KUMAR T S S | 19MIA1062 </a:t>
            </a:r>
            <a:endParaRPr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77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76" name="Google Shape;76;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Times New Roman"/>
                <a:ea typeface="Times New Roman"/>
                <a:cs typeface="Times New Roman"/>
                <a:sym typeface="Times New Roman"/>
              </a:rPr>
              <a:t>Customer churn analysis and prediction in telecom sector is an issue now a days because it's very important for telecommunication industries to analyze behaviors of various customer to predict which customers are about to leave the from telecom company, So data mining techniques and algorithm plays an important role for companies in today's commercial conditions because gaining a new customer's cost is more than retaining the existing ones. We have planned to focus on various machine learning techniques for predicting customer churn through which we can build the classification models and also compare the performance of these models. </a:t>
            </a:r>
            <a:endParaRPr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82" name="Google Shape;82;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59410" lvl="0" marL="457200" rtl="0" algn="l">
              <a:lnSpc>
                <a:spcPct val="80000"/>
              </a:lnSpc>
              <a:spcBef>
                <a:spcPts val="0"/>
              </a:spcBef>
              <a:spcAft>
                <a:spcPts val="0"/>
              </a:spcAft>
              <a:buSzPts val="2060"/>
              <a:buFont typeface="Calibri"/>
              <a:buChar char="●"/>
            </a:pPr>
            <a:r>
              <a:rPr lang="en" sz="2060">
                <a:latin typeface="Calibri"/>
                <a:ea typeface="Calibri"/>
                <a:cs typeface="Calibri"/>
                <a:sym typeface="Calibri"/>
              </a:rPr>
              <a:t>Retaining customers is key to a company's success, especially in an industry as competitive as wireless services. </a:t>
            </a:r>
            <a:endParaRPr sz="2060">
              <a:latin typeface="Calibri"/>
              <a:ea typeface="Calibri"/>
              <a:cs typeface="Calibri"/>
              <a:sym typeface="Calibri"/>
            </a:endParaRPr>
          </a:p>
          <a:p>
            <a:pPr indent="-359410" lvl="0" marL="457200" rtl="0" algn="l">
              <a:lnSpc>
                <a:spcPct val="80000"/>
              </a:lnSpc>
              <a:spcBef>
                <a:spcPts val="0"/>
              </a:spcBef>
              <a:spcAft>
                <a:spcPts val="0"/>
              </a:spcAft>
              <a:buSzPts val="2060"/>
              <a:buFont typeface="Calibri"/>
              <a:buChar char="●"/>
            </a:pPr>
            <a:r>
              <a:rPr lang="en" sz="2060">
                <a:latin typeface="Calibri"/>
                <a:ea typeface="Calibri"/>
                <a:cs typeface="Calibri"/>
                <a:sym typeface="Calibri"/>
              </a:rPr>
              <a:t>Acquiring new customers is not only more difficult, but also much more costly to companies than maintaining existing customer relationships. </a:t>
            </a:r>
            <a:endParaRPr sz="2060">
              <a:latin typeface="Calibri"/>
              <a:ea typeface="Calibri"/>
              <a:cs typeface="Calibri"/>
              <a:sym typeface="Calibri"/>
            </a:endParaRPr>
          </a:p>
          <a:p>
            <a:pPr indent="-359410" lvl="0" marL="457200" rtl="0" algn="l">
              <a:lnSpc>
                <a:spcPct val="80000"/>
              </a:lnSpc>
              <a:spcBef>
                <a:spcPts val="0"/>
              </a:spcBef>
              <a:spcAft>
                <a:spcPts val="0"/>
              </a:spcAft>
              <a:buSzPts val="2060"/>
              <a:buFont typeface="Calibri"/>
              <a:buChar char="●"/>
            </a:pPr>
            <a:r>
              <a:rPr lang="en" sz="2060">
                <a:latin typeface="Calibri"/>
                <a:ea typeface="Calibri"/>
                <a:cs typeface="Calibri"/>
                <a:sym typeface="Calibri"/>
              </a:rPr>
              <a:t>In this project, we will predict behavior to retain customers at a home phone and internet service provider called Telco.</a:t>
            </a:r>
            <a:endParaRPr sz="2060">
              <a:latin typeface="Calibri"/>
              <a:ea typeface="Calibri"/>
              <a:cs typeface="Calibri"/>
              <a:sym typeface="Calibri"/>
            </a:endParaRPr>
          </a:p>
          <a:p>
            <a:pPr indent="-359410" lvl="0" marL="457200" rtl="0" algn="l">
              <a:lnSpc>
                <a:spcPct val="80000"/>
              </a:lnSpc>
              <a:spcBef>
                <a:spcPts val="0"/>
              </a:spcBef>
              <a:spcAft>
                <a:spcPts val="0"/>
              </a:spcAft>
              <a:buSzPts val="2060"/>
              <a:buFont typeface="Calibri"/>
              <a:buChar char="●"/>
            </a:pPr>
            <a:r>
              <a:rPr lang="en" sz="2060">
                <a:latin typeface="Calibri"/>
                <a:ea typeface="Calibri"/>
                <a:cs typeface="Calibri"/>
                <a:sym typeface="Calibri"/>
              </a:rPr>
              <a:t>We'll first use exploratory data analysis to understand the relationships between the features and the target variable and identify factors that are influential in predicting customer attrition. </a:t>
            </a:r>
            <a:endParaRPr sz="2060">
              <a:latin typeface="Calibri"/>
              <a:ea typeface="Calibri"/>
              <a:cs typeface="Calibri"/>
              <a:sym typeface="Calibri"/>
            </a:endParaRPr>
          </a:p>
          <a:p>
            <a:pPr indent="-359410" lvl="0" marL="457200" rtl="0" algn="l">
              <a:lnSpc>
                <a:spcPct val="80000"/>
              </a:lnSpc>
              <a:spcBef>
                <a:spcPts val="0"/>
              </a:spcBef>
              <a:spcAft>
                <a:spcPts val="0"/>
              </a:spcAft>
              <a:buSzPts val="2060"/>
              <a:buFont typeface="Calibri"/>
              <a:buChar char="●"/>
            </a:pPr>
            <a:r>
              <a:rPr lang="en" sz="2060">
                <a:latin typeface="Calibri"/>
                <a:ea typeface="Calibri"/>
                <a:cs typeface="Calibri"/>
                <a:sym typeface="Calibri"/>
              </a:rPr>
              <a:t>Using these features, We'll develop a predictive model to help the company proactively reduce their churn rate and use insights from the model to strengthen their customer retention strategies.</a:t>
            </a:r>
            <a:endParaRPr sz="2060">
              <a:latin typeface="Calibri"/>
              <a:ea typeface="Calibri"/>
              <a:cs typeface="Calibri"/>
              <a:sym typeface="Calibri"/>
            </a:endParaRPr>
          </a:p>
          <a:p>
            <a:pPr indent="0" lvl="0" marL="0" rtl="0" algn="l">
              <a:lnSpc>
                <a:spcPct val="80000"/>
              </a:lnSpc>
              <a:spcBef>
                <a:spcPts val="0"/>
              </a:spcBef>
              <a:spcAft>
                <a:spcPts val="0"/>
              </a:spcAft>
              <a:buNone/>
            </a:pPr>
            <a:r>
              <a:t/>
            </a:r>
            <a:endParaRPr sz="206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LITERATURE SURVEY</a:t>
            </a:r>
            <a:r>
              <a:rPr lang="en"/>
              <a:t> </a:t>
            </a:r>
            <a:endParaRPr/>
          </a:p>
        </p:txBody>
      </p:sp>
      <p:sp>
        <p:nvSpPr>
          <p:cNvPr id="88" name="Google Shape;88;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[1] M.A.H. Farquad [4] proposed a hybrid approach to overcome the drawbacks of general SVM model which generates a black box model (i.e., it does not reveal the knowledge gained during training in human understandable form). </a:t>
            </a:r>
            <a:endParaRPr/>
          </a:p>
          <a:p>
            <a:pPr indent="0" lvl="0" marL="0" rtl="0" algn="l">
              <a:spcBef>
                <a:spcPts val="1200"/>
              </a:spcBef>
              <a:spcAft>
                <a:spcPts val="0"/>
              </a:spcAft>
              <a:buNone/>
            </a:pPr>
            <a:r>
              <a:rPr lang="en"/>
              <a:t>[2] introduced the hybrid neural networks techniques to predict the customer churners in a CRM dataset provided by American telecom companies. Here, they built two hybrid models by combining two different neural network International Journal of Computer Applications (0975 – 8887).</a:t>
            </a:r>
            <a:endParaRPr/>
          </a:p>
          <a:p>
            <a:pPr indent="0" lvl="0" marL="0" rtl="0" algn="l">
              <a:spcBef>
                <a:spcPts val="1200"/>
              </a:spcBef>
              <a:spcAft>
                <a:spcPts val="1200"/>
              </a:spcAft>
              <a:buNone/>
            </a:pPr>
            <a:r>
              <a:rPr lang="en"/>
              <a:t>[3] Wouter Verbeke [6] proposed the application of Ant-Miner+ and ALBA algorithms on a publicly available churn prediction dataset in order to build accurate as well as comprehensible classification rule-sets churn prediction models.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DATASET USED IN OUR PROJECT</a:t>
            </a:r>
            <a:endParaRPr b="1">
              <a:latin typeface="Times New Roman"/>
              <a:ea typeface="Times New Roman"/>
              <a:cs typeface="Times New Roman"/>
              <a:sym typeface="Times New Roman"/>
            </a:endParaRPr>
          </a:p>
        </p:txBody>
      </p:sp>
      <p:sp>
        <p:nvSpPr>
          <p:cNvPr id="94" name="Google Shape;94;p19"/>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 </a:t>
            </a:r>
            <a:r>
              <a:rPr lang="en" u="sng">
                <a:solidFill>
                  <a:schemeClr val="hlink"/>
                </a:solidFill>
                <a:hlinkClick r:id="rId3"/>
              </a:rPr>
              <a:t>https://www.kaggle.com/datasets/becksddf/churn-in-telecoms-dataset</a:t>
            </a:r>
            <a:endParaRPr/>
          </a:p>
          <a:p>
            <a:pPr indent="0" lvl="0" marL="0" rtl="0" algn="l">
              <a:spcBef>
                <a:spcPts val="1200"/>
              </a:spcBef>
              <a:spcAft>
                <a:spcPts val="1200"/>
              </a:spcAft>
              <a:buNone/>
            </a:pPr>
            <a:r>
              <a:t/>
            </a:r>
            <a:endParaRPr/>
          </a:p>
        </p:txBody>
      </p:sp>
      <p:pic>
        <p:nvPicPr>
          <p:cNvPr id="95" name="Google Shape;95;p19"/>
          <p:cNvPicPr preferRelativeResize="0"/>
          <p:nvPr/>
        </p:nvPicPr>
        <p:blipFill>
          <a:blip r:embed="rId4">
            <a:alphaModFix/>
          </a:blip>
          <a:stretch>
            <a:fillRect/>
          </a:stretch>
        </p:blipFill>
        <p:spPr>
          <a:xfrm>
            <a:off x="600075" y="1724100"/>
            <a:ext cx="8232223" cy="3302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1" name="Google Shape;101;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Initially we have explored and Visualized various plots on the data to understand the various </a:t>
            </a:r>
            <a:r>
              <a:rPr b="1" lang="en">
                <a:latin typeface="Times New Roman"/>
                <a:ea typeface="Times New Roman"/>
                <a:cs typeface="Times New Roman"/>
                <a:sym typeface="Times New Roman"/>
              </a:rPr>
              <a:t>relations</a:t>
            </a:r>
            <a:r>
              <a:rPr b="1" lang="en">
                <a:latin typeface="Times New Roman"/>
                <a:ea typeface="Times New Roman"/>
                <a:cs typeface="Times New Roman"/>
                <a:sym typeface="Times New Roman"/>
              </a:rPr>
              <a:t> between the predictor and features in the dataset.</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To forecast the churn factor, five machine learning techniques were used: logistic regression, XG Boost, Random Forest, SVM, and ADA Boost. From these three models, we discovered that XG Boost's performance is excellent in comparison to other models, increasing the accuracy of the test results.</a:t>
            </a:r>
            <a:endParaRPr b="1">
              <a:latin typeface="Times New Roman"/>
              <a:ea typeface="Times New Roman"/>
              <a:cs typeface="Times New Roman"/>
              <a:sym typeface="Times New Roman"/>
            </a:endParaRPr>
          </a:p>
          <a:p>
            <a:pPr indent="0" lvl="0" marL="457200" rtl="0" algn="l">
              <a:spcBef>
                <a:spcPts val="1200"/>
              </a:spcBef>
              <a:spcAft>
                <a:spcPts val="1200"/>
              </a:spcAft>
              <a:buNone/>
            </a:pPr>
            <a:r>
              <a:t/>
            </a:r>
            <a:endParaRPr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7" name="Google Shape;107;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purpose of this kind of study in the telecom industry is to assist businesses in increasing their profits. </a:t>
            </a:r>
            <a:endParaRPr/>
          </a:p>
          <a:p>
            <a:pPr indent="-342900" lvl="0" marL="457200" rtl="0" algn="l">
              <a:spcBef>
                <a:spcPts val="0"/>
              </a:spcBef>
              <a:spcAft>
                <a:spcPts val="0"/>
              </a:spcAft>
              <a:buSzPts val="1800"/>
              <a:buChar char="●"/>
            </a:pPr>
            <a:r>
              <a:rPr lang="en"/>
              <a:t>It is well known that one of the most significant revenue streams for telecom firms is churn prediction. </a:t>
            </a:r>
            <a:endParaRPr/>
          </a:p>
          <a:p>
            <a:pPr indent="-342900" lvl="0" marL="457200" rtl="0" algn="l">
              <a:spcBef>
                <a:spcPts val="0"/>
              </a:spcBef>
              <a:spcAft>
                <a:spcPts val="0"/>
              </a:spcAft>
              <a:buSzPts val="1800"/>
              <a:buChar char="●"/>
            </a:pPr>
            <a:r>
              <a:rPr lang="en"/>
              <a:t>As a result, the goal of this research was to develop a system that could forecast customer turnover at the telecom business.</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