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5" r:id="rId3"/>
    <p:sldId id="257" r:id="rId4"/>
    <p:sldId id="258" r:id="rId5"/>
    <p:sldId id="268" r:id="rId6"/>
    <p:sldId id="261" r:id="rId7"/>
    <p:sldId id="260" r:id="rId8"/>
    <p:sldId id="269" r:id="rId9"/>
    <p:sldId id="259" r:id="rId10"/>
    <p:sldId id="264" r:id="rId11"/>
    <p:sldId id="271" r:id="rId12"/>
    <p:sldId id="270" r:id="rId13"/>
    <p:sldId id="267" r:id="rId14"/>
    <p:sldId id="262"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5" d="100"/>
          <a:sy n="85" d="100"/>
        </p:scale>
        <p:origin x="58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F33CD8-6D97-469F-A646-0FE35311FEA0}"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47C608E-29F9-44D8-888C-3BB41AC23CA8}" type="slidenum">
              <a:rPr lang="en-IN" smtClean="0"/>
              <a:t>‹#›</a:t>
            </a:fld>
            <a:endParaRPr lang="en-IN"/>
          </a:p>
        </p:txBody>
      </p:sp>
    </p:spTree>
    <p:extLst>
      <p:ext uri="{BB962C8B-B14F-4D97-AF65-F5344CB8AC3E}">
        <p14:creationId xmlns:p14="http://schemas.microsoft.com/office/powerpoint/2010/main" val="2798135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F33CD8-6D97-469F-A646-0FE35311FEA0}"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7C608E-29F9-44D8-888C-3BB41AC23CA8}" type="slidenum">
              <a:rPr lang="en-IN" smtClean="0"/>
              <a:t>‹#›</a:t>
            </a:fld>
            <a:endParaRPr lang="en-IN"/>
          </a:p>
        </p:txBody>
      </p:sp>
    </p:spTree>
    <p:extLst>
      <p:ext uri="{BB962C8B-B14F-4D97-AF65-F5344CB8AC3E}">
        <p14:creationId xmlns:p14="http://schemas.microsoft.com/office/powerpoint/2010/main" val="3527509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F33CD8-6D97-469F-A646-0FE35311FEA0}"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7C608E-29F9-44D8-888C-3BB41AC23CA8}" type="slidenum">
              <a:rPr lang="en-IN" smtClean="0"/>
              <a:t>‹#›</a:t>
            </a:fld>
            <a:endParaRPr lang="en-IN"/>
          </a:p>
        </p:txBody>
      </p:sp>
    </p:spTree>
    <p:extLst>
      <p:ext uri="{BB962C8B-B14F-4D97-AF65-F5344CB8AC3E}">
        <p14:creationId xmlns:p14="http://schemas.microsoft.com/office/powerpoint/2010/main" val="2898518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F33CD8-6D97-469F-A646-0FE35311FEA0}"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7C608E-29F9-44D8-888C-3BB41AC23CA8}" type="slidenum">
              <a:rPr lang="en-IN" smtClean="0"/>
              <a:t>‹#›</a:t>
            </a:fld>
            <a:endParaRPr lang="en-IN"/>
          </a:p>
        </p:txBody>
      </p:sp>
    </p:spTree>
    <p:extLst>
      <p:ext uri="{BB962C8B-B14F-4D97-AF65-F5344CB8AC3E}">
        <p14:creationId xmlns:p14="http://schemas.microsoft.com/office/powerpoint/2010/main" val="1384102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1F33CD8-6D97-469F-A646-0FE35311FEA0}" type="datetimeFigureOut">
              <a:rPr lang="en-IN" smtClean="0"/>
              <a:t>07-11-2022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47C608E-29F9-44D8-888C-3BB41AC23CA8}" type="slidenum">
              <a:rPr lang="en-IN" smtClean="0"/>
              <a:t>‹#›</a:t>
            </a:fld>
            <a:endParaRPr lang="en-IN"/>
          </a:p>
        </p:txBody>
      </p:sp>
    </p:spTree>
    <p:extLst>
      <p:ext uri="{BB962C8B-B14F-4D97-AF65-F5344CB8AC3E}">
        <p14:creationId xmlns:p14="http://schemas.microsoft.com/office/powerpoint/2010/main" val="3450049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F33CD8-6D97-469F-A646-0FE35311FEA0}" type="datetimeFigureOut">
              <a:rPr lang="en-IN" smtClean="0"/>
              <a:t>07-11-2022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7C608E-29F9-44D8-888C-3BB41AC23CA8}" type="slidenum">
              <a:rPr lang="en-IN" smtClean="0"/>
              <a:t>‹#›</a:t>
            </a:fld>
            <a:endParaRPr lang="en-IN"/>
          </a:p>
        </p:txBody>
      </p:sp>
    </p:spTree>
    <p:extLst>
      <p:ext uri="{BB962C8B-B14F-4D97-AF65-F5344CB8AC3E}">
        <p14:creationId xmlns:p14="http://schemas.microsoft.com/office/powerpoint/2010/main" val="395038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F33CD8-6D97-469F-A646-0FE35311FEA0}" type="datetimeFigureOut">
              <a:rPr lang="en-IN" smtClean="0"/>
              <a:t>07-11-2022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7C608E-29F9-44D8-888C-3BB41AC23CA8}" type="slidenum">
              <a:rPr lang="en-IN" smtClean="0"/>
              <a:t>‹#›</a:t>
            </a:fld>
            <a:endParaRPr lang="en-IN"/>
          </a:p>
        </p:txBody>
      </p:sp>
    </p:spTree>
    <p:extLst>
      <p:ext uri="{BB962C8B-B14F-4D97-AF65-F5344CB8AC3E}">
        <p14:creationId xmlns:p14="http://schemas.microsoft.com/office/powerpoint/2010/main" val="3291724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F33CD8-6D97-469F-A646-0FE35311FEA0}" type="datetimeFigureOut">
              <a:rPr lang="en-IN" smtClean="0"/>
              <a:t>07-11-2022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7C608E-29F9-44D8-888C-3BB41AC23CA8}" type="slidenum">
              <a:rPr lang="en-IN" smtClean="0"/>
              <a:t>‹#›</a:t>
            </a:fld>
            <a:endParaRPr lang="en-IN"/>
          </a:p>
        </p:txBody>
      </p:sp>
    </p:spTree>
    <p:extLst>
      <p:ext uri="{BB962C8B-B14F-4D97-AF65-F5344CB8AC3E}">
        <p14:creationId xmlns:p14="http://schemas.microsoft.com/office/powerpoint/2010/main" val="7044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F33CD8-6D97-469F-A646-0FE35311FEA0}" type="datetimeFigureOut">
              <a:rPr lang="en-IN" smtClean="0"/>
              <a:t>07-11-2022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7C608E-29F9-44D8-888C-3BB41AC23CA8}" type="slidenum">
              <a:rPr lang="en-IN" smtClean="0"/>
              <a:t>‹#›</a:t>
            </a:fld>
            <a:endParaRPr lang="en-IN"/>
          </a:p>
        </p:txBody>
      </p:sp>
    </p:spTree>
    <p:extLst>
      <p:ext uri="{BB962C8B-B14F-4D97-AF65-F5344CB8AC3E}">
        <p14:creationId xmlns:p14="http://schemas.microsoft.com/office/powerpoint/2010/main" val="206700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F33CD8-6D97-469F-A646-0FE35311FEA0}" type="datetimeFigureOut">
              <a:rPr lang="en-IN" smtClean="0"/>
              <a:t>07-11-2022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47C608E-29F9-44D8-888C-3BB41AC23CA8}" type="slidenum">
              <a:rPr lang="en-IN" smtClean="0"/>
              <a:t>‹#›</a:t>
            </a:fld>
            <a:endParaRPr lang="en-IN"/>
          </a:p>
        </p:txBody>
      </p:sp>
    </p:spTree>
    <p:extLst>
      <p:ext uri="{BB962C8B-B14F-4D97-AF65-F5344CB8AC3E}">
        <p14:creationId xmlns:p14="http://schemas.microsoft.com/office/powerpoint/2010/main" val="431431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F33CD8-6D97-469F-A646-0FE35311FEA0}" type="datetimeFigureOut">
              <a:rPr lang="en-IN" smtClean="0"/>
              <a:t>07-11-2022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47C608E-29F9-44D8-888C-3BB41AC23CA8}" type="slidenum">
              <a:rPr lang="en-IN" smtClean="0"/>
              <a:t>‹#›</a:t>
            </a:fld>
            <a:endParaRPr lang="en-IN"/>
          </a:p>
        </p:txBody>
      </p:sp>
    </p:spTree>
    <p:extLst>
      <p:ext uri="{BB962C8B-B14F-4D97-AF65-F5344CB8AC3E}">
        <p14:creationId xmlns:p14="http://schemas.microsoft.com/office/powerpoint/2010/main" val="650242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1F33CD8-6D97-469F-A646-0FE35311FEA0}" type="datetimeFigureOut">
              <a:rPr lang="en-IN" smtClean="0"/>
              <a:t>07-11-2022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47C608E-29F9-44D8-888C-3BB41AC23CA8}" type="slidenum">
              <a:rPr lang="en-IN" smtClean="0"/>
              <a:t>‹#›</a:t>
            </a:fld>
            <a:endParaRPr lang="en-IN"/>
          </a:p>
        </p:txBody>
      </p:sp>
    </p:spTree>
    <p:extLst>
      <p:ext uri="{BB962C8B-B14F-4D97-AF65-F5344CB8AC3E}">
        <p14:creationId xmlns:p14="http://schemas.microsoft.com/office/powerpoint/2010/main" val="86034406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A7064-73D1-FAE0-4449-0CCFD92DD1ED}"/>
              </a:ext>
            </a:extLst>
          </p:cNvPr>
          <p:cNvSpPr>
            <a:spLocks noGrp="1"/>
          </p:cNvSpPr>
          <p:nvPr>
            <p:ph type="ctrTitle"/>
          </p:nvPr>
        </p:nvSpPr>
        <p:spPr/>
        <p:txBody>
          <a:bodyPr/>
          <a:lstStyle/>
          <a:p>
            <a:pPr algn="ctr"/>
            <a:r>
              <a:rPr lang="en-IN" dirty="0"/>
              <a:t>Foundation of data </a:t>
            </a:r>
            <a:r>
              <a:rPr lang="en-IN" dirty="0" err="1"/>
              <a:t>analyTiCS</a:t>
            </a:r>
            <a:endParaRPr lang="en-IN" dirty="0"/>
          </a:p>
        </p:txBody>
      </p:sp>
      <p:sp>
        <p:nvSpPr>
          <p:cNvPr id="3" name="Subtitle 2">
            <a:extLst>
              <a:ext uri="{FF2B5EF4-FFF2-40B4-BE49-F238E27FC236}">
                <a16:creationId xmlns:a16="http://schemas.microsoft.com/office/drawing/2014/main" id="{6C66421E-4F58-B166-3C07-608C494106A9}"/>
              </a:ext>
            </a:extLst>
          </p:cNvPr>
          <p:cNvSpPr>
            <a:spLocks noGrp="1"/>
          </p:cNvSpPr>
          <p:nvPr>
            <p:ph type="subTitle" idx="1"/>
          </p:nvPr>
        </p:nvSpPr>
        <p:spPr>
          <a:xfrm>
            <a:off x="1069848" y="4389120"/>
            <a:ext cx="7891272" cy="1629940"/>
          </a:xfrm>
        </p:spPr>
        <p:txBody>
          <a:bodyPr>
            <a:normAutofit lnSpcReduction="10000"/>
          </a:bodyPr>
          <a:lstStyle/>
          <a:p>
            <a:r>
              <a:rPr lang="en-IN" dirty="0"/>
              <a:t>TEAM MEMBERS:</a:t>
            </a:r>
          </a:p>
          <a:p>
            <a:r>
              <a:rPr lang="en-IN" dirty="0"/>
              <a:t>MOHAMMED IMRAN Z | 19MIA1047</a:t>
            </a:r>
          </a:p>
          <a:p>
            <a:r>
              <a:rPr lang="en-IN" dirty="0"/>
              <a:t>VIGNESH N | 19MIA1093</a:t>
            </a:r>
          </a:p>
          <a:p>
            <a:r>
              <a:rPr lang="en-IN" dirty="0"/>
              <a:t>T.S.S. ABINANDHAN KUMAR |19MIA1062</a:t>
            </a:r>
          </a:p>
        </p:txBody>
      </p:sp>
      <p:sp>
        <p:nvSpPr>
          <p:cNvPr id="4" name="TextBox 3">
            <a:extLst>
              <a:ext uri="{FF2B5EF4-FFF2-40B4-BE49-F238E27FC236}">
                <a16:creationId xmlns:a16="http://schemas.microsoft.com/office/drawing/2014/main" id="{D1C2DB46-B564-C4EA-5D31-98C9DEF76AB4}"/>
              </a:ext>
            </a:extLst>
          </p:cNvPr>
          <p:cNvSpPr txBox="1"/>
          <p:nvPr/>
        </p:nvSpPr>
        <p:spPr>
          <a:xfrm>
            <a:off x="1337568" y="654274"/>
            <a:ext cx="9516863"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J COMPONENT</a:t>
            </a:r>
          </a:p>
        </p:txBody>
      </p:sp>
    </p:spTree>
    <p:extLst>
      <p:ext uri="{BB962C8B-B14F-4D97-AF65-F5344CB8AC3E}">
        <p14:creationId xmlns:p14="http://schemas.microsoft.com/office/powerpoint/2010/main" val="4159891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C4881-949C-F77D-3F97-970BA6A19840}"/>
              </a:ext>
            </a:extLst>
          </p:cNvPr>
          <p:cNvSpPr>
            <a:spLocks noGrp="1"/>
          </p:cNvSpPr>
          <p:nvPr>
            <p:ph type="title"/>
          </p:nvPr>
        </p:nvSpPr>
        <p:spPr/>
        <p:txBody>
          <a:bodyPr/>
          <a:lstStyle/>
          <a:p>
            <a:r>
              <a:rPr lang="en-US" dirty="0"/>
              <a:t>N</a:t>
            </a:r>
            <a:r>
              <a:rPr lang="en-IN" dirty="0" err="1"/>
              <a:t>ovelty</a:t>
            </a:r>
            <a:r>
              <a:rPr lang="en-IN" dirty="0"/>
              <a:t>/findings</a:t>
            </a:r>
          </a:p>
        </p:txBody>
      </p:sp>
      <p:sp>
        <p:nvSpPr>
          <p:cNvPr id="3" name="Content Placeholder 2">
            <a:extLst>
              <a:ext uri="{FF2B5EF4-FFF2-40B4-BE49-F238E27FC236}">
                <a16:creationId xmlns:a16="http://schemas.microsoft.com/office/drawing/2014/main" id="{53678A50-4B5D-A74C-A582-ECB2E824B113}"/>
              </a:ext>
            </a:extLst>
          </p:cNvPr>
          <p:cNvSpPr>
            <a:spLocks noGrp="1"/>
          </p:cNvSpPr>
          <p:nvPr>
            <p:ph idx="1"/>
          </p:nvPr>
        </p:nvSpPr>
        <p:spPr/>
        <p:txBody>
          <a:bodyPr/>
          <a:lstStyle/>
          <a:p>
            <a:r>
              <a:rPr lang="en-IN" dirty="0"/>
              <a:t>We will be trying other models and fine tune it for better accuracy, so that we can make better prediction among the results.</a:t>
            </a:r>
          </a:p>
          <a:p>
            <a:r>
              <a:rPr lang="en-IN" dirty="0"/>
              <a:t>We will also be creating a dashboard for wider representation of data, this can increase the understanding of data using tableau software.</a:t>
            </a:r>
          </a:p>
          <a:p>
            <a:r>
              <a:rPr lang="en-IN" dirty="0"/>
              <a:t>We will overcome with more insights on the data.</a:t>
            </a:r>
          </a:p>
          <a:p>
            <a:endParaRPr lang="en-IN" dirty="0"/>
          </a:p>
        </p:txBody>
      </p:sp>
    </p:spTree>
    <p:extLst>
      <p:ext uri="{BB962C8B-B14F-4D97-AF65-F5344CB8AC3E}">
        <p14:creationId xmlns:p14="http://schemas.microsoft.com/office/powerpoint/2010/main" val="165304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67E16-9127-48A8-9C75-603B79C08B53}"/>
              </a:ext>
            </a:extLst>
          </p:cNvPr>
          <p:cNvSpPr>
            <a:spLocks noGrp="1"/>
          </p:cNvSpPr>
          <p:nvPr>
            <p:ph type="title"/>
          </p:nvPr>
        </p:nvSpPr>
        <p:spPr/>
        <p:txBody>
          <a:bodyPr/>
          <a:lstStyle/>
          <a:p>
            <a:r>
              <a:rPr lang="en-US" dirty="0"/>
              <a:t>Project pipeline</a:t>
            </a:r>
            <a:endParaRPr lang="en-IN" dirty="0"/>
          </a:p>
        </p:txBody>
      </p:sp>
      <p:sp>
        <p:nvSpPr>
          <p:cNvPr id="3" name="Content Placeholder 2">
            <a:extLst>
              <a:ext uri="{FF2B5EF4-FFF2-40B4-BE49-F238E27FC236}">
                <a16:creationId xmlns:a16="http://schemas.microsoft.com/office/drawing/2014/main" id="{9251E8BB-027D-46EA-9720-A4BE552E88EE}"/>
              </a:ext>
            </a:extLst>
          </p:cNvPr>
          <p:cNvSpPr>
            <a:spLocks noGrp="1"/>
          </p:cNvSpPr>
          <p:nvPr>
            <p:ph idx="1"/>
          </p:nvPr>
        </p:nvSpPr>
        <p:spPr/>
        <p:txBody>
          <a:bodyPr>
            <a:normAutofit fontScale="92500" lnSpcReduction="20000"/>
          </a:bodyPr>
          <a:lstStyle/>
          <a:p>
            <a:pPr algn="l"/>
            <a:r>
              <a:rPr lang="en-US" b="0" i="0" dirty="0">
                <a:solidFill>
                  <a:srgbClr val="222222"/>
                </a:solidFill>
                <a:effectLst/>
                <a:latin typeface="Lato" panose="020F0502020204030203" pitchFamily="34" charset="0"/>
              </a:rPr>
              <a:t>The various steps involved in the </a:t>
            </a:r>
            <a:r>
              <a:rPr lang="en-US" b="1" i="0" dirty="0">
                <a:solidFill>
                  <a:srgbClr val="222222"/>
                </a:solidFill>
                <a:effectLst/>
                <a:latin typeface="Lato" panose="020F0502020204030203" pitchFamily="34" charset="0"/>
              </a:rPr>
              <a:t>Machine Learning Pipeline</a:t>
            </a:r>
            <a:r>
              <a:rPr lang="en-US" b="0" i="0" dirty="0">
                <a:solidFill>
                  <a:srgbClr val="222222"/>
                </a:solidFill>
                <a:effectLst/>
                <a:latin typeface="Lato" panose="020F0502020204030203" pitchFamily="34" charset="0"/>
              </a:rPr>
              <a:t> are :</a:t>
            </a:r>
          </a:p>
          <a:p>
            <a:pPr algn="l">
              <a:buFont typeface="Arial" panose="020B0604020202020204" pitchFamily="34" charset="0"/>
              <a:buChar char="•"/>
            </a:pPr>
            <a:r>
              <a:rPr lang="en-US" b="0" i="0" dirty="0">
                <a:solidFill>
                  <a:srgbClr val="222222"/>
                </a:solidFill>
                <a:effectLst/>
                <a:latin typeface="Lato" panose="020F0502020204030203" pitchFamily="34" charset="0"/>
              </a:rPr>
              <a:t>Import Necessary Dependencies</a:t>
            </a:r>
          </a:p>
          <a:p>
            <a:pPr algn="l">
              <a:buFont typeface="Arial" panose="020B0604020202020204" pitchFamily="34" charset="0"/>
              <a:buChar char="•"/>
            </a:pPr>
            <a:r>
              <a:rPr lang="en-US" b="0" i="0" dirty="0">
                <a:solidFill>
                  <a:srgbClr val="222222"/>
                </a:solidFill>
                <a:effectLst/>
                <a:latin typeface="Lato" panose="020F0502020204030203" pitchFamily="34" charset="0"/>
              </a:rPr>
              <a:t>Read and Load the Dataset</a:t>
            </a:r>
          </a:p>
          <a:p>
            <a:pPr algn="l">
              <a:buFont typeface="Arial" panose="020B0604020202020204" pitchFamily="34" charset="0"/>
              <a:buChar char="•"/>
            </a:pPr>
            <a:r>
              <a:rPr lang="en-US" b="0" i="0" dirty="0">
                <a:solidFill>
                  <a:srgbClr val="222222"/>
                </a:solidFill>
                <a:effectLst/>
                <a:latin typeface="Lato" panose="020F0502020204030203" pitchFamily="34" charset="0"/>
              </a:rPr>
              <a:t>Exploratory Data Analysis</a:t>
            </a:r>
          </a:p>
          <a:p>
            <a:pPr algn="l">
              <a:buFont typeface="Arial" panose="020B0604020202020204" pitchFamily="34" charset="0"/>
              <a:buChar char="•"/>
            </a:pPr>
            <a:r>
              <a:rPr lang="en-US" b="0" i="0" dirty="0">
                <a:solidFill>
                  <a:srgbClr val="222222"/>
                </a:solidFill>
                <a:effectLst/>
                <a:latin typeface="Lato" panose="020F0502020204030203" pitchFamily="34" charset="0"/>
              </a:rPr>
              <a:t>Data Visualization of Target Variables</a:t>
            </a:r>
          </a:p>
          <a:p>
            <a:pPr algn="l">
              <a:buFont typeface="Arial" panose="020B0604020202020204" pitchFamily="34" charset="0"/>
              <a:buChar char="•"/>
            </a:pPr>
            <a:r>
              <a:rPr lang="en-US" b="0" i="0" dirty="0">
                <a:solidFill>
                  <a:srgbClr val="222222"/>
                </a:solidFill>
                <a:effectLst/>
                <a:latin typeface="Lato" panose="020F0502020204030203" pitchFamily="34" charset="0"/>
              </a:rPr>
              <a:t>Data Preprocessing</a:t>
            </a:r>
          </a:p>
          <a:p>
            <a:pPr algn="l">
              <a:buFont typeface="Arial" panose="020B0604020202020204" pitchFamily="34" charset="0"/>
              <a:buChar char="•"/>
            </a:pPr>
            <a:r>
              <a:rPr lang="en-US" b="0" i="0" dirty="0">
                <a:solidFill>
                  <a:srgbClr val="222222"/>
                </a:solidFill>
                <a:effectLst/>
                <a:latin typeface="Lato" panose="020F0502020204030203" pitchFamily="34" charset="0"/>
              </a:rPr>
              <a:t>Splitting our data into Train and Test Subset</a:t>
            </a:r>
          </a:p>
          <a:p>
            <a:pPr algn="l">
              <a:buFont typeface="Arial" panose="020B0604020202020204" pitchFamily="34" charset="0"/>
              <a:buChar char="•"/>
            </a:pPr>
            <a:r>
              <a:rPr lang="en-US" b="0" i="0" dirty="0">
                <a:solidFill>
                  <a:srgbClr val="222222"/>
                </a:solidFill>
                <a:effectLst/>
                <a:latin typeface="Lato" panose="020F0502020204030203" pitchFamily="34" charset="0"/>
              </a:rPr>
              <a:t>Transforming Dataset using TF-IDF Vectorizer</a:t>
            </a:r>
          </a:p>
          <a:p>
            <a:pPr algn="l">
              <a:buFont typeface="Arial" panose="020B0604020202020204" pitchFamily="34" charset="0"/>
              <a:buChar char="•"/>
            </a:pPr>
            <a:r>
              <a:rPr lang="en-US" b="0" i="0" dirty="0">
                <a:solidFill>
                  <a:srgbClr val="222222"/>
                </a:solidFill>
                <a:effectLst/>
                <a:latin typeface="Lato" panose="020F0502020204030203" pitchFamily="34" charset="0"/>
              </a:rPr>
              <a:t>Function for Model Evaluation</a:t>
            </a:r>
          </a:p>
          <a:p>
            <a:pPr algn="l">
              <a:buFont typeface="Arial" panose="020B0604020202020204" pitchFamily="34" charset="0"/>
              <a:buChar char="•"/>
            </a:pPr>
            <a:r>
              <a:rPr lang="en-US" b="0" i="0" dirty="0">
                <a:solidFill>
                  <a:srgbClr val="222222"/>
                </a:solidFill>
                <a:effectLst/>
                <a:latin typeface="Lato" panose="020F0502020204030203" pitchFamily="34" charset="0"/>
              </a:rPr>
              <a:t>Model Building</a:t>
            </a:r>
          </a:p>
          <a:p>
            <a:pPr algn="l">
              <a:buFont typeface="Arial" panose="020B0604020202020204" pitchFamily="34" charset="0"/>
              <a:buChar char="•"/>
            </a:pPr>
            <a:r>
              <a:rPr lang="en-US" b="0" i="0" dirty="0">
                <a:solidFill>
                  <a:srgbClr val="222222"/>
                </a:solidFill>
                <a:effectLst/>
                <a:latin typeface="Lato" panose="020F0502020204030203" pitchFamily="34" charset="0"/>
              </a:rPr>
              <a:t>Conclusion</a:t>
            </a:r>
          </a:p>
          <a:p>
            <a:endParaRPr lang="en-IN" dirty="0"/>
          </a:p>
        </p:txBody>
      </p:sp>
    </p:spTree>
    <p:extLst>
      <p:ext uri="{BB962C8B-B14F-4D97-AF65-F5344CB8AC3E}">
        <p14:creationId xmlns:p14="http://schemas.microsoft.com/office/powerpoint/2010/main" val="1496896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BDEAA-653D-22CC-CBDB-A0FD27645ED7}"/>
              </a:ext>
            </a:extLst>
          </p:cNvPr>
          <p:cNvSpPr>
            <a:spLocks noGrp="1"/>
          </p:cNvSpPr>
          <p:nvPr>
            <p:ph type="title"/>
          </p:nvPr>
        </p:nvSpPr>
        <p:spPr/>
        <p:txBody>
          <a:bodyPr/>
          <a:lstStyle/>
          <a:p>
            <a:r>
              <a:rPr lang="en-US" dirty="0"/>
              <a:t>PROJECT TIMELINE </a:t>
            </a:r>
            <a:endParaRPr lang="en-IN" dirty="0"/>
          </a:p>
        </p:txBody>
      </p:sp>
      <p:pic>
        <p:nvPicPr>
          <p:cNvPr id="12" name="Content Placeholder 11">
            <a:extLst>
              <a:ext uri="{FF2B5EF4-FFF2-40B4-BE49-F238E27FC236}">
                <a16:creationId xmlns:a16="http://schemas.microsoft.com/office/drawing/2014/main" id="{3F4B1819-5ACE-B2B3-F135-8081A910D890}"/>
              </a:ext>
            </a:extLst>
          </p:cNvPr>
          <p:cNvPicPr>
            <a:picLocks noGrp="1" noChangeAspect="1"/>
          </p:cNvPicPr>
          <p:nvPr>
            <p:ph idx="1"/>
          </p:nvPr>
        </p:nvPicPr>
        <p:blipFill>
          <a:blip r:embed="rId2"/>
          <a:stretch>
            <a:fillRect/>
          </a:stretch>
        </p:blipFill>
        <p:spPr>
          <a:xfrm>
            <a:off x="887767" y="2093976"/>
            <a:ext cx="10342485" cy="4182537"/>
          </a:xfrm>
        </p:spPr>
      </p:pic>
    </p:spTree>
    <p:extLst>
      <p:ext uri="{BB962C8B-B14F-4D97-AF65-F5344CB8AC3E}">
        <p14:creationId xmlns:p14="http://schemas.microsoft.com/office/powerpoint/2010/main" val="4181201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BB27B-BD6D-EB60-1AEE-3E107EC6BD0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3EF9691-2A19-49C3-CF56-207A1FC54A6E}"/>
              </a:ext>
            </a:extLst>
          </p:cNvPr>
          <p:cNvSpPr>
            <a:spLocks noGrp="1"/>
          </p:cNvSpPr>
          <p:nvPr>
            <p:ph idx="1"/>
          </p:nvPr>
        </p:nvSpPr>
        <p:spPr/>
        <p:txBody>
          <a:bodyPr>
            <a:normAutofit lnSpcReduction="10000"/>
          </a:bodyPr>
          <a:lstStyle/>
          <a:p>
            <a:r>
              <a:rPr lang="en-US" dirty="0"/>
              <a:t>For many businesses and even individuals, using sentiment analysis to extract the emotion has become a crucial task. </a:t>
            </a:r>
          </a:p>
          <a:p>
            <a:r>
              <a:rPr lang="en-US" dirty="0"/>
              <a:t>Sentiment analysis is a new and quickly growing area of the decision-making process. </a:t>
            </a:r>
          </a:p>
          <a:p>
            <a:r>
              <a:rPr lang="en-US" dirty="0"/>
              <a:t>Our project's objective is to assess the sentiments on a topic that are taken from Twitter and decide whether they are good, negative, or neutral. </a:t>
            </a:r>
          </a:p>
          <a:p>
            <a:r>
              <a:rPr lang="en-US" dirty="0"/>
              <a:t>One of the key aspects of this field is the development of methods for document-level sentiment analysis. </a:t>
            </a:r>
          </a:p>
          <a:p>
            <a:r>
              <a:rPr lang="en-US" dirty="0"/>
              <a:t>People have recently begun expressing their thoughts online, which has boosted the demand for opinionated online content analysis for a variety of practical purposes. </a:t>
            </a:r>
          </a:p>
          <a:p>
            <a:r>
              <a:rPr lang="en-US" dirty="0"/>
              <a:t>There is a </a:t>
            </a:r>
            <a:r>
              <a:rPr lang="en-US" dirty="0" err="1"/>
              <a:t>tonne</a:t>
            </a:r>
            <a:r>
              <a:rPr lang="en-US" dirty="0"/>
              <a:t> of study on text sentiment detection in the literature. However, there is a great deal of room for improvement in these current sentiments.</a:t>
            </a:r>
            <a:endParaRPr lang="en-IN" dirty="0"/>
          </a:p>
        </p:txBody>
      </p:sp>
    </p:spTree>
    <p:extLst>
      <p:ext uri="{BB962C8B-B14F-4D97-AF65-F5344CB8AC3E}">
        <p14:creationId xmlns:p14="http://schemas.microsoft.com/office/powerpoint/2010/main" val="437966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E8D3E-EF44-6622-B06A-2DD21F17B45E}"/>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71FA5C8A-3918-8B6A-B26A-A4CC1C5A8E37}"/>
              </a:ext>
            </a:extLst>
          </p:cNvPr>
          <p:cNvSpPr>
            <a:spLocks noGrp="1"/>
          </p:cNvSpPr>
          <p:nvPr>
            <p:ph idx="1"/>
          </p:nvPr>
        </p:nvSpPr>
        <p:spPr/>
        <p:txBody>
          <a:bodyPr>
            <a:normAutofit fontScale="92500" lnSpcReduction="10000"/>
          </a:bodyPr>
          <a:lstStyle/>
          <a:p>
            <a:pPr marL="0" indent="0">
              <a:buNone/>
            </a:pPr>
            <a:r>
              <a:rPr lang="en-IN" dirty="0"/>
              <a:t>[1] R. Parikh and M. </a:t>
            </a:r>
            <a:r>
              <a:rPr lang="en-IN" dirty="0" err="1"/>
              <a:t>Movassate</a:t>
            </a:r>
            <a:r>
              <a:rPr lang="en-IN" dirty="0"/>
              <a:t>, “Sentiment Analysis of User- </a:t>
            </a:r>
            <a:r>
              <a:rPr lang="en-IN" dirty="0" err="1"/>
              <a:t>GeneratedTwitter</a:t>
            </a:r>
            <a:r>
              <a:rPr lang="en-IN" dirty="0"/>
              <a:t>  Updates using Various </a:t>
            </a:r>
            <a:r>
              <a:rPr lang="en-IN" dirty="0" err="1"/>
              <a:t>Classi_cation</a:t>
            </a:r>
            <a:r>
              <a:rPr lang="en-IN" dirty="0"/>
              <a:t> Techniques",CS224N Final Report, 2009.</a:t>
            </a:r>
          </a:p>
          <a:p>
            <a:pPr marL="0" indent="0">
              <a:buNone/>
            </a:pPr>
            <a:r>
              <a:rPr lang="en-IN" dirty="0"/>
              <a:t>[2] </a:t>
            </a:r>
            <a:r>
              <a:rPr lang="en-US" dirty="0"/>
              <a:t>Agarwal, B. </a:t>
            </a:r>
            <a:r>
              <a:rPr lang="en-US" dirty="0" err="1"/>
              <a:t>Xie</a:t>
            </a:r>
            <a:r>
              <a:rPr lang="en-US" dirty="0"/>
              <a:t>, I. </a:t>
            </a:r>
            <a:r>
              <a:rPr lang="en-US" dirty="0" err="1"/>
              <a:t>Vovsha</a:t>
            </a:r>
            <a:r>
              <a:rPr lang="en-US" dirty="0"/>
              <a:t>, O. </a:t>
            </a:r>
            <a:r>
              <a:rPr lang="en-US" dirty="0" err="1"/>
              <a:t>Rambow</a:t>
            </a:r>
            <a:r>
              <a:rPr lang="en-US" dirty="0"/>
              <a:t>, R. </a:t>
            </a:r>
            <a:r>
              <a:rPr lang="en-US" dirty="0" err="1"/>
              <a:t>Passonneau</a:t>
            </a:r>
            <a:r>
              <a:rPr lang="en-US" dirty="0"/>
              <a:t>, “Sentiment Analysis of Twitter Data", In Proceedings of the ACL 2011Workshop on Languages in Social Media,2011 , pp. 30-38.</a:t>
            </a:r>
            <a:endParaRPr lang="en-IN" dirty="0"/>
          </a:p>
          <a:p>
            <a:pPr marL="0" indent="0">
              <a:buNone/>
            </a:pPr>
            <a:r>
              <a:rPr lang="en-IN" dirty="0"/>
              <a:t>[3] Dmitry Davidov, Ari </a:t>
            </a:r>
            <a:r>
              <a:rPr lang="en-IN" dirty="0" err="1"/>
              <a:t>Rappoport</a:t>
            </a:r>
            <a:r>
              <a:rPr lang="en-IN" dirty="0"/>
              <a:t>." Enhanced Sentiment Learning Using Twitter Hashtags and Smileys". </a:t>
            </a:r>
            <a:r>
              <a:rPr lang="en-IN" dirty="0" err="1"/>
              <a:t>Coling</a:t>
            </a:r>
            <a:r>
              <a:rPr lang="en-IN" dirty="0"/>
              <a:t> 2010: Poster </a:t>
            </a:r>
            <a:r>
              <a:rPr lang="en-IN" dirty="0" err="1"/>
              <a:t>Volumepages</a:t>
            </a:r>
            <a:r>
              <a:rPr lang="en-IN" dirty="0"/>
              <a:t> 241{249, Beijing, August 2010.</a:t>
            </a:r>
          </a:p>
          <a:p>
            <a:pPr marL="0" indent="0">
              <a:buNone/>
            </a:pPr>
            <a:r>
              <a:rPr lang="en-IN" dirty="0"/>
              <a:t>[4] Pablo </a:t>
            </a:r>
            <a:r>
              <a:rPr lang="en-IN" dirty="0" err="1"/>
              <a:t>Gamallo</a:t>
            </a:r>
            <a:r>
              <a:rPr lang="en-IN" dirty="0"/>
              <a:t>, Marcos Garcia, “</a:t>
            </a:r>
            <a:r>
              <a:rPr lang="en-IN" dirty="0" err="1"/>
              <a:t>Citius</a:t>
            </a:r>
            <a:r>
              <a:rPr lang="en-IN" dirty="0"/>
              <a:t>: A Naive-Bayes </a:t>
            </a:r>
            <a:r>
              <a:rPr lang="en-IN" dirty="0" err="1"/>
              <a:t>Strategyfor</a:t>
            </a:r>
            <a:r>
              <a:rPr lang="en-IN" dirty="0"/>
              <a:t> Sentiment Analysis on English Tweets", 8th </a:t>
            </a:r>
            <a:r>
              <a:rPr lang="en-IN" dirty="0" err="1"/>
              <a:t>InternationalWorkshop</a:t>
            </a:r>
            <a:r>
              <a:rPr lang="en-IN" dirty="0"/>
              <a:t> on Semantic Evaluation (</a:t>
            </a:r>
            <a:r>
              <a:rPr lang="en-IN" dirty="0" err="1"/>
              <a:t>SemEval</a:t>
            </a:r>
            <a:r>
              <a:rPr lang="en-IN" dirty="0"/>
              <a:t> 2014), Dublin, Ireland, Aug 23-24 2014, pp 171-175.</a:t>
            </a:r>
          </a:p>
          <a:p>
            <a:pPr marL="0" indent="0">
              <a:buNone/>
            </a:pPr>
            <a:r>
              <a:rPr lang="en-IN" dirty="0"/>
              <a:t>[5] </a:t>
            </a:r>
            <a:r>
              <a:rPr lang="en-US" dirty="0"/>
              <a:t>Meng, </a:t>
            </a:r>
            <a:r>
              <a:rPr lang="en-US" dirty="0" err="1"/>
              <a:t>Xinfan</a:t>
            </a:r>
            <a:r>
              <a:rPr lang="en-US" dirty="0"/>
              <a:t>, et al. "Cross-lingual mixture model for </a:t>
            </a:r>
            <a:r>
              <a:rPr lang="en-US" dirty="0" err="1"/>
              <a:t>sentimentclassification</a:t>
            </a:r>
            <a:r>
              <a:rPr lang="en-US" dirty="0"/>
              <a:t>." Proceedings of the 50th Annual Meeting of </a:t>
            </a:r>
            <a:r>
              <a:rPr lang="en-US" dirty="0" err="1"/>
              <a:t>theAssociation</a:t>
            </a:r>
            <a:r>
              <a:rPr lang="en-US" dirty="0"/>
              <a:t> for Computational Linguistics Volume 1,2012.</a:t>
            </a:r>
            <a:endParaRPr lang="en-IN" dirty="0"/>
          </a:p>
        </p:txBody>
      </p:sp>
    </p:spTree>
    <p:extLst>
      <p:ext uri="{BB962C8B-B14F-4D97-AF65-F5344CB8AC3E}">
        <p14:creationId xmlns:p14="http://schemas.microsoft.com/office/powerpoint/2010/main" val="2498341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28357-8639-F9B1-9DC7-CAC48E64ADCB}"/>
              </a:ext>
            </a:extLst>
          </p:cNvPr>
          <p:cNvSpPr>
            <a:spLocks noGrp="1"/>
          </p:cNvSpPr>
          <p:nvPr>
            <p:ph type="title"/>
          </p:nvPr>
        </p:nvSpPr>
        <p:spPr>
          <a:xfrm>
            <a:off x="1066800" y="2233533"/>
            <a:ext cx="10058400" cy="1609344"/>
          </a:xfrm>
        </p:spPr>
        <p:txBody>
          <a:bodyPr>
            <a:normAutofit/>
          </a:bodyPr>
          <a:lstStyle/>
          <a:p>
            <a:pPr algn="ctr"/>
            <a:r>
              <a:rPr lang="en-IN" sz="8000" dirty="0">
                <a:cs typeface="Times New Roman" panose="02020603050405020304" pitchFamily="18" charset="0"/>
              </a:rPr>
              <a:t>THANK YOU </a:t>
            </a:r>
          </a:p>
        </p:txBody>
      </p:sp>
    </p:spTree>
    <p:extLst>
      <p:ext uri="{BB962C8B-B14F-4D97-AF65-F5344CB8AC3E}">
        <p14:creationId xmlns:p14="http://schemas.microsoft.com/office/powerpoint/2010/main" val="287395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071E6-A1CB-CD1C-2508-E515FD158192}"/>
              </a:ext>
            </a:extLst>
          </p:cNvPr>
          <p:cNvSpPr>
            <a:spLocks noGrp="1"/>
          </p:cNvSpPr>
          <p:nvPr>
            <p:ph type="ctrTitle"/>
          </p:nvPr>
        </p:nvSpPr>
        <p:spPr/>
        <p:txBody>
          <a:bodyPr/>
          <a:lstStyle/>
          <a:p>
            <a:pPr algn="ctr"/>
            <a:r>
              <a:rPr lang="en-IN" dirty="0"/>
              <a:t>TWITTER SENTIMENTAL ANALYSIS</a:t>
            </a:r>
          </a:p>
        </p:txBody>
      </p:sp>
      <p:sp>
        <p:nvSpPr>
          <p:cNvPr id="3" name="Subtitle 2">
            <a:extLst>
              <a:ext uri="{FF2B5EF4-FFF2-40B4-BE49-F238E27FC236}">
                <a16:creationId xmlns:a16="http://schemas.microsoft.com/office/drawing/2014/main" id="{B368A15A-409C-F06F-3DCF-7B5C687FF886}"/>
              </a:ext>
            </a:extLst>
          </p:cNvPr>
          <p:cNvSpPr>
            <a:spLocks noGrp="1"/>
          </p:cNvSpPr>
          <p:nvPr>
            <p:ph type="subTitle" idx="1"/>
          </p:nvPr>
        </p:nvSpPr>
        <p:spPr>
          <a:xfrm>
            <a:off x="1069848" y="4389119"/>
            <a:ext cx="7891272" cy="2286889"/>
          </a:xfrm>
        </p:spPr>
        <p:txBody>
          <a:bodyPr>
            <a:normAutofit/>
          </a:bodyPr>
          <a:lstStyle/>
          <a:p>
            <a:r>
              <a:rPr lang="en-IN" dirty="0"/>
              <a:t>Course Name:  Foundation Of Data Analytics</a:t>
            </a:r>
          </a:p>
          <a:p>
            <a:r>
              <a:rPr lang="en-IN" dirty="0"/>
              <a:t>Course Code:  CSE3505</a:t>
            </a:r>
          </a:p>
          <a:p>
            <a:r>
              <a:rPr lang="en-IN" dirty="0"/>
              <a:t>Slot: F1</a:t>
            </a:r>
          </a:p>
          <a:p>
            <a:r>
              <a:rPr lang="en-IN" dirty="0"/>
              <a:t>Type of project : C</a:t>
            </a:r>
          </a:p>
          <a:p>
            <a:r>
              <a:rPr lang="en-IN" dirty="0" err="1"/>
              <a:t>Dr.R.Priyadarshini</a:t>
            </a:r>
            <a:endParaRPr lang="en-IN" dirty="0"/>
          </a:p>
          <a:p>
            <a:endParaRPr lang="en-IN" dirty="0"/>
          </a:p>
          <a:p>
            <a:endParaRPr lang="en-IN" dirty="0"/>
          </a:p>
        </p:txBody>
      </p:sp>
    </p:spTree>
    <p:extLst>
      <p:ext uri="{BB962C8B-B14F-4D97-AF65-F5344CB8AC3E}">
        <p14:creationId xmlns:p14="http://schemas.microsoft.com/office/powerpoint/2010/main" val="4288075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8B9A2-AA8B-7266-1682-6AE18ED9D11F}"/>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557606F5-87E4-571D-D3A6-D56276BD3877}"/>
              </a:ext>
            </a:extLst>
          </p:cNvPr>
          <p:cNvSpPr>
            <a:spLocks noGrp="1"/>
          </p:cNvSpPr>
          <p:nvPr>
            <p:ph idx="1"/>
          </p:nvPr>
        </p:nvSpPr>
        <p:spPr/>
        <p:txBody>
          <a:bodyPr/>
          <a:lstStyle/>
          <a:p>
            <a:r>
              <a:rPr lang="en-US" dirty="0"/>
              <a:t>People now have a new avenue through which to share their ideas and opinions thanks to social media. </a:t>
            </a:r>
          </a:p>
          <a:p>
            <a:r>
              <a:rPr lang="en-US" dirty="0"/>
              <a:t>An estimated 2.95 billion individuals utilize this medium globally, creating a huge platform for the exchange of ideas. </a:t>
            </a:r>
          </a:p>
          <a:p>
            <a:r>
              <a:rPr lang="en-US" dirty="0"/>
              <a:t>Sentiment analysis, often known as opinion analysis, is the technique of gathering textual data and identifying the author's feelings. </a:t>
            </a:r>
          </a:p>
          <a:p>
            <a:r>
              <a:rPr lang="en-US" dirty="0"/>
              <a:t>This kind of analysis is used for a variety of purposes, such as figuring out how consumers feel about a given brand, product, or marketing campaign; assessing how well-known a company's name is on social media platforms; and assessing how citizens feel about various policy changes, political candidates, and other topics.</a:t>
            </a:r>
            <a:endParaRPr lang="en-IN" dirty="0"/>
          </a:p>
          <a:p>
            <a:endParaRPr lang="en-IN" dirty="0"/>
          </a:p>
        </p:txBody>
      </p:sp>
    </p:spTree>
    <p:extLst>
      <p:ext uri="{BB962C8B-B14F-4D97-AF65-F5344CB8AC3E}">
        <p14:creationId xmlns:p14="http://schemas.microsoft.com/office/powerpoint/2010/main" val="1223003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F46D-F4DB-921E-32BB-AEB28FAFCAE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CEE75D9-032C-1280-4961-C03F3B1A581E}"/>
              </a:ext>
            </a:extLst>
          </p:cNvPr>
          <p:cNvSpPr>
            <a:spLocks noGrp="1"/>
          </p:cNvSpPr>
          <p:nvPr>
            <p:ph idx="1"/>
          </p:nvPr>
        </p:nvSpPr>
        <p:spPr/>
        <p:txBody>
          <a:bodyPr/>
          <a:lstStyle/>
          <a:p>
            <a:r>
              <a:rPr lang="en-US" dirty="0"/>
              <a:t>Sentiment analysis is the process of locating and </a:t>
            </a:r>
            <a:r>
              <a:rPr lang="en-US" dirty="0" err="1"/>
              <a:t>categorising</a:t>
            </a:r>
            <a:r>
              <a:rPr lang="en-US" dirty="0"/>
              <a:t> the emotions represented in a text source. </a:t>
            </a:r>
          </a:p>
          <a:p>
            <a:r>
              <a:rPr lang="en-US" dirty="0"/>
              <a:t>When analyzed, tweets may produce a significant quantity of sentiment data. These statistics help us understand how individuals feel about a range of issues.</a:t>
            </a:r>
          </a:p>
          <a:p>
            <a:r>
              <a:rPr lang="en-US" dirty="0"/>
              <a:t>Therefore, in order to calculate the consumer perspective, we need to create an automated machine learning sentiment analysis model. </a:t>
            </a:r>
          </a:p>
          <a:p>
            <a:r>
              <a:rPr lang="en-US" dirty="0"/>
              <a:t>It is challenging to apply models to them since they include both relevant data and non-useful characteristics (referred to collectively as noise).</a:t>
            </a:r>
          </a:p>
          <a:p>
            <a:r>
              <a:rPr lang="en-US" dirty="0"/>
              <a:t>we create a machine learning pipeline using three classifiers (Logistic Regression, Bernoulli Naive Bayes, and Sentiment140) in order to assess the sentiment of the tweets in the dataset.</a:t>
            </a:r>
          </a:p>
          <a:p>
            <a:endParaRPr lang="en-IN" dirty="0"/>
          </a:p>
        </p:txBody>
      </p:sp>
    </p:spTree>
    <p:extLst>
      <p:ext uri="{BB962C8B-B14F-4D97-AF65-F5344CB8AC3E}">
        <p14:creationId xmlns:p14="http://schemas.microsoft.com/office/powerpoint/2010/main" val="2869183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D45E2-91E2-86C0-5C3B-4EED79237B15}"/>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2AD7076C-4DCF-42C9-4B89-F0F7C7B4F090}"/>
              </a:ext>
            </a:extLst>
          </p:cNvPr>
          <p:cNvSpPr>
            <a:spLocks noGrp="1"/>
          </p:cNvSpPr>
          <p:nvPr>
            <p:ph idx="1"/>
          </p:nvPr>
        </p:nvSpPr>
        <p:spPr/>
        <p:txBody>
          <a:bodyPr/>
          <a:lstStyle/>
          <a:p>
            <a:r>
              <a:rPr lang="en-US" dirty="0"/>
              <a:t>Our project's objective is to assess the sentiments on a topic that are taken from Twitter and decide whether they are good, negative, or neutral. </a:t>
            </a:r>
          </a:p>
          <a:p>
            <a:r>
              <a:rPr lang="en-US" dirty="0"/>
              <a:t>Twitter sentiment analysis allows you to keep track of what's being said about your product or service on social media, and can help you detect angry customers or negative mentions before they </a:t>
            </a:r>
            <a:r>
              <a:rPr lang="en-US" dirty="0" err="1"/>
              <a:t>they</a:t>
            </a:r>
            <a:r>
              <a:rPr lang="en-US" dirty="0"/>
              <a:t> escalate.</a:t>
            </a:r>
          </a:p>
          <a:p>
            <a:r>
              <a:rPr lang="en-US" dirty="0"/>
              <a:t>Whatever the nomenclature, sentiment analysis's objective is the same: to ascertain a user's or audience's impression of a target item by studying a sizable volume of text from several sources.</a:t>
            </a:r>
          </a:p>
          <a:p>
            <a:r>
              <a:rPr lang="en-US" dirty="0"/>
              <a:t>Depending on our objectives, we can study texts at various degrees of depth.</a:t>
            </a:r>
          </a:p>
          <a:p>
            <a:endParaRPr lang="en-IN" dirty="0"/>
          </a:p>
        </p:txBody>
      </p:sp>
    </p:spTree>
    <p:extLst>
      <p:ext uri="{BB962C8B-B14F-4D97-AF65-F5344CB8AC3E}">
        <p14:creationId xmlns:p14="http://schemas.microsoft.com/office/powerpoint/2010/main" val="21450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B19C-DC44-9D9D-F8AE-855507E23741}"/>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18F250E5-EC35-1852-74C3-A46F67D897D5}"/>
              </a:ext>
            </a:extLst>
          </p:cNvPr>
          <p:cNvSpPr>
            <a:spLocks noGrp="1"/>
          </p:cNvSpPr>
          <p:nvPr>
            <p:ph idx="1"/>
          </p:nvPr>
        </p:nvSpPr>
        <p:spPr/>
        <p:txBody>
          <a:bodyPr/>
          <a:lstStyle/>
          <a:p>
            <a:r>
              <a:rPr lang="en-US" dirty="0"/>
              <a:t>The goal of tweet sentiment analysis is to find the positive, negative, or neutral sentiment part in the twitter data. </a:t>
            </a:r>
          </a:p>
          <a:p>
            <a:r>
              <a:rPr lang="en-US" dirty="0"/>
              <a:t>Sentiment analysis can help any organization to find people's opinions of their company and products. </a:t>
            </a:r>
          </a:p>
          <a:p>
            <a:r>
              <a:rPr lang="en-US" dirty="0"/>
              <a:t>We will apply sentiment analysis on twitter dataset.</a:t>
            </a:r>
          </a:p>
          <a:p>
            <a:pPr marL="0" indent="0">
              <a:buNone/>
            </a:pPr>
            <a:endParaRPr lang="en-IN" dirty="0"/>
          </a:p>
        </p:txBody>
      </p:sp>
    </p:spTree>
    <p:extLst>
      <p:ext uri="{BB962C8B-B14F-4D97-AF65-F5344CB8AC3E}">
        <p14:creationId xmlns:p14="http://schemas.microsoft.com/office/powerpoint/2010/main" val="1017236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78D5-6F9D-B02C-D90B-EABADC61A824}"/>
              </a:ext>
            </a:extLst>
          </p:cNvPr>
          <p:cNvSpPr>
            <a:spLocks noGrp="1"/>
          </p:cNvSpPr>
          <p:nvPr>
            <p:ph type="title"/>
          </p:nvPr>
        </p:nvSpPr>
        <p:spPr/>
        <p:txBody>
          <a:bodyPr/>
          <a:lstStyle/>
          <a:p>
            <a:r>
              <a:rPr lang="en-IN" dirty="0"/>
              <a:t>DATASET DESCRIPTION</a:t>
            </a:r>
          </a:p>
        </p:txBody>
      </p:sp>
      <p:sp>
        <p:nvSpPr>
          <p:cNvPr id="3" name="Content Placeholder 2">
            <a:extLst>
              <a:ext uri="{FF2B5EF4-FFF2-40B4-BE49-F238E27FC236}">
                <a16:creationId xmlns:a16="http://schemas.microsoft.com/office/drawing/2014/main" id="{9B424D8F-2CF7-A282-978A-0EAC8BCAF44B}"/>
              </a:ext>
            </a:extLst>
          </p:cNvPr>
          <p:cNvSpPr>
            <a:spLocks noGrp="1"/>
          </p:cNvSpPr>
          <p:nvPr>
            <p:ph idx="1"/>
          </p:nvPr>
        </p:nvSpPr>
        <p:spPr/>
        <p:txBody>
          <a:bodyPr>
            <a:normAutofit fontScale="92500"/>
          </a:bodyPr>
          <a:lstStyle/>
          <a:p>
            <a:r>
              <a:rPr lang="en-US" dirty="0"/>
              <a:t>In this project, we attempt to put into </a:t>
            </a:r>
            <a:r>
              <a:rPr lang="en-US" dirty="0" err="1"/>
              <a:t>practise</a:t>
            </a:r>
            <a:r>
              <a:rPr lang="en-US" dirty="0"/>
              <a:t> a Twitter sentiment analysis model that aims in overcoming the difficulties associated with determining the sentiments of tweets. The dataset's essential specifics are as follows:</a:t>
            </a:r>
          </a:p>
          <a:p>
            <a:r>
              <a:rPr lang="en-US" dirty="0"/>
              <a:t>The Sentiment140 Dataset, which was made available, comprises of 1,600,000 tweets that were retrieved using the Twitter API. The dataset's numerous columns include:</a:t>
            </a:r>
          </a:p>
          <a:p>
            <a:r>
              <a:rPr lang="en-US" dirty="0"/>
              <a:t>target: the polarity of the tweet (positive or negative)</a:t>
            </a:r>
          </a:p>
          <a:p>
            <a:r>
              <a:rPr lang="en-US" dirty="0"/>
              <a:t>ids: Unique id of the tweet</a:t>
            </a:r>
          </a:p>
          <a:p>
            <a:r>
              <a:rPr lang="en-US" dirty="0"/>
              <a:t>date: the date of the tweet</a:t>
            </a:r>
          </a:p>
          <a:p>
            <a:r>
              <a:rPr lang="en-US" dirty="0"/>
              <a:t>flag: It refers to the query. If no such query exists then it is NO QUERY.</a:t>
            </a:r>
          </a:p>
          <a:p>
            <a:r>
              <a:rPr lang="en-US" dirty="0"/>
              <a:t>user: It refers to the name of the user that tweeted</a:t>
            </a:r>
          </a:p>
          <a:p>
            <a:r>
              <a:rPr lang="en-US" dirty="0"/>
              <a:t>text: It refers to the text of the tweet</a:t>
            </a:r>
          </a:p>
        </p:txBody>
      </p:sp>
    </p:spTree>
    <p:extLst>
      <p:ext uri="{BB962C8B-B14F-4D97-AF65-F5344CB8AC3E}">
        <p14:creationId xmlns:p14="http://schemas.microsoft.com/office/powerpoint/2010/main" val="3980976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6FB65-2357-EC79-9A4C-03593DC09A7E}"/>
              </a:ext>
            </a:extLst>
          </p:cNvPr>
          <p:cNvSpPr>
            <a:spLocks noGrp="1"/>
          </p:cNvSpPr>
          <p:nvPr>
            <p:ph type="title"/>
          </p:nvPr>
        </p:nvSpPr>
        <p:spPr/>
        <p:txBody>
          <a:bodyPr/>
          <a:lstStyle/>
          <a:p>
            <a:r>
              <a:rPr lang="en-US" dirty="0"/>
              <a:t>ALGORITHMS TO BE USED</a:t>
            </a:r>
            <a:endParaRPr lang="en-IN" dirty="0"/>
          </a:p>
        </p:txBody>
      </p:sp>
      <p:sp>
        <p:nvSpPr>
          <p:cNvPr id="3" name="Content Placeholder 2">
            <a:extLst>
              <a:ext uri="{FF2B5EF4-FFF2-40B4-BE49-F238E27FC236}">
                <a16:creationId xmlns:a16="http://schemas.microsoft.com/office/drawing/2014/main" id="{D6994A5D-B4EE-F04A-33C6-96065F9554C6}"/>
              </a:ext>
            </a:extLst>
          </p:cNvPr>
          <p:cNvSpPr>
            <a:spLocks noGrp="1"/>
          </p:cNvSpPr>
          <p:nvPr>
            <p:ph idx="1"/>
          </p:nvPr>
        </p:nvSpPr>
        <p:spPr/>
        <p:txBody>
          <a:bodyPr/>
          <a:lstStyle/>
          <a:p>
            <a:r>
              <a:rPr lang="en-US" dirty="0"/>
              <a:t>We will employ three distinct models in this project, as follows:</a:t>
            </a:r>
          </a:p>
          <a:p>
            <a:r>
              <a:rPr lang="en-US" dirty="0"/>
              <a:t>SVM (Support Vector Machine) </a:t>
            </a:r>
          </a:p>
          <a:p>
            <a:r>
              <a:rPr lang="en-US" dirty="0"/>
              <a:t>Logistic Regression </a:t>
            </a:r>
          </a:p>
          <a:p>
            <a:r>
              <a:rPr lang="en-US" dirty="0"/>
              <a:t> Bernoulli Naive Bayes</a:t>
            </a:r>
          </a:p>
          <a:p>
            <a:r>
              <a:rPr lang="en-US" dirty="0"/>
              <a:t>The rationale for selecting these models is that we want to test every classifier on the dataset, from the simplest to the most complicated, and then see which performs the best.</a:t>
            </a:r>
            <a:endParaRPr lang="en-IN" dirty="0"/>
          </a:p>
        </p:txBody>
      </p:sp>
    </p:spTree>
    <p:extLst>
      <p:ext uri="{BB962C8B-B14F-4D97-AF65-F5344CB8AC3E}">
        <p14:creationId xmlns:p14="http://schemas.microsoft.com/office/powerpoint/2010/main" val="260611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4F3AF-9C8A-8FE8-5AE5-AE42CA3C3154}"/>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D83C818C-D61C-B163-5AFF-43B5175ABB92}"/>
              </a:ext>
            </a:extLst>
          </p:cNvPr>
          <p:cNvSpPr>
            <a:spLocks noGrp="1"/>
          </p:cNvSpPr>
          <p:nvPr>
            <p:ph idx="1"/>
          </p:nvPr>
        </p:nvSpPr>
        <p:spPr/>
        <p:txBody>
          <a:bodyPr>
            <a:normAutofit fontScale="70000" lnSpcReduction="20000"/>
          </a:bodyPr>
          <a:lstStyle/>
          <a:p>
            <a:r>
              <a:rPr lang="en-US" dirty="0"/>
              <a:t>[1] (Kaur, 2015) describe regarding geographic area flood information set collected from twitter and realize the opinion of individuals. They used Naive Bayes formula for the classification of information and result they got 67% accuracy. They need collected several resolution from the individuals that are useful for each government and non-government organization to handle such scenario in an exceedingly higher manner. These strategies simpler than lexicon-based formula.</a:t>
            </a:r>
          </a:p>
          <a:p>
            <a:r>
              <a:rPr lang="en-US" dirty="0"/>
              <a:t>[2] (Paul, 2017) describe regarding the ultimate match of Indian premier league sport event 2015. Objective of this paper to research </a:t>
            </a:r>
            <a:r>
              <a:rPr lang="en-US" dirty="0" err="1"/>
              <a:t>standardity</a:t>
            </a:r>
            <a:r>
              <a:rPr lang="en-US" dirty="0"/>
              <a:t> {the recognition} of IPL match and that player are popular and that team is dominate. They need used Hadoop and Map cut back artificial language. They got result like MS Dhoni is most talked regarding player and metropolis Indians team fairly dominated. This technique gave higher result.</a:t>
            </a:r>
          </a:p>
          <a:p>
            <a:r>
              <a:rPr lang="en-US" dirty="0"/>
              <a:t>[3] (Mittal, 2016) describe the requirement and impact of the sentiment analysis on on-line platform. They need additionally bestowed a listing of sentiments of emotions, interjections and comments that are extracted from posts and standing updates. They need got result to knowing whether or not {the on-line the web the net} reviews and posts are being useful to client or not and that on-line websites being most popular by the purchasers.</a:t>
            </a:r>
          </a:p>
          <a:p>
            <a:r>
              <a:rPr lang="en-US" dirty="0"/>
              <a:t>[4] (</a:t>
            </a:r>
            <a:r>
              <a:rPr lang="en-US" dirty="0" err="1"/>
              <a:t>Anto</a:t>
            </a:r>
            <a:r>
              <a:rPr lang="en-US" dirty="0"/>
              <a:t>, 2016) describe the merchandise rating mistreatment sentiment analysis. In promoting of any product the producer can get the proper result from the client feedback. After got feedback they&amp;#39;ll changes to his product in step with the feedback. Some users continually fail to convey their feedbacks. Objective of this paper is to avoid the problem of providing feedbacks and supply the technique which might provide automatic feedback on the premise of information collected from twitter. They used the technique SVM and got result eightieth accuracy. This system offer quick and valuable feedback.</a:t>
            </a:r>
            <a:endParaRPr lang="en-IN" dirty="0"/>
          </a:p>
        </p:txBody>
      </p:sp>
    </p:spTree>
    <p:extLst>
      <p:ext uri="{BB962C8B-B14F-4D97-AF65-F5344CB8AC3E}">
        <p14:creationId xmlns:p14="http://schemas.microsoft.com/office/powerpoint/2010/main" val="11119702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150</TotalTime>
  <Words>1445</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Lato</vt:lpstr>
      <vt:lpstr>Rockwell</vt:lpstr>
      <vt:lpstr>Rockwell Condensed</vt:lpstr>
      <vt:lpstr>Times New Roman</vt:lpstr>
      <vt:lpstr>Wingdings</vt:lpstr>
      <vt:lpstr>Wood Type</vt:lpstr>
      <vt:lpstr>Foundation of data analyTiCS</vt:lpstr>
      <vt:lpstr>TWITTER SENTIMENTAL ANALYSIS</vt:lpstr>
      <vt:lpstr>ABSTRACT</vt:lpstr>
      <vt:lpstr>INTRODUCTION</vt:lpstr>
      <vt:lpstr>objective</vt:lpstr>
      <vt:lpstr>PROBLEM STATEMENT</vt:lpstr>
      <vt:lpstr>DATASET DESCRIPTION</vt:lpstr>
      <vt:lpstr>ALGORITHMS TO BE USED</vt:lpstr>
      <vt:lpstr>LITERATURE REVIEW</vt:lpstr>
      <vt:lpstr>Novelty/findings</vt:lpstr>
      <vt:lpstr>Project pipeline</vt:lpstr>
      <vt:lpstr>PROJECT TIMELINE </vt:lpstr>
      <vt:lpstr>conclusion</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 of data analysis</dc:title>
  <dc:creator>abinandhan kumar.t.s.s</dc:creator>
  <cp:lastModifiedBy>Mohammed Imran</cp:lastModifiedBy>
  <cp:revision>9</cp:revision>
  <dcterms:created xsi:type="dcterms:W3CDTF">2022-08-22T15:46:54Z</dcterms:created>
  <dcterms:modified xsi:type="dcterms:W3CDTF">2022-11-07T04:05:53Z</dcterms:modified>
</cp:coreProperties>
</file>