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9"/>
  </p:notesMasterIdLst>
  <p:sldIdLst>
    <p:sldId id="262" r:id="rId2"/>
    <p:sldId id="263" r:id="rId3"/>
    <p:sldId id="281" r:id="rId4"/>
    <p:sldId id="257" r:id="rId5"/>
    <p:sldId id="264" r:id="rId6"/>
    <p:sldId id="272" r:id="rId7"/>
    <p:sldId id="265" r:id="rId8"/>
    <p:sldId id="266" r:id="rId9"/>
    <p:sldId id="267" r:id="rId10"/>
    <p:sldId id="268" r:id="rId11"/>
    <p:sldId id="269" r:id="rId12"/>
    <p:sldId id="270" r:id="rId13"/>
    <p:sldId id="271" r:id="rId14"/>
    <p:sldId id="273" r:id="rId15"/>
    <p:sldId id="274" r:id="rId16"/>
    <p:sldId id="275" r:id="rId17"/>
    <p:sldId id="283" r:id="rId18"/>
    <p:sldId id="284" r:id="rId19"/>
    <p:sldId id="285" r:id="rId20"/>
    <p:sldId id="286" r:id="rId21"/>
    <p:sldId id="287" r:id="rId22"/>
    <p:sldId id="288" r:id="rId23"/>
    <p:sldId id="289" r:id="rId24"/>
    <p:sldId id="290" r:id="rId25"/>
    <p:sldId id="291" r:id="rId26"/>
    <p:sldId id="292" r:id="rId27"/>
    <p:sldId id="293" r:id="rId28"/>
    <p:sldId id="276" r:id="rId29"/>
    <p:sldId id="277" r:id="rId30"/>
    <p:sldId id="278" r:id="rId31"/>
    <p:sldId id="279" r:id="rId32"/>
    <p:sldId id="294" r:id="rId33"/>
    <p:sldId id="296" r:id="rId34"/>
    <p:sldId id="297" r:id="rId35"/>
    <p:sldId id="295" r:id="rId36"/>
    <p:sldId id="280" r:id="rId37"/>
    <p:sldId id="282"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mailto:lamichhane.bishal@gmail.com"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4BA8-F903-B3A9-10A3-484009238CFF}"/>
              </a:ext>
            </a:extLst>
          </p:cNvPr>
          <p:cNvSpPr>
            <a:spLocks noGrp="1"/>
          </p:cNvSpPr>
          <p:nvPr>
            <p:ph type="ctrTitle"/>
          </p:nvPr>
        </p:nvSpPr>
        <p:spPr/>
        <p:txBody>
          <a:bodyPr>
            <a:normAutofit/>
          </a:bodyPr>
          <a:lstStyle/>
          <a:p>
            <a:r>
              <a:rPr lang="en-US" sz="2200" dirty="0">
                <a:solidFill>
                  <a:schemeClr val="tx1"/>
                </a:solidFill>
                <a:latin typeface="Times New Roman" panose="02020603050405020304" pitchFamily="18" charset="0"/>
                <a:cs typeface="Times New Roman" panose="02020603050405020304" pitchFamily="18" charset="0"/>
              </a:rPr>
              <a:t>TACKLING COMPLEX</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SCIENTIFIC QUESTIONS USING </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LARGE LANGUAGE MODEL</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194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D83E-3266-E2E6-9701-E47DFBF386FA}"/>
              </a:ext>
            </a:extLst>
          </p:cNvPr>
          <p:cNvSpPr>
            <a:spLocks noGrp="1"/>
          </p:cNvSpPr>
          <p:nvPr>
            <p:ph type="title"/>
          </p:nvPr>
        </p:nvSpPr>
        <p:spPr/>
        <p:txBody>
          <a:bodyPr>
            <a:normAutofit/>
          </a:bodyPr>
          <a:lstStyle/>
          <a:p>
            <a:r>
              <a:rPr lang="en-US" sz="800" b="1" dirty="0">
                <a:solidFill>
                  <a:schemeClr val="tx1"/>
                </a:solidFill>
                <a:latin typeface="Times New Roman" panose="02020603050405020304" pitchFamily="18" charset="0"/>
                <a:cs typeface="Times New Roman" panose="02020603050405020304" pitchFamily="18" charset="0"/>
              </a:rPr>
              <a:t>“Towards Automated Urban Planning: When Generative and ChatGPT-like AI Meets Urban Planning”</a:t>
            </a:r>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A921CB-1C73-A27C-6E97-3584969D7E56}"/>
              </a:ext>
            </a:extLst>
          </p:cNvPr>
          <p:cNvSpPr>
            <a:spLocks noGrp="1"/>
          </p:cNvSpPr>
          <p:nvPr>
            <p:ph idx="1"/>
          </p:nvPr>
        </p:nvSpPr>
        <p:spPr/>
        <p:txBody>
          <a:bodyPr>
            <a:normAutofit fontScale="92500" lnSpcReduction="20000"/>
          </a:bodyPr>
          <a:lstStyle/>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Generative AI in Urban Planning:</a:t>
            </a:r>
            <a:r>
              <a:rPr lang="en-US" sz="1100" b="0" i="0" dirty="0">
                <a:solidFill>
                  <a:srgbClr val="D1D5DB"/>
                </a:solidFill>
                <a:effectLst/>
                <a:latin typeface="Times New Roman" panose="02020603050405020304" pitchFamily="18" charset="0"/>
                <a:cs typeface="Times New Roman" panose="02020603050405020304" pitchFamily="18" charset="0"/>
              </a:rPr>
              <a:t> The use of generative AI models, such as GPT-like models, in the context of urban planning to automate or assist in various aspects of city planning and design.</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Conversational AI in Urban Planning:</a:t>
            </a:r>
            <a:r>
              <a:rPr lang="en-US" sz="1100" b="0" i="0" dirty="0">
                <a:solidFill>
                  <a:srgbClr val="D1D5DB"/>
                </a:solidFill>
                <a:effectLst/>
                <a:latin typeface="Times New Roman" panose="02020603050405020304" pitchFamily="18" charset="0"/>
                <a:cs typeface="Times New Roman" panose="02020603050405020304" pitchFamily="18" charset="0"/>
              </a:rPr>
              <a:t> The application of ChatGPT-like conversational AI systems to engage with stakeholders, answer questions, and facilitate communication in urban planning processes.</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Data Integration:</a:t>
            </a:r>
            <a:r>
              <a:rPr lang="en-US" sz="1100" b="0" i="0" dirty="0">
                <a:solidFill>
                  <a:srgbClr val="D1D5DB"/>
                </a:solidFill>
                <a:effectLst/>
                <a:latin typeface="Times New Roman" panose="02020603050405020304" pitchFamily="18" charset="0"/>
                <a:cs typeface="Times New Roman" panose="02020603050405020304" pitchFamily="18" charset="0"/>
              </a:rPr>
              <a:t> How AI models can integrate and analyze diverse datasets related to urban environments, such as demographic data, transportation data, environmental data, and more.</a:t>
            </a:r>
          </a:p>
          <a:p>
            <a:pPr marL="0" indent="0">
              <a:lnSpc>
                <a:spcPct val="150000"/>
              </a:lnSpc>
              <a:buNone/>
            </a:pPr>
            <a:endParaRPr lang="en-US" sz="1100" dirty="0">
              <a:solidFill>
                <a:srgbClr val="D1D5DB"/>
              </a:solidFill>
              <a:latin typeface="Times New Roman" panose="02020603050405020304" pitchFamily="18" charset="0"/>
              <a:cs typeface="Times New Roman" panose="02020603050405020304" pitchFamily="18" charset="0"/>
            </a:endParaRP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Regulatory and Legal Frameworks:</a:t>
            </a:r>
            <a:r>
              <a:rPr lang="en-US" sz="1100" b="0" i="0" dirty="0">
                <a:solidFill>
                  <a:srgbClr val="D1D5DB"/>
                </a:solidFill>
                <a:effectLst/>
                <a:latin typeface="Times New Roman" panose="02020603050405020304" pitchFamily="18" charset="0"/>
                <a:cs typeface="Times New Roman" panose="02020603050405020304" pitchFamily="18" charset="0"/>
              </a:rPr>
              <a:t> Discussing the legal and regulatory frameworks necessary for the integration of AI into urban planning and ensuring compliance with relevant laws.</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Scalability and Generalization:</a:t>
            </a:r>
            <a:r>
              <a:rPr lang="en-US" sz="1100" b="0" i="0" dirty="0">
                <a:solidFill>
                  <a:srgbClr val="D1D5DB"/>
                </a:solidFill>
                <a:effectLst/>
                <a:latin typeface="Times New Roman" panose="02020603050405020304" pitchFamily="18" charset="0"/>
                <a:cs typeface="Times New Roman" panose="02020603050405020304" pitchFamily="18" charset="0"/>
              </a:rPr>
              <a:t> Exploring the scalability of AI-driven urban planning solutions and their ability to generalize across different cities and regions.</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Community Acceptance:</a:t>
            </a:r>
            <a:r>
              <a:rPr lang="en-US" sz="1100" b="0" i="0" dirty="0">
                <a:solidFill>
                  <a:srgbClr val="D1D5DB"/>
                </a:solidFill>
                <a:effectLst/>
                <a:latin typeface="Times New Roman" panose="02020603050405020304" pitchFamily="18" charset="0"/>
                <a:cs typeface="Times New Roman" panose="02020603050405020304" pitchFamily="18" charset="0"/>
              </a:rPr>
              <a:t> Analyzing public perceptions and acceptance of AI-driven urban planning initiatives, and strategies to build trust among stakeholders.</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Sustainability and Resilience:</a:t>
            </a:r>
            <a:r>
              <a:rPr lang="en-US" sz="1100" b="0" i="0" dirty="0">
                <a:solidFill>
                  <a:srgbClr val="D1D5DB"/>
                </a:solidFill>
                <a:effectLst/>
                <a:latin typeface="Times New Roman" panose="02020603050405020304" pitchFamily="18" charset="0"/>
                <a:cs typeface="Times New Roman" panose="02020603050405020304" pitchFamily="18" charset="0"/>
              </a:rPr>
              <a:t> Evaluating how AI can contribute to sustainable and resilient urban development, especially in the face of environmental challenges and climate change.</a:t>
            </a:r>
          </a:p>
          <a:p>
            <a:pPr marL="0" indent="0">
              <a:lnSpc>
                <a:spcPct val="150000"/>
              </a:lnSpc>
              <a:buNone/>
            </a:pPr>
            <a:endParaRPr lang="en-US" sz="1100" b="0" i="0" dirty="0">
              <a:solidFill>
                <a:srgbClr val="D1D5DB"/>
              </a:solidFill>
              <a:effectLst/>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93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068C-8D28-87A6-9A8B-22FAA828D9C6}"/>
              </a:ext>
            </a:extLst>
          </p:cNvPr>
          <p:cNvSpPr>
            <a:spLocks noGrp="1"/>
          </p:cNvSpPr>
          <p:nvPr>
            <p:ph type="title"/>
          </p:nvPr>
        </p:nvSpPr>
        <p:spPr/>
        <p:txBody>
          <a:bodyPr>
            <a:normAutofit/>
          </a:bodyPr>
          <a:lstStyle/>
          <a:p>
            <a:r>
              <a:rPr lang="en-US" sz="800" b="1" dirty="0">
                <a:solidFill>
                  <a:schemeClr val="tx1"/>
                </a:solidFill>
                <a:latin typeface="Times New Roman" panose="02020603050405020304" pitchFamily="18" charset="0"/>
                <a:cs typeface="Times New Roman" panose="02020603050405020304" pitchFamily="18" charset="0"/>
              </a:rPr>
              <a:t>A Comprehensive Survey of AI-Generated Content (AIGC): A History of Generative AI from GAN to ChatGPT </a:t>
            </a:r>
            <a:endParaRPr lang="en-IN" sz="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4927EB-5651-0BE0-37D1-61A75AB17871}"/>
              </a:ext>
            </a:extLst>
          </p:cNvPr>
          <p:cNvSpPr>
            <a:spLocks noGrp="1"/>
          </p:cNvSpPr>
          <p:nvPr>
            <p:ph idx="1"/>
          </p:nvPr>
        </p:nvSpPr>
        <p:spPr/>
        <p:txBody>
          <a:bodyPr>
            <a:normAutofit lnSpcReduction="10000"/>
          </a:bodyPr>
          <a:lstStyle/>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Techniques and Algorithms:</a:t>
            </a:r>
            <a:r>
              <a:rPr lang="en-US" sz="1100" b="0" i="0" dirty="0">
                <a:solidFill>
                  <a:srgbClr val="D1D5DB"/>
                </a:solidFill>
                <a:effectLst/>
                <a:latin typeface="Times New Roman" panose="02020603050405020304" pitchFamily="18" charset="0"/>
                <a:cs typeface="Times New Roman" panose="02020603050405020304" pitchFamily="18" charset="0"/>
              </a:rPr>
              <a:t> Surveying the different techniques, algorithms, and architectures employed in generative AI, and their evolution over time, potentially including comparisons between GANs and models like ChatGPT.</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Ethical and Social Implications:</a:t>
            </a:r>
            <a:r>
              <a:rPr lang="en-US" sz="1100" b="0" i="0" dirty="0">
                <a:solidFill>
                  <a:srgbClr val="D1D5DB"/>
                </a:solidFill>
                <a:effectLst/>
                <a:latin typeface="Times New Roman" panose="02020603050405020304" pitchFamily="18" charset="0"/>
                <a:cs typeface="Times New Roman" panose="02020603050405020304" pitchFamily="18" charset="0"/>
              </a:rPr>
              <a:t> Considering the ethical considerations and societal impacts associated with AI-generated content, such as issues related to copyright, authenticity, and potential misuse.</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User Interaction and Experience:</a:t>
            </a:r>
            <a:r>
              <a:rPr lang="en-US" sz="1100" b="0" i="0" dirty="0">
                <a:solidFill>
                  <a:srgbClr val="D1D5DB"/>
                </a:solidFill>
                <a:effectLst/>
                <a:latin typeface="Times New Roman" panose="02020603050405020304" pitchFamily="18" charset="0"/>
                <a:cs typeface="Times New Roman" panose="02020603050405020304" pitchFamily="18" charset="0"/>
              </a:rPr>
              <a:t> Exploring how users interact with and experience content generated by AI systems, and how it is received and perceived in various contexts.</a:t>
            </a:r>
          </a:p>
          <a:p>
            <a:pPr marL="0" indent="0">
              <a:lnSpc>
                <a:spcPct val="150000"/>
              </a:lnSpc>
              <a:buNone/>
            </a:pPr>
            <a:endParaRPr lang="en-US" sz="1100" dirty="0">
              <a:solidFill>
                <a:srgbClr val="D1D5DB"/>
              </a:solidFill>
              <a:latin typeface="Times New Roman" panose="02020603050405020304" pitchFamily="18" charset="0"/>
              <a:cs typeface="Times New Roman" panose="02020603050405020304" pitchFamily="18" charset="0"/>
            </a:endParaRP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Bias and Fairness in AI-Generated Content:</a:t>
            </a:r>
            <a:r>
              <a:rPr lang="en-US" sz="1100" b="0" i="0" dirty="0">
                <a:solidFill>
                  <a:srgbClr val="D1D5DB"/>
                </a:solidFill>
                <a:effectLst/>
                <a:latin typeface="Times New Roman" panose="02020603050405020304" pitchFamily="18" charset="0"/>
                <a:cs typeface="Times New Roman" panose="02020603050405020304" pitchFamily="18" charset="0"/>
              </a:rPr>
              <a:t> Investigating potential biases in the output of generative models and methods for mitigating these biases, particularly in ChatGPT-like models where responses are generated based on learned patterns from training data.</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Regulation and Governance:</a:t>
            </a:r>
            <a:r>
              <a:rPr lang="en-US" sz="1100" b="0" i="0" dirty="0">
                <a:solidFill>
                  <a:srgbClr val="D1D5DB"/>
                </a:solidFill>
                <a:effectLst/>
                <a:latin typeface="Times New Roman" panose="02020603050405020304" pitchFamily="18" charset="0"/>
                <a:cs typeface="Times New Roman" panose="02020603050405020304" pitchFamily="18" charset="0"/>
              </a:rPr>
              <a:t> Considering the regulatory frameworks that may need to be established to govern the creation and use of AI-generated content, particularly in areas with legal and ethical implications.</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Continual Learning and Adaptation:</a:t>
            </a:r>
            <a:r>
              <a:rPr lang="en-US" sz="1100" b="0" i="0" dirty="0">
                <a:solidFill>
                  <a:srgbClr val="D1D5DB"/>
                </a:solidFill>
                <a:effectLst/>
                <a:latin typeface="Times New Roman" panose="02020603050405020304" pitchFamily="18" charset="0"/>
                <a:cs typeface="Times New Roman" panose="02020603050405020304" pitchFamily="18" charset="0"/>
              </a:rPr>
              <a:t> Examining the extent to which generative models can adapt to evolving contexts and domains, and how they might benefit from continual learning techniques.</a:t>
            </a:r>
          </a:p>
          <a:p>
            <a:pPr marL="0" indent="0">
              <a:lnSpc>
                <a:spcPct val="150000"/>
              </a:lnSpc>
              <a:buNone/>
            </a:pPr>
            <a:endParaRPr lang="en-US" sz="1100" b="0" i="0" dirty="0">
              <a:solidFill>
                <a:srgbClr val="D1D5DB"/>
              </a:solidFill>
              <a:effectLst/>
              <a:latin typeface="Times New Roman" panose="02020603050405020304" pitchFamily="18" charset="0"/>
              <a:cs typeface="Times New Roman" panose="02020603050405020304" pitchFamily="18" charset="0"/>
            </a:endParaRPr>
          </a:p>
          <a:p>
            <a:pPr marL="0" indent="0">
              <a:buNone/>
            </a:pPr>
            <a:endParaRPr lang="en-US" sz="1100" dirty="0">
              <a:solidFill>
                <a:srgbClr val="D1D5DB"/>
              </a:solidFill>
              <a:latin typeface="Söhne"/>
            </a:endParaRPr>
          </a:p>
          <a:p>
            <a:pPr marL="0" indent="0">
              <a:buNone/>
            </a:pPr>
            <a:endParaRPr lang="en-US" sz="1100" b="0" i="0" dirty="0">
              <a:solidFill>
                <a:srgbClr val="D1D5DB"/>
              </a:solidFill>
              <a:effectLst/>
              <a:latin typeface="Söhne"/>
            </a:endParaRPr>
          </a:p>
          <a:p>
            <a:pPr marL="0" indent="0">
              <a:buNone/>
            </a:pPr>
            <a:endParaRPr lang="en-IN" sz="1100" dirty="0"/>
          </a:p>
        </p:txBody>
      </p:sp>
    </p:spTree>
    <p:extLst>
      <p:ext uri="{BB962C8B-B14F-4D97-AF65-F5344CB8AC3E}">
        <p14:creationId xmlns:p14="http://schemas.microsoft.com/office/powerpoint/2010/main" val="1927295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EAED-6FD8-EABF-66F6-FB6F3B3B92C4}"/>
              </a:ext>
            </a:extLst>
          </p:cNvPr>
          <p:cNvSpPr>
            <a:spLocks noGrp="1"/>
          </p:cNvSpPr>
          <p:nvPr>
            <p:ph type="title"/>
          </p:nvPr>
        </p:nvSpPr>
        <p:spPr/>
        <p:txBody>
          <a:bodyPr>
            <a:normAutofit/>
          </a:bodyPr>
          <a:lstStyle/>
          <a:p>
            <a:r>
              <a:rPr lang="en-US" sz="700" b="1" dirty="0">
                <a:solidFill>
                  <a:schemeClr val="tx1"/>
                </a:solidFill>
                <a:latin typeface="Times New Roman" panose="02020603050405020304" pitchFamily="18" charset="0"/>
                <a:cs typeface="Times New Roman" panose="02020603050405020304" pitchFamily="18" charset="0"/>
              </a:rPr>
              <a:t>Accelerating the integration of ChatGPT and other large‐ scale AI models into biomedical research and healthcare</a:t>
            </a:r>
            <a:endParaRPr lang="en-IN" sz="7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D39692-34E6-25A4-D4F3-B4088AC03C9A}"/>
              </a:ext>
            </a:extLst>
          </p:cNvPr>
          <p:cNvSpPr>
            <a:spLocks noGrp="1"/>
          </p:cNvSpPr>
          <p:nvPr>
            <p:ph idx="1"/>
          </p:nvPr>
        </p:nvSpPr>
        <p:spPr/>
        <p:txBody>
          <a:bodyPr>
            <a:normAutofit lnSpcReduction="10000"/>
          </a:bodyPr>
          <a:lstStyle/>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Application of ChatGPT in Biomedical Research:</a:t>
            </a:r>
            <a:r>
              <a:rPr lang="en-US" sz="1100" b="0" i="0" dirty="0">
                <a:solidFill>
                  <a:srgbClr val="D1D5DB"/>
                </a:solidFill>
                <a:effectLst/>
                <a:latin typeface="Times New Roman" panose="02020603050405020304" pitchFamily="18" charset="0"/>
                <a:cs typeface="Times New Roman" panose="02020603050405020304" pitchFamily="18" charset="0"/>
              </a:rPr>
              <a:t> Exploring how ChatGPT, and potentially other large-scale AI models, can be utilized in the field of biomedical research for tasks like literature review, data analysis, and medical information retrieval.</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Healthcare Support and Information Delivery:</a:t>
            </a:r>
            <a:r>
              <a:rPr lang="en-US" sz="1100" b="0" i="0" dirty="0">
                <a:solidFill>
                  <a:srgbClr val="D1D5DB"/>
                </a:solidFill>
                <a:effectLst/>
                <a:latin typeface="Times New Roman" panose="02020603050405020304" pitchFamily="18" charset="0"/>
                <a:cs typeface="Times New Roman" panose="02020603050405020304" pitchFamily="18" charset="0"/>
              </a:rPr>
              <a:t> Investigating the potential for AI models like ChatGPT to provide assistance in healthcare settings, such as answering patient queries, offering medical advice, or aiding in telemedicine consultations.</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Integration Challenges:</a:t>
            </a:r>
            <a:r>
              <a:rPr lang="en-US" sz="1100" b="0" i="0" dirty="0">
                <a:solidFill>
                  <a:srgbClr val="D1D5DB"/>
                </a:solidFill>
                <a:effectLst/>
                <a:latin typeface="Times New Roman" panose="02020603050405020304" pitchFamily="18" charset="0"/>
                <a:cs typeface="Times New Roman" panose="02020603050405020304" pitchFamily="18" charset="0"/>
              </a:rPr>
              <a:t> Discussing the technical and operational challenges associated with integrating large-scale AI models like ChatGPT into existing biomedical research and healthcare workflows.</a:t>
            </a:r>
          </a:p>
          <a:p>
            <a:pPr marL="0" indent="0">
              <a:lnSpc>
                <a:spcPct val="150000"/>
              </a:lnSpc>
              <a:buNone/>
            </a:pPr>
            <a:endParaRPr lang="en-US" sz="1100" dirty="0">
              <a:solidFill>
                <a:srgbClr val="D1D5DB"/>
              </a:solidFill>
              <a:latin typeface="Times New Roman" panose="02020603050405020304" pitchFamily="18" charset="0"/>
              <a:cs typeface="Times New Roman" panose="02020603050405020304" pitchFamily="18" charset="0"/>
            </a:endParaRP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Bias and Fairness in Healthcare Applications:</a:t>
            </a:r>
            <a:r>
              <a:rPr lang="en-US" sz="1100" b="0" i="0" dirty="0">
                <a:solidFill>
                  <a:srgbClr val="D1D5DB"/>
                </a:solidFill>
                <a:effectLst/>
                <a:latin typeface="Times New Roman" panose="02020603050405020304" pitchFamily="18" charset="0"/>
                <a:cs typeface="Times New Roman" panose="02020603050405020304" pitchFamily="18" charset="0"/>
              </a:rPr>
              <a:t> Investigating potential biases in the output of AI models in healthcare and biomedical contexts, and methods for ensuring fairness and equity in treatment recommendations.</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Patient-Centered Care:</a:t>
            </a:r>
            <a:r>
              <a:rPr lang="en-US" sz="1100" b="0" i="0" dirty="0">
                <a:solidFill>
                  <a:srgbClr val="D1D5DB"/>
                </a:solidFill>
                <a:effectLst/>
                <a:latin typeface="Times New Roman" panose="02020603050405020304" pitchFamily="18" charset="0"/>
                <a:cs typeface="Times New Roman" panose="02020603050405020304" pitchFamily="18" charset="0"/>
              </a:rPr>
              <a:t> Considering how AI models can be designed and used to prioritize patient well-being, safety, and satisfaction, and how they can enhance the patient-provider relationship.</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Legal and Ethical Frameworks for Healthcare AI:</a:t>
            </a:r>
            <a:r>
              <a:rPr lang="en-US" sz="1100" b="0" i="0" dirty="0">
                <a:solidFill>
                  <a:srgbClr val="D1D5DB"/>
                </a:solidFill>
                <a:effectLst/>
                <a:latin typeface="Times New Roman" panose="02020603050405020304" pitchFamily="18" charset="0"/>
                <a:cs typeface="Times New Roman" panose="02020603050405020304" pitchFamily="18" charset="0"/>
              </a:rPr>
              <a:t> Discussing the legal and regulatory frameworks necessary for the responsible and ethical deployment of AI models in healthcare, including compliance with healthcare regulations and data protection laws.</a:t>
            </a:r>
          </a:p>
          <a:p>
            <a:pPr marL="0" indent="0">
              <a:lnSpc>
                <a:spcPct val="150000"/>
              </a:lnSpc>
              <a:buNone/>
            </a:pPr>
            <a:endParaRPr lang="en-US" sz="1100" b="0" i="0" dirty="0">
              <a:solidFill>
                <a:srgbClr val="D1D5DB"/>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75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E6A3-8C35-D217-7981-341CBCF9BD85}"/>
              </a:ext>
            </a:extLst>
          </p:cNvPr>
          <p:cNvSpPr>
            <a:spLocks noGrp="1"/>
          </p:cNvSpPr>
          <p:nvPr>
            <p:ph type="title"/>
          </p:nvPr>
        </p:nvSpPr>
        <p:spPr/>
        <p:txBody>
          <a:bodyPr>
            <a:normAutofit/>
          </a:bodyPr>
          <a:lstStyle/>
          <a:p>
            <a:r>
              <a:rPr lang="en-US" sz="900" b="1" dirty="0">
                <a:solidFill>
                  <a:schemeClr val="tx1"/>
                </a:solidFill>
              </a:rPr>
              <a:t>Distinguishing Human Generated Text From ChatGPT Generated Text Using Machine Learning</a:t>
            </a:r>
            <a:endParaRPr lang="en-IN" sz="900" b="1" dirty="0">
              <a:solidFill>
                <a:schemeClr val="tx1"/>
              </a:solidFill>
            </a:endParaRPr>
          </a:p>
        </p:txBody>
      </p:sp>
      <p:sp>
        <p:nvSpPr>
          <p:cNvPr id="3" name="Content Placeholder 2">
            <a:extLst>
              <a:ext uri="{FF2B5EF4-FFF2-40B4-BE49-F238E27FC236}">
                <a16:creationId xmlns:a16="http://schemas.microsoft.com/office/drawing/2014/main" id="{E008EFC8-F94B-5C55-6AB8-8A78B419BDDB}"/>
              </a:ext>
            </a:extLst>
          </p:cNvPr>
          <p:cNvSpPr>
            <a:spLocks noGrp="1"/>
          </p:cNvSpPr>
          <p:nvPr>
            <p:ph idx="1"/>
          </p:nvPr>
        </p:nvSpPr>
        <p:spPr/>
        <p:txBody>
          <a:bodyPr>
            <a:normAutofit/>
          </a:bodyPr>
          <a:lstStyle/>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Text Attribution and Verification:</a:t>
            </a:r>
            <a:r>
              <a:rPr lang="en-US" sz="1100" dirty="0">
                <a:solidFill>
                  <a:srgbClr val="D1D5DB"/>
                </a:solidFill>
                <a:latin typeface="Times New Roman" panose="02020603050405020304" pitchFamily="18" charset="0"/>
                <a:cs typeface="Times New Roman" panose="02020603050405020304" pitchFamily="18" charset="0"/>
              </a:rPr>
              <a:t> </a:t>
            </a:r>
            <a:r>
              <a:rPr lang="en-US" sz="1100" b="0" i="0" dirty="0">
                <a:solidFill>
                  <a:srgbClr val="D1D5DB"/>
                </a:solidFill>
                <a:effectLst/>
                <a:latin typeface="Times New Roman" panose="02020603050405020304" pitchFamily="18" charset="0"/>
                <a:cs typeface="Times New Roman" panose="02020603050405020304" pitchFamily="18" charset="0"/>
              </a:rPr>
              <a:t>Investigating methods and techniques for distinguishing between text written by humans and text generated by models like ChatGPT. This could involve the use of machine learning algorithms for classification.</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Machine Learning for Text Analysis:</a:t>
            </a:r>
            <a:r>
              <a:rPr lang="en-US" sz="1100" dirty="0">
                <a:solidFill>
                  <a:srgbClr val="D1D5DB"/>
                </a:solidFill>
                <a:latin typeface="Times New Roman" panose="02020603050405020304" pitchFamily="18" charset="0"/>
                <a:cs typeface="Times New Roman" panose="02020603050405020304" pitchFamily="18" charset="0"/>
              </a:rPr>
              <a:t> </a:t>
            </a:r>
            <a:r>
              <a:rPr lang="en-US" sz="1100" b="0" i="0" dirty="0">
                <a:solidFill>
                  <a:srgbClr val="D1D5DB"/>
                </a:solidFill>
                <a:effectLst/>
                <a:latin typeface="Times New Roman" panose="02020603050405020304" pitchFamily="18" charset="0"/>
                <a:cs typeface="Times New Roman" panose="02020603050405020304" pitchFamily="18" charset="0"/>
              </a:rPr>
              <a:t>Exploring the application of machine learning techniques in the field of natural language processing, particularly in the context of differentiating between human and AI-generated text.</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Authentication and Trustworthiness:</a:t>
            </a:r>
            <a:r>
              <a:rPr lang="en-US" sz="1100" dirty="0">
                <a:solidFill>
                  <a:srgbClr val="D1D5DB"/>
                </a:solidFill>
                <a:latin typeface="Times New Roman" panose="02020603050405020304" pitchFamily="18" charset="0"/>
                <a:cs typeface="Times New Roman" panose="02020603050405020304" pitchFamily="18" charset="0"/>
              </a:rPr>
              <a:t> </a:t>
            </a:r>
            <a:r>
              <a:rPr lang="en-US" sz="1100" b="0" i="0" dirty="0">
                <a:solidFill>
                  <a:srgbClr val="D1D5DB"/>
                </a:solidFill>
                <a:effectLst/>
                <a:latin typeface="Times New Roman" panose="02020603050405020304" pitchFamily="18" charset="0"/>
                <a:cs typeface="Times New Roman" panose="02020603050405020304" pitchFamily="18" charset="0"/>
              </a:rPr>
              <a:t>Addressing the need for reliable mechanisms to verify the source of text content, which is crucial for maintaining trust in online communication and content generation platforms.</a:t>
            </a:r>
          </a:p>
          <a:p>
            <a:pPr marL="0" indent="0">
              <a:lnSpc>
                <a:spcPct val="150000"/>
              </a:lnSpc>
              <a:buNone/>
            </a:pPr>
            <a:endParaRPr lang="en-US" sz="1100" dirty="0">
              <a:solidFill>
                <a:srgbClr val="D1D5DB"/>
              </a:solidFill>
              <a:latin typeface="Times New Roman" panose="02020603050405020304" pitchFamily="18" charset="0"/>
              <a:cs typeface="Times New Roman" panose="02020603050405020304" pitchFamily="18" charset="0"/>
            </a:endParaRP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Robustness to Advanced AI Models:</a:t>
            </a:r>
            <a:r>
              <a:rPr lang="en-US" sz="1100" dirty="0">
                <a:solidFill>
                  <a:srgbClr val="D1D5DB"/>
                </a:solidFill>
                <a:latin typeface="Times New Roman" panose="02020603050405020304" pitchFamily="18" charset="0"/>
                <a:cs typeface="Times New Roman" panose="02020603050405020304" pitchFamily="18" charset="0"/>
              </a:rPr>
              <a:t> </a:t>
            </a:r>
            <a:r>
              <a:rPr lang="en-US" sz="1100" b="0" i="0" dirty="0">
                <a:solidFill>
                  <a:srgbClr val="D1D5DB"/>
                </a:solidFill>
                <a:effectLst/>
                <a:latin typeface="Times New Roman" panose="02020603050405020304" pitchFamily="18" charset="0"/>
                <a:cs typeface="Times New Roman" panose="02020603050405020304" pitchFamily="18" charset="0"/>
              </a:rPr>
              <a:t>Considering how the proposed method for distinguishing text may need to adapt to increasingly sophisticated AI models beyond ChatGPT, as the landscape of AI-generated content evolves.</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Generalization Across Different Domains:</a:t>
            </a:r>
            <a:r>
              <a:rPr lang="en-US" sz="1100" dirty="0">
                <a:solidFill>
                  <a:srgbClr val="D1D5DB"/>
                </a:solidFill>
                <a:latin typeface="Times New Roman" panose="02020603050405020304" pitchFamily="18" charset="0"/>
                <a:cs typeface="Times New Roman" panose="02020603050405020304" pitchFamily="18" charset="0"/>
              </a:rPr>
              <a:t> </a:t>
            </a:r>
            <a:r>
              <a:rPr lang="en-US" sz="1100" b="0" i="0" dirty="0">
                <a:solidFill>
                  <a:srgbClr val="D1D5DB"/>
                </a:solidFill>
                <a:effectLst/>
                <a:latin typeface="Times New Roman" panose="02020603050405020304" pitchFamily="18" charset="0"/>
                <a:cs typeface="Times New Roman" panose="02020603050405020304" pitchFamily="18" charset="0"/>
              </a:rPr>
              <a:t>Investigating the extent to which the proposed machine learning approach can be applied to different domains and types of content, beyond the specific context of distinguishing human and ChatGPT-generated text.</a:t>
            </a:r>
          </a:p>
          <a:p>
            <a:pPr marL="0" indent="0">
              <a:lnSpc>
                <a:spcPct val="150000"/>
              </a:lnSpc>
              <a:buNone/>
            </a:pPr>
            <a:endParaRPr lang="en-US" sz="1100" b="0" i="0" dirty="0">
              <a:solidFill>
                <a:srgbClr val="D1D5DB"/>
              </a:solidFill>
              <a:effectLst/>
              <a:latin typeface="Times New Roman" panose="02020603050405020304" pitchFamily="18" charset="0"/>
              <a:cs typeface="Times New Roman" panose="02020603050405020304" pitchFamily="18" charset="0"/>
            </a:endParaRPr>
          </a:p>
          <a:p>
            <a:pPr marL="0" indent="0">
              <a:buNone/>
            </a:pP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9966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B61D-DEBF-F82F-4980-5EAF7A9DDE91}"/>
              </a:ext>
            </a:extLst>
          </p:cNvPr>
          <p:cNvSpPr>
            <a:spLocks noGrp="1"/>
          </p:cNvSpPr>
          <p:nvPr>
            <p:ph type="title"/>
          </p:nvPr>
        </p:nvSpPr>
        <p:spPr/>
        <p:txBody>
          <a:bodyPr>
            <a:normAutofit/>
          </a:bodyPr>
          <a:lstStyle/>
          <a:p>
            <a:r>
              <a:rPr lang="en-US" sz="1100" b="1" i="0" dirty="0">
                <a:solidFill>
                  <a:schemeClr val="tx1"/>
                </a:solidFill>
                <a:effectLst/>
                <a:latin typeface="Times New Roman" panose="02020603050405020304" pitchFamily="18" charset="0"/>
                <a:cs typeface="Times New Roman" panose="02020603050405020304" pitchFamily="18" charset="0"/>
              </a:rPr>
              <a:t>“Awareness and acceptance of ChatGPT as a generative conversational </a:t>
            </a:r>
            <a:br>
              <a:rPr lang="en-US" sz="1100" b="1" i="0" dirty="0">
                <a:solidFill>
                  <a:schemeClr val="tx1"/>
                </a:solidFill>
                <a:effectLst/>
                <a:latin typeface="Times New Roman" panose="02020603050405020304" pitchFamily="18" charset="0"/>
                <a:cs typeface="Times New Roman" panose="02020603050405020304" pitchFamily="18" charset="0"/>
              </a:rPr>
            </a:br>
            <a:r>
              <a:rPr lang="en-US" sz="1100" b="1" i="0" dirty="0">
                <a:solidFill>
                  <a:schemeClr val="tx1"/>
                </a:solidFill>
                <a:effectLst/>
                <a:latin typeface="Times New Roman" panose="02020603050405020304" pitchFamily="18" charset="0"/>
                <a:cs typeface="Times New Roman" panose="02020603050405020304" pitchFamily="18" charset="0"/>
              </a:rPr>
              <a:t>AI for transforming education by Ghanaian academics: A two-phase study”</a:t>
            </a: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0FC060-0DD9-B7E8-3D28-8C66DE616C03}"/>
              </a:ext>
            </a:extLst>
          </p:cNvPr>
          <p:cNvSpPr>
            <a:spLocks noGrp="1"/>
          </p:cNvSpPr>
          <p:nvPr>
            <p:ph idx="1"/>
          </p:nvPr>
        </p:nvSpPr>
        <p:spPr/>
        <p:txBody>
          <a:bodyPr>
            <a:normAutofit/>
          </a:bodyPr>
          <a:lstStyle/>
          <a:p>
            <a:pPr algn="l">
              <a:lnSpc>
                <a:spcPct val="150000"/>
              </a:lnSpc>
              <a:buFont typeface="+mj-lt"/>
              <a:buAutoNum type="arabicPeriod"/>
            </a:pPr>
            <a:r>
              <a:rPr lang="en-US" sz="1100" b="1" i="0" dirty="0">
                <a:solidFill>
                  <a:srgbClr val="D1D5DB"/>
                </a:solidFill>
                <a:effectLst/>
                <a:latin typeface="Times New Roman" panose="02020603050405020304" pitchFamily="18" charset="0"/>
                <a:cs typeface="Times New Roman" panose="02020603050405020304" pitchFamily="18" charset="0"/>
              </a:rPr>
              <a:t>Focus Area:</a:t>
            </a:r>
            <a:r>
              <a:rPr lang="en-US" sz="1100" b="0" i="0" dirty="0">
                <a:solidFill>
                  <a:srgbClr val="D1D5DB"/>
                </a:solidFill>
                <a:effectLst/>
                <a:latin typeface="Times New Roman" panose="02020603050405020304" pitchFamily="18" charset="0"/>
                <a:cs typeface="Times New Roman" panose="02020603050405020304" pitchFamily="18" charset="0"/>
              </a:rPr>
              <a:t> The primary area of interest in this study is the potential role of ChatGPT in transforming education, with a specific emphasis on the perspectives of academics in Ghana.</a:t>
            </a:r>
          </a:p>
          <a:p>
            <a:pPr algn="l">
              <a:lnSpc>
                <a:spcPct val="150000"/>
              </a:lnSpc>
              <a:buFont typeface="+mj-lt"/>
              <a:buAutoNum type="arabicPeriod"/>
            </a:pPr>
            <a:r>
              <a:rPr lang="en-US" sz="1100" b="1" i="0" dirty="0">
                <a:solidFill>
                  <a:srgbClr val="D1D5DB"/>
                </a:solidFill>
                <a:effectLst/>
                <a:latin typeface="Times New Roman" panose="02020603050405020304" pitchFamily="18" charset="0"/>
                <a:cs typeface="Times New Roman" panose="02020603050405020304" pitchFamily="18" charset="0"/>
              </a:rPr>
              <a:t>Two-Phase Study Design:</a:t>
            </a:r>
            <a:r>
              <a:rPr lang="en-US" sz="1100" b="0" i="0" dirty="0">
                <a:solidFill>
                  <a:srgbClr val="D1D5DB"/>
                </a:solidFill>
                <a:effectLst/>
                <a:latin typeface="Times New Roman" panose="02020603050405020304" pitchFamily="18" charset="0"/>
                <a:cs typeface="Times New Roman" panose="02020603050405020304" pitchFamily="18" charset="0"/>
              </a:rPr>
              <a:t> The research is structured into two phases, implying a sequential approach to data collection and analysis. This method allows for a more in-depth understanding of the perceptions and attitudes over time.</a:t>
            </a:r>
          </a:p>
          <a:p>
            <a:pPr algn="l">
              <a:lnSpc>
                <a:spcPct val="150000"/>
              </a:lnSpc>
              <a:buFont typeface="+mj-lt"/>
              <a:buAutoNum type="arabicPeriod"/>
            </a:pPr>
            <a:r>
              <a:rPr lang="en-US" sz="1100" b="1" i="0" dirty="0">
                <a:solidFill>
                  <a:srgbClr val="D1D5DB"/>
                </a:solidFill>
                <a:effectLst/>
                <a:latin typeface="Times New Roman" panose="02020603050405020304" pitchFamily="18" charset="0"/>
                <a:cs typeface="Times New Roman" panose="02020603050405020304" pitchFamily="18" charset="0"/>
              </a:rPr>
              <a:t>Target Population:</a:t>
            </a:r>
            <a:r>
              <a:rPr lang="en-US" sz="1100" b="0" i="0" dirty="0">
                <a:solidFill>
                  <a:srgbClr val="D1D5DB"/>
                </a:solidFill>
                <a:effectLst/>
                <a:latin typeface="Times New Roman" panose="02020603050405020304" pitchFamily="18" charset="0"/>
                <a:cs typeface="Times New Roman" panose="02020603050405020304" pitchFamily="18" charset="0"/>
              </a:rPr>
              <a:t> The study specifically targets academics in Ghana, indicating that the research aims to gather insights from professionals actively involved in the educational sector.</a:t>
            </a:r>
          </a:p>
          <a:p>
            <a:pPr algn="l">
              <a:lnSpc>
                <a:spcPct val="150000"/>
              </a:lnSpc>
              <a:buFont typeface="+mj-lt"/>
              <a:buAutoNum type="arabicPeriod"/>
            </a:pPr>
            <a:r>
              <a:rPr lang="en-US" sz="1100" b="1" i="0" dirty="0">
                <a:solidFill>
                  <a:srgbClr val="D1D5DB"/>
                </a:solidFill>
                <a:effectLst/>
                <a:latin typeface="Times New Roman" panose="02020603050405020304" pitchFamily="18" charset="0"/>
                <a:cs typeface="Times New Roman" panose="02020603050405020304" pitchFamily="18" charset="0"/>
              </a:rPr>
              <a:t>Transformation of Education:</a:t>
            </a:r>
            <a:r>
              <a:rPr lang="en-US" sz="1100" b="0" i="0" dirty="0">
                <a:solidFill>
                  <a:srgbClr val="D1D5DB"/>
                </a:solidFill>
                <a:effectLst/>
                <a:latin typeface="Times New Roman" panose="02020603050405020304" pitchFamily="18" charset="0"/>
                <a:cs typeface="Times New Roman" panose="02020603050405020304" pitchFamily="18" charset="0"/>
              </a:rPr>
              <a:t> The research is concerned with understanding how the integration of ChatGPT can potentially lead to changes and improvements in the educational landscape.</a:t>
            </a:r>
          </a:p>
          <a:p>
            <a:pPr algn="l">
              <a:lnSpc>
                <a:spcPct val="150000"/>
              </a:lnSpc>
              <a:buFont typeface="+mj-lt"/>
              <a:buAutoNum type="arabicPeriod"/>
            </a:pPr>
            <a:r>
              <a:rPr lang="en-US" sz="1100" b="1" i="0" dirty="0">
                <a:solidFill>
                  <a:srgbClr val="D1D5DB"/>
                </a:solidFill>
                <a:effectLst/>
                <a:latin typeface="Times New Roman" panose="02020603050405020304" pitchFamily="18" charset="0"/>
                <a:cs typeface="Times New Roman" panose="02020603050405020304" pitchFamily="18" charset="0"/>
              </a:rPr>
              <a:t>Location Specificity:</a:t>
            </a:r>
            <a:r>
              <a:rPr lang="en-US" sz="1100" b="0" i="0" dirty="0">
                <a:solidFill>
                  <a:srgbClr val="D1D5DB"/>
                </a:solidFill>
                <a:effectLst/>
                <a:latin typeface="Times New Roman" panose="02020603050405020304" pitchFamily="18" charset="0"/>
                <a:cs typeface="Times New Roman" panose="02020603050405020304" pitchFamily="18" charset="0"/>
              </a:rPr>
              <a:t> The focus on Ghanaian academics suggests that the research recognizes the importance of considering cultural, social, and contextual factors in technology adoption within specific regions or countries.</a:t>
            </a:r>
          </a:p>
          <a:p>
            <a:pPr algn="l">
              <a:lnSpc>
                <a:spcPct val="150000"/>
              </a:lnSpc>
              <a:buFont typeface="+mj-lt"/>
              <a:buAutoNum type="arabicPeriod"/>
            </a:pPr>
            <a:r>
              <a:rPr lang="en-US" sz="1100" b="1" i="0" dirty="0">
                <a:solidFill>
                  <a:srgbClr val="D1D5DB"/>
                </a:solidFill>
                <a:effectLst/>
                <a:latin typeface="Times New Roman" panose="02020603050405020304" pitchFamily="18" charset="0"/>
                <a:cs typeface="Times New Roman" panose="02020603050405020304" pitchFamily="18" charset="0"/>
              </a:rPr>
              <a:t>Implications for Educational Technology:</a:t>
            </a:r>
            <a:r>
              <a:rPr lang="en-US" sz="1100" b="0" i="0" dirty="0">
                <a:solidFill>
                  <a:srgbClr val="D1D5DB"/>
                </a:solidFill>
                <a:effectLst/>
                <a:latin typeface="Times New Roman" panose="02020603050405020304" pitchFamily="18" charset="0"/>
                <a:cs typeface="Times New Roman" panose="02020603050405020304" pitchFamily="18" charset="0"/>
              </a:rPr>
              <a:t> The findings of this study may have significant implications for the field of educational technology, particularly in terms of introducing AI-driven conversational tools into the educational environment.</a:t>
            </a:r>
          </a:p>
          <a:p>
            <a:pPr marL="0" indent="0" algn="l">
              <a:lnSpc>
                <a:spcPct val="150000"/>
              </a:lnSpc>
              <a:buNone/>
            </a:pPr>
            <a:endParaRPr lang="en-US" sz="1100" b="0" i="0" dirty="0">
              <a:solidFill>
                <a:srgbClr val="D1D5D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095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788D-52D2-E47B-D88D-DD5616273BF4}"/>
              </a:ext>
            </a:extLst>
          </p:cNvPr>
          <p:cNvSpPr>
            <a:spLocks noGrp="1"/>
          </p:cNvSpPr>
          <p:nvPr>
            <p:ph type="title"/>
          </p:nvPr>
        </p:nvSpPr>
        <p:spPr/>
        <p:txBody>
          <a:bodyPr>
            <a:normAutofit/>
          </a:bodyPr>
          <a:lstStyle/>
          <a:p>
            <a:r>
              <a:rPr lang="en-US" sz="1000" b="1" dirty="0">
                <a:solidFill>
                  <a:schemeClr val="tx1"/>
                </a:solidFill>
                <a:latin typeface="Times New Roman" panose="02020603050405020304" pitchFamily="18" charset="0"/>
                <a:cs typeface="Times New Roman" panose="02020603050405020304" pitchFamily="18" charset="0"/>
              </a:rPr>
              <a:t>ChatGPT for Higher Education Professional Development: A </a:t>
            </a:r>
            <a:br>
              <a:rPr lang="en-US" sz="1000" b="1" dirty="0">
                <a:solidFill>
                  <a:schemeClr val="tx1"/>
                </a:solidFill>
                <a:latin typeface="Times New Roman" panose="02020603050405020304" pitchFamily="18" charset="0"/>
                <a:cs typeface="Times New Roman" panose="02020603050405020304" pitchFamily="18" charset="0"/>
              </a:rPr>
            </a:br>
            <a:r>
              <a:rPr lang="en-US" sz="1000" b="1" dirty="0">
                <a:solidFill>
                  <a:schemeClr val="tx1"/>
                </a:solidFill>
                <a:latin typeface="Times New Roman" panose="02020603050405020304" pitchFamily="18" charset="0"/>
                <a:cs typeface="Times New Roman" panose="02020603050405020304" pitchFamily="18" charset="0"/>
              </a:rPr>
              <a:t>Guide to Conversational AI </a:t>
            </a:r>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441705-2CCD-CBFE-9670-022722C88410}"/>
              </a:ext>
            </a:extLst>
          </p:cNvPr>
          <p:cNvSpPr>
            <a:spLocks noGrp="1"/>
          </p:cNvSpPr>
          <p:nvPr>
            <p:ph idx="1"/>
          </p:nvPr>
        </p:nvSpPr>
        <p:spPr/>
        <p:txBody>
          <a:bodyPr>
            <a:normAutofit fontScale="92500" lnSpcReduction="20000"/>
          </a:bodyPr>
          <a:lstStyle/>
          <a:p>
            <a:pPr algn="l">
              <a:lnSpc>
                <a:spcPct val="150000"/>
              </a:lnSpc>
              <a:buFont typeface="+mj-lt"/>
              <a:buAutoNum type="arabicPeriod"/>
            </a:pPr>
            <a:r>
              <a:rPr lang="en-US" sz="1400" b="1" i="0" dirty="0">
                <a:solidFill>
                  <a:srgbClr val="D1D5DB"/>
                </a:solidFill>
                <a:effectLst/>
                <a:latin typeface="Times New Roman" panose="02020603050405020304" pitchFamily="18" charset="0"/>
                <a:cs typeface="Times New Roman" panose="02020603050405020304" pitchFamily="18" charset="0"/>
              </a:rPr>
              <a:t>Guidance and Recommendations:</a:t>
            </a:r>
            <a:r>
              <a:rPr lang="en-US" sz="1400" b="0" i="0" dirty="0">
                <a:solidFill>
                  <a:srgbClr val="D1D5DB"/>
                </a:solidFill>
                <a:effectLst/>
                <a:latin typeface="Times New Roman" panose="02020603050405020304" pitchFamily="18" charset="0"/>
                <a:cs typeface="Times New Roman" panose="02020603050405020304" pitchFamily="18" charset="0"/>
              </a:rPr>
              <a:t> The paper likely provides guidance and recommendations on how educators, institutions, and professionals can effectively integrate ChatGPT into their educational practices and professional development initiatives.</a:t>
            </a:r>
          </a:p>
          <a:p>
            <a:pPr algn="l">
              <a:lnSpc>
                <a:spcPct val="150000"/>
              </a:lnSpc>
              <a:buFont typeface="+mj-lt"/>
              <a:buAutoNum type="arabicPeriod"/>
            </a:pPr>
            <a:r>
              <a:rPr lang="en-US" sz="1400" b="1" i="0" dirty="0">
                <a:solidFill>
                  <a:srgbClr val="D1D5DB"/>
                </a:solidFill>
                <a:effectLst/>
                <a:latin typeface="Times New Roman" panose="02020603050405020304" pitchFamily="18" charset="0"/>
                <a:cs typeface="Times New Roman" panose="02020603050405020304" pitchFamily="18" charset="0"/>
              </a:rPr>
              <a:t>Potential Benefits and Challenges:</a:t>
            </a:r>
            <a:r>
              <a:rPr lang="en-US" sz="1400" b="0" i="0" dirty="0">
                <a:solidFill>
                  <a:srgbClr val="D1D5DB"/>
                </a:solidFill>
                <a:effectLst/>
                <a:latin typeface="Times New Roman" panose="02020603050405020304" pitchFamily="18" charset="0"/>
                <a:cs typeface="Times New Roman" panose="02020603050405020304" pitchFamily="18" charset="0"/>
              </a:rPr>
              <a:t> It is likely that the paper discusses both the potential benefits and challenges associated with the adoption of ChatGPT in higher education. This may include considerations related to effectiveness, ethical implications, and technological limitations.</a:t>
            </a:r>
          </a:p>
          <a:p>
            <a:pPr algn="l">
              <a:lnSpc>
                <a:spcPct val="150000"/>
              </a:lnSpc>
              <a:buFont typeface="+mj-lt"/>
              <a:buAutoNum type="arabicPeriod"/>
            </a:pPr>
            <a:r>
              <a:rPr lang="en-US" sz="1400" b="1" i="0" dirty="0">
                <a:solidFill>
                  <a:srgbClr val="D1D5DB"/>
                </a:solidFill>
                <a:effectLst/>
                <a:latin typeface="Times New Roman" panose="02020603050405020304" pitchFamily="18" charset="0"/>
                <a:cs typeface="Times New Roman" panose="02020603050405020304" pitchFamily="18" charset="0"/>
              </a:rPr>
              <a:t>Practical Insights:</a:t>
            </a:r>
            <a:r>
              <a:rPr lang="en-US" sz="1400" b="0" i="0" dirty="0">
                <a:solidFill>
                  <a:srgbClr val="D1D5DB"/>
                </a:solidFill>
                <a:effectLst/>
                <a:latin typeface="Times New Roman" panose="02020603050405020304" pitchFamily="18" charset="0"/>
                <a:cs typeface="Times New Roman" panose="02020603050405020304" pitchFamily="18" charset="0"/>
              </a:rPr>
              <a:t> Given the emphasis on providing a guide to conversational AI, the paper may offer practical insights, use cases, and implementation strategies for educators and professionals looking to incorporate ChatGPT into their practices.</a:t>
            </a:r>
          </a:p>
          <a:p>
            <a:pPr algn="l">
              <a:lnSpc>
                <a:spcPct val="150000"/>
              </a:lnSpc>
              <a:buFont typeface="+mj-lt"/>
              <a:buAutoNum type="arabicPeriod"/>
            </a:pPr>
            <a:r>
              <a:rPr lang="en-US" sz="1400" b="1" i="0" dirty="0">
                <a:solidFill>
                  <a:srgbClr val="D1D5DB"/>
                </a:solidFill>
                <a:effectLst/>
                <a:latin typeface="Times New Roman" panose="02020603050405020304" pitchFamily="18" charset="0"/>
                <a:cs typeface="Times New Roman" panose="02020603050405020304" pitchFamily="18" charset="0"/>
              </a:rPr>
              <a:t>Implications for the Future of Education:</a:t>
            </a:r>
            <a:r>
              <a:rPr lang="en-US" sz="1400" b="0" i="0" dirty="0">
                <a:solidFill>
                  <a:srgbClr val="D1D5DB"/>
                </a:solidFill>
                <a:effectLst/>
                <a:latin typeface="Times New Roman" panose="02020603050405020304" pitchFamily="18" charset="0"/>
                <a:cs typeface="Times New Roman" panose="02020603050405020304" pitchFamily="18" charset="0"/>
              </a:rPr>
              <a:t> The research may have broader implications for the future of education and professional development, highlighting the role of AI-driven conversational tools in enhancing learning experiences and career advancement.</a:t>
            </a:r>
          </a:p>
          <a:p>
            <a:pPr marL="0" indent="0">
              <a:lnSpc>
                <a:spcPct val="150000"/>
              </a:lnSpc>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35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4501-5375-00A9-CC62-7842EED42E09}"/>
              </a:ext>
            </a:extLst>
          </p:cNvPr>
          <p:cNvSpPr>
            <a:spLocks noGrp="1"/>
          </p:cNvSpPr>
          <p:nvPr>
            <p:ph type="title"/>
          </p:nvPr>
        </p:nvSpPr>
        <p:spPr/>
        <p:txBody>
          <a:bodyPr>
            <a:normAutofit/>
          </a:bodyPr>
          <a:lstStyle/>
          <a:p>
            <a:r>
              <a:rPr lang="en-US" sz="1100" b="1" dirty="0">
                <a:solidFill>
                  <a:schemeClr val="tx1"/>
                </a:solidFill>
                <a:latin typeface="Times New Roman" panose="02020603050405020304" pitchFamily="18" charset="0"/>
                <a:cs typeface="Times New Roman" panose="02020603050405020304" pitchFamily="18" charset="0"/>
              </a:rPr>
              <a:t>ChatGPT for Computational Social Systems: From Conversational </a:t>
            </a:r>
            <a:br>
              <a:rPr lang="en-US" sz="1100" b="1" dirty="0">
                <a:solidFill>
                  <a:schemeClr val="tx1"/>
                </a:solidFill>
                <a:latin typeface="Times New Roman" panose="02020603050405020304" pitchFamily="18" charset="0"/>
                <a:cs typeface="Times New Roman" panose="02020603050405020304" pitchFamily="18" charset="0"/>
              </a:rPr>
            </a:br>
            <a:r>
              <a:rPr lang="en-US" sz="1100" b="1" dirty="0">
                <a:solidFill>
                  <a:schemeClr val="tx1"/>
                </a:solidFill>
                <a:latin typeface="Times New Roman" panose="02020603050405020304" pitchFamily="18" charset="0"/>
                <a:cs typeface="Times New Roman" panose="02020603050405020304" pitchFamily="18" charset="0"/>
              </a:rPr>
              <a:t>Applications to Human-Oriented Operating Systems</a:t>
            </a: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0140C0-10F7-8807-BDFD-31F8382139AD}"/>
              </a:ext>
            </a:extLst>
          </p:cNvPr>
          <p:cNvSpPr>
            <a:spLocks noGrp="1"/>
          </p:cNvSpPr>
          <p:nvPr>
            <p:ph idx="1"/>
          </p:nvPr>
        </p:nvSpPr>
        <p:spPr/>
        <p:txBody>
          <a:bodyPr>
            <a:normAutofit/>
          </a:bodyPr>
          <a:lstStyle/>
          <a:p>
            <a:pPr algn="l">
              <a:lnSpc>
                <a:spcPct val="150000"/>
              </a:lnSpc>
              <a:buFont typeface="+mj-lt"/>
              <a:buAutoNum type="arabicPeriod"/>
            </a:pPr>
            <a:r>
              <a:rPr lang="en-US" sz="1100" b="1" i="0" dirty="0">
                <a:solidFill>
                  <a:srgbClr val="D1D5DB"/>
                </a:solidFill>
                <a:effectLst/>
                <a:latin typeface="Times New Roman" panose="02020603050405020304" pitchFamily="18" charset="0"/>
                <a:cs typeface="Times New Roman" panose="02020603050405020304" pitchFamily="18" charset="0"/>
              </a:rPr>
              <a:t>Potential Benefits and Implications:</a:t>
            </a:r>
            <a:r>
              <a:rPr lang="en-US" sz="1100" b="0" i="0" dirty="0">
                <a:solidFill>
                  <a:srgbClr val="D1D5DB"/>
                </a:solidFill>
                <a:effectLst/>
                <a:latin typeface="Times New Roman" panose="02020603050405020304" pitchFamily="18" charset="0"/>
                <a:cs typeface="Times New Roman" panose="02020603050405020304" pitchFamily="18" charset="0"/>
              </a:rPr>
              <a:t> The paper may discuss the potential benefits and implications of employing ChatGPT within computational social systems. This might include considerations related to user engagement, community dynamics, or the augmentation of digital social experiences.</a:t>
            </a:r>
          </a:p>
          <a:p>
            <a:pPr algn="l">
              <a:lnSpc>
                <a:spcPct val="150000"/>
              </a:lnSpc>
              <a:buFont typeface="+mj-lt"/>
              <a:buAutoNum type="arabicPeriod"/>
            </a:pPr>
            <a:r>
              <a:rPr lang="en-US" sz="1100" b="1" i="0" dirty="0">
                <a:solidFill>
                  <a:srgbClr val="D1D5DB"/>
                </a:solidFill>
                <a:effectLst/>
                <a:latin typeface="Times New Roman" panose="02020603050405020304" pitchFamily="18" charset="0"/>
                <a:cs typeface="Times New Roman" panose="02020603050405020304" pitchFamily="18" charset="0"/>
              </a:rPr>
              <a:t>Human-Centered Design:</a:t>
            </a:r>
            <a:r>
              <a:rPr lang="en-US" sz="1100" b="0" i="0" dirty="0">
                <a:solidFill>
                  <a:srgbClr val="D1D5DB"/>
                </a:solidFill>
                <a:effectLst/>
                <a:latin typeface="Times New Roman" panose="02020603050405020304" pitchFamily="18" charset="0"/>
                <a:cs typeface="Times New Roman" panose="02020603050405020304" pitchFamily="18" charset="0"/>
              </a:rPr>
              <a:t> The mention of "human-oriented operating systems" suggests an emphasis on designing systems that prioritize the user experience and aim to enhance human interactions within digital environments.</a:t>
            </a:r>
          </a:p>
          <a:p>
            <a:pPr algn="l">
              <a:lnSpc>
                <a:spcPct val="150000"/>
              </a:lnSpc>
              <a:buFont typeface="+mj-lt"/>
              <a:buAutoNum type="arabicPeriod"/>
            </a:pPr>
            <a:r>
              <a:rPr lang="en-US" sz="1100" b="1" i="0" dirty="0">
                <a:solidFill>
                  <a:srgbClr val="D1D5DB"/>
                </a:solidFill>
                <a:effectLst/>
                <a:latin typeface="Times New Roman" panose="02020603050405020304" pitchFamily="18" charset="0"/>
                <a:cs typeface="Times New Roman" panose="02020603050405020304" pitchFamily="18" charset="0"/>
              </a:rPr>
              <a:t>Ethical and Societal Considerations:</a:t>
            </a:r>
            <a:r>
              <a:rPr lang="en-US" sz="1100" b="0" i="0" dirty="0">
                <a:solidFill>
                  <a:srgbClr val="D1D5DB"/>
                </a:solidFill>
                <a:effectLst/>
                <a:latin typeface="Times New Roman" panose="02020603050405020304" pitchFamily="18" charset="0"/>
                <a:cs typeface="Times New Roman" panose="02020603050405020304" pitchFamily="18" charset="0"/>
              </a:rPr>
              <a:t> Given the focus on computational social systems, the paper may address ethical and societal implications, such as issues related to privacy, security, inclusivity, and the impact of AI on digital social behavior.</a:t>
            </a:r>
          </a:p>
          <a:p>
            <a:pPr algn="l">
              <a:lnSpc>
                <a:spcPct val="150000"/>
              </a:lnSpc>
              <a:buFont typeface="+mj-lt"/>
              <a:buAutoNum type="arabicPeriod"/>
            </a:pPr>
            <a:r>
              <a:rPr lang="en-US" sz="1100" b="1" i="0" dirty="0">
                <a:solidFill>
                  <a:srgbClr val="D1D5DB"/>
                </a:solidFill>
                <a:effectLst/>
                <a:latin typeface="Times New Roman" panose="02020603050405020304" pitchFamily="18" charset="0"/>
                <a:cs typeface="Times New Roman" panose="02020603050405020304" pitchFamily="18" charset="0"/>
              </a:rPr>
              <a:t>Technology Integration and Interoperability:</a:t>
            </a:r>
            <a:r>
              <a:rPr lang="en-US" sz="1100" b="0" i="0" dirty="0">
                <a:solidFill>
                  <a:srgbClr val="D1D5DB"/>
                </a:solidFill>
                <a:effectLst/>
                <a:latin typeface="Times New Roman" panose="02020603050405020304" pitchFamily="18" charset="0"/>
                <a:cs typeface="Times New Roman" panose="02020603050405020304" pitchFamily="18" charset="0"/>
              </a:rPr>
              <a:t> The paper might discuss aspects related to integrating ChatGPT with other technologies or systems within computational social environments, and how it complements or interacts with existing digital platforms.</a:t>
            </a:r>
          </a:p>
          <a:p>
            <a:pPr algn="l">
              <a:lnSpc>
                <a:spcPct val="150000"/>
              </a:lnSpc>
              <a:buFont typeface="+mj-lt"/>
              <a:buAutoNum type="arabicPeriod"/>
            </a:pPr>
            <a:r>
              <a:rPr lang="en-US" sz="1100" b="1" i="0" dirty="0">
                <a:solidFill>
                  <a:srgbClr val="D1D5DB"/>
                </a:solidFill>
                <a:effectLst/>
                <a:latin typeface="Times New Roman" panose="02020603050405020304" pitchFamily="18" charset="0"/>
                <a:cs typeface="Times New Roman" panose="02020603050405020304" pitchFamily="18" charset="0"/>
              </a:rPr>
              <a:t>Potential Future Developments:</a:t>
            </a:r>
            <a:r>
              <a:rPr lang="en-US" sz="1100" b="0" i="0" dirty="0">
                <a:solidFill>
                  <a:srgbClr val="D1D5DB"/>
                </a:solidFill>
                <a:effectLst/>
                <a:latin typeface="Times New Roman" panose="02020603050405020304" pitchFamily="18" charset="0"/>
                <a:cs typeface="Times New Roman" panose="02020603050405020304" pitchFamily="18" charset="0"/>
              </a:rPr>
              <a:t> The research may speculate on potential future developments in the integration of conversational AI like ChatGPT within computational social systems and how this could shape the digital landscape.</a:t>
            </a:r>
          </a:p>
          <a:p>
            <a:pPr marL="0" indent="0">
              <a:lnSpc>
                <a:spcPct val="150000"/>
              </a:lnSpc>
              <a:buNone/>
            </a:pP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8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0727-4BBF-3697-5C6B-CCCC5CF7B83B}"/>
              </a:ext>
            </a:extLst>
          </p:cNvPr>
          <p:cNvSpPr>
            <a:spLocks noGrp="1"/>
          </p:cNvSpPr>
          <p:nvPr>
            <p:ph type="title"/>
          </p:nvPr>
        </p:nvSpPr>
        <p:spPr/>
        <p:txBody>
          <a:bodyPr>
            <a:normAutofit/>
          </a:bodyPr>
          <a:lstStyle/>
          <a:p>
            <a:r>
              <a:rPr lang="en-US" sz="1400" b="1" dirty="0">
                <a:solidFill>
                  <a:schemeClr val="tx1"/>
                </a:solidFill>
                <a:latin typeface="Times New Roman" panose="02020603050405020304" pitchFamily="18" charset="0"/>
                <a:cs typeface="Times New Roman" panose="02020603050405020304" pitchFamily="18" charset="0"/>
              </a:rPr>
              <a:t>Theory of Mind May Have </a:t>
            </a:r>
            <a:br>
              <a:rPr lang="en-US" sz="1400" b="1" dirty="0">
                <a:solidFill>
                  <a:schemeClr val="tx1"/>
                </a:solidFill>
                <a:latin typeface="Times New Roman" panose="02020603050405020304" pitchFamily="18" charset="0"/>
                <a:cs typeface="Times New Roman" panose="02020603050405020304" pitchFamily="18" charset="0"/>
              </a:rPr>
            </a:br>
            <a:r>
              <a:rPr lang="en-US" sz="1400" b="1" dirty="0">
                <a:solidFill>
                  <a:schemeClr val="tx1"/>
                </a:solidFill>
                <a:latin typeface="Times New Roman" panose="02020603050405020304" pitchFamily="18" charset="0"/>
                <a:cs typeface="Times New Roman" panose="02020603050405020304" pitchFamily="18" charset="0"/>
              </a:rPr>
              <a:t>Spontaneously Emerged in Large Language Models </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1FF866-F63F-02CD-C59A-C16ECEB5AB71}"/>
              </a:ext>
            </a:extLst>
          </p:cNvPr>
          <p:cNvSpPr>
            <a:spLocks noGrp="1"/>
          </p:cNvSpPr>
          <p:nvPr>
            <p:ph idx="1"/>
          </p:nvPr>
        </p:nvSpPr>
        <p:spPr/>
        <p:txBody>
          <a:bodyPr>
            <a:normAutofit/>
          </a:bodyPr>
          <a:lstStyle/>
          <a:p>
            <a:pPr marL="0" indent="0" algn="l">
              <a:buNone/>
            </a:pPr>
            <a:r>
              <a:rPr lang="en-US" sz="1600" b="0" i="0" dirty="0">
                <a:solidFill>
                  <a:srgbClr val="D1D5DB"/>
                </a:solidFill>
                <a:effectLst/>
                <a:latin typeface="Times New Roman" panose="02020603050405020304" pitchFamily="18" charset="0"/>
                <a:cs typeface="Times New Roman" panose="02020603050405020304" pitchFamily="18" charset="0"/>
              </a:rPr>
              <a:t>Main Theme of this paper:</a:t>
            </a:r>
          </a:p>
          <a:p>
            <a:pPr algn="l"/>
            <a:r>
              <a:rPr lang="en-US" sz="1600" b="0" i="0" dirty="0">
                <a:solidFill>
                  <a:srgbClr val="D1D5DB"/>
                </a:solidFill>
                <a:effectLst/>
                <a:latin typeface="Times New Roman" panose="02020603050405020304" pitchFamily="18" charset="0"/>
                <a:cs typeface="Times New Roman" panose="02020603050405020304" pitchFamily="18" charset="0"/>
              </a:rPr>
              <a:t>The main theme of this paper is the investigation of Theory of Mind (</a:t>
            </a:r>
            <a:r>
              <a:rPr lang="en-US" sz="1600" b="0" i="0" dirty="0" err="1">
                <a:solidFill>
                  <a:srgbClr val="D1D5DB"/>
                </a:solidFill>
                <a:effectLst/>
                <a:latin typeface="Times New Roman" panose="02020603050405020304" pitchFamily="18" charset="0"/>
                <a:cs typeface="Times New Roman" panose="02020603050405020304" pitchFamily="18" charset="0"/>
              </a:rPr>
              <a:t>ToM</a:t>
            </a:r>
            <a:r>
              <a:rPr lang="en-US" sz="1600" b="0" i="0" dirty="0">
                <a:solidFill>
                  <a:srgbClr val="D1D5DB"/>
                </a:solidFill>
                <a:effectLst/>
                <a:latin typeface="Times New Roman" panose="02020603050405020304" pitchFamily="18" charset="0"/>
                <a:cs typeface="Times New Roman" panose="02020603050405020304" pitchFamily="18" charset="0"/>
              </a:rPr>
              <a:t>) capabilities in large language models, particularly focusing on GPT-3 models. </a:t>
            </a:r>
          </a:p>
          <a:p>
            <a:pPr algn="l"/>
            <a:r>
              <a:rPr lang="en-US" sz="1600" b="0" i="0" dirty="0">
                <a:solidFill>
                  <a:srgbClr val="D1D5DB"/>
                </a:solidFill>
                <a:effectLst/>
                <a:latin typeface="Times New Roman" panose="02020603050405020304" pitchFamily="18" charset="0"/>
                <a:cs typeface="Times New Roman" panose="02020603050405020304" pitchFamily="18" charset="0"/>
              </a:rPr>
              <a:t>The authors explore whether </a:t>
            </a:r>
            <a:r>
              <a:rPr lang="en-US" sz="1600" b="0" i="0" dirty="0" err="1">
                <a:solidFill>
                  <a:srgbClr val="D1D5DB"/>
                </a:solidFill>
                <a:effectLst/>
                <a:latin typeface="Times New Roman" panose="02020603050405020304" pitchFamily="18" charset="0"/>
                <a:cs typeface="Times New Roman" panose="02020603050405020304" pitchFamily="18" charset="0"/>
              </a:rPr>
              <a:t>ToM</a:t>
            </a:r>
            <a:r>
              <a:rPr lang="en-US" sz="1600" b="0" i="0" dirty="0">
                <a:solidFill>
                  <a:srgbClr val="D1D5DB"/>
                </a:solidFill>
                <a:effectLst/>
                <a:latin typeface="Times New Roman" panose="02020603050405020304" pitchFamily="18" charset="0"/>
                <a:cs typeface="Times New Roman" panose="02020603050405020304" pitchFamily="18" charset="0"/>
              </a:rPr>
              <a:t>-like ability has spontaneously emerged as a byproduct of the models' improving language skills, and if so, what implications this may have for artificial intelligence and our understanding of human cognition.</a:t>
            </a:r>
          </a:p>
          <a:p>
            <a:pPr algn="l"/>
            <a:r>
              <a:rPr lang="en-US" sz="1600" b="0" i="0" dirty="0">
                <a:solidFill>
                  <a:srgbClr val="D1D5DB"/>
                </a:solidFill>
                <a:effectLst/>
                <a:latin typeface="Times New Roman" panose="02020603050405020304" pitchFamily="18" charset="0"/>
                <a:cs typeface="Times New Roman" panose="02020603050405020304" pitchFamily="18" charset="0"/>
              </a:rPr>
              <a:t>As of my last knowledge update in January 2022, the emergence of </a:t>
            </a:r>
            <a:r>
              <a:rPr lang="en-US" sz="1600" b="0" i="0" dirty="0" err="1">
                <a:solidFill>
                  <a:srgbClr val="D1D5DB"/>
                </a:solidFill>
                <a:effectLst/>
                <a:latin typeface="Times New Roman" panose="02020603050405020304" pitchFamily="18" charset="0"/>
                <a:cs typeface="Times New Roman" panose="02020603050405020304" pitchFamily="18" charset="0"/>
              </a:rPr>
              <a:t>ToM</a:t>
            </a:r>
            <a:r>
              <a:rPr lang="en-US" sz="1600" b="0" i="0" dirty="0">
                <a:solidFill>
                  <a:srgbClr val="D1D5DB"/>
                </a:solidFill>
                <a:effectLst/>
                <a:latin typeface="Times New Roman" panose="02020603050405020304" pitchFamily="18" charset="0"/>
                <a:cs typeface="Times New Roman" panose="02020603050405020304" pitchFamily="18" charset="0"/>
              </a:rPr>
              <a:t> in large language models was a significant development, suggesting that AI systems may be approaching a level of understanding and imputation of unobservable mental states in a manner comparable to human children. </a:t>
            </a:r>
          </a:p>
          <a:p>
            <a:pPr algn="l"/>
            <a:r>
              <a:rPr lang="en-US" sz="1600" b="0" i="0" dirty="0">
                <a:solidFill>
                  <a:srgbClr val="D1D5DB"/>
                </a:solidFill>
                <a:effectLst/>
                <a:latin typeface="Times New Roman" panose="02020603050405020304" pitchFamily="18" charset="0"/>
                <a:cs typeface="Times New Roman" panose="02020603050405020304" pitchFamily="18" charset="0"/>
              </a:rPr>
              <a:t>This has potential implications for AI applications in various domains that require an understanding of human intentions, beliefs, and emotions.</a:t>
            </a:r>
          </a:p>
          <a:p>
            <a:endParaRPr lang="en-IN" dirty="0"/>
          </a:p>
        </p:txBody>
      </p:sp>
    </p:spTree>
    <p:extLst>
      <p:ext uri="{BB962C8B-B14F-4D97-AF65-F5344CB8AC3E}">
        <p14:creationId xmlns:p14="http://schemas.microsoft.com/office/powerpoint/2010/main" val="394077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FBCF-F561-5CD5-F2EE-3C86C34E3A96}"/>
              </a:ext>
            </a:extLst>
          </p:cNvPr>
          <p:cNvSpPr>
            <a:spLocks noGrp="1"/>
          </p:cNvSpPr>
          <p:nvPr>
            <p:ph type="title"/>
          </p:nvPr>
        </p:nvSpPr>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Theory of Mind May Have </a:t>
            </a:r>
            <a:br>
              <a:rPr lang="en-US" sz="1600" b="1" dirty="0">
                <a:solidFill>
                  <a:schemeClr val="tx1"/>
                </a:solidFill>
                <a:latin typeface="Times New Roman" panose="02020603050405020304" pitchFamily="18" charset="0"/>
                <a:cs typeface="Times New Roman" panose="02020603050405020304" pitchFamily="18" charset="0"/>
              </a:rPr>
            </a:br>
            <a:r>
              <a:rPr lang="en-US" sz="1600" b="1" dirty="0">
                <a:solidFill>
                  <a:schemeClr val="tx1"/>
                </a:solidFill>
                <a:latin typeface="Times New Roman" panose="02020603050405020304" pitchFamily="18" charset="0"/>
                <a:cs typeface="Times New Roman" panose="02020603050405020304" pitchFamily="18" charset="0"/>
              </a:rPr>
              <a:t>Spontaneously Emerged in Large Language Models </a:t>
            </a:r>
            <a:endParaRPr lang="en-IN" sz="1600" dirty="0"/>
          </a:p>
        </p:txBody>
      </p:sp>
      <p:sp>
        <p:nvSpPr>
          <p:cNvPr id="3" name="Content Placeholder 2">
            <a:extLst>
              <a:ext uri="{FF2B5EF4-FFF2-40B4-BE49-F238E27FC236}">
                <a16:creationId xmlns:a16="http://schemas.microsoft.com/office/drawing/2014/main" id="{7C4B3E3A-489B-6744-7E13-65872A0FD93D}"/>
              </a:ext>
            </a:extLst>
          </p:cNvPr>
          <p:cNvSpPr>
            <a:spLocks noGrp="1"/>
          </p:cNvSpPr>
          <p:nvPr>
            <p:ph idx="1"/>
          </p:nvPr>
        </p:nvSpPr>
        <p:spPr/>
        <p:txBody>
          <a:bodyPr>
            <a:normAutofit lnSpcReduction="10000"/>
          </a:bodyPr>
          <a:lstStyle/>
          <a:p>
            <a:pPr marL="0" indent="0">
              <a:buNone/>
            </a:pPr>
            <a:r>
              <a:rPr lang="en-IN" sz="1400" dirty="0">
                <a:latin typeface="Times New Roman" panose="02020603050405020304" pitchFamily="18" charset="0"/>
                <a:cs typeface="Times New Roman" panose="02020603050405020304" pitchFamily="18" charset="0"/>
              </a:rPr>
              <a:t>GAPS:</a:t>
            </a:r>
          </a:p>
          <a:p>
            <a:pPr>
              <a:lnSpc>
                <a:spcPct val="150000"/>
              </a:lnSpc>
            </a:pPr>
            <a:r>
              <a:rPr lang="en-US" sz="1200" b="1" i="0" dirty="0">
                <a:solidFill>
                  <a:srgbClr val="D1D5DB"/>
                </a:solidFill>
                <a:effectLst/>
                <a:latin typeface="Times New Roman" panose="02020603050405020304" pitchFamily="18" charset="0"/>
                <a:cs typeface="Times New Roman" panose="02020603050405020304" pitchFamily="18" charset="0"/>
              </a:rPr>
              <a:t>Generalization to Other AI Models:</a:t>
            </a:r>
            <a:r>
              <a:rPr lang="en-US" sz="1200" b="0" i="0" dirty="0">
                <a:solidFill>
                  <a:srgbClr val="D1D5DB"/>
                </a:solidFill>
                <a:effectLst/>
                <a:latin typeface="Times New Roman" panose="02020603050405020304" pitchFamily="18" charset="0"/>
                <a:cs typeface="Times New Roman" panose="02020603050405020304" pitchFamily="18" charset="0"/>
              </a:rPr>
              <a:t> The study primarily focuses on the GPT-3 models. It would be interesting to see if similar results can be replicated in other large language models or AI architectures.</a:t>
            </a:r>
          </a:p>
          <a:p>
            <a:pPr>
              <a:lnSpc>
                <a:spcPct val="150000"/>
              </a:lnSpc>
            </a:pPr>
            <a:r>
              <a:rPr lang="en-US" sz="1200" b="1" i="0" dirty="0">
                <a:solidFill>
                  <a:srgbClr val="D1D5DB"/>
                </a:solidFill>
                <a:effectLst/>
                <a:latin typeface="Times New Roman" panose="02020603050405020304" pitchFamily="18" charset="0"/>
                <a:cs typeface="Times New Roman" panose="02020603050405020304" pitchFamily="18" charset="0"/>
              </a:rPr>
              <a:t>Evaluation of Real-World Applications:</a:t>
            </a:r>
            <a:r>
              <a:rPr lang="en-US" sz="1200" b="0" i="0" dirty="0">
                <a:solidFill>
                  <a:srgbClr val="D1D5DB"/>
                </a:solidFill>
                <a:effectLst/>
                <a:latin typeface="Times New Roman" panose="02020603050405020304" pitchFamily="18" charset="0"/>
                <a:cs typeface="Times New Roman" panose="02020603050405020304" pitchFamily="18" charset="0"/>
              </a:rPr>
              <a:t> The paper discusses potential applications of </a:t>
            </a:r>
            <a:r>
              <a:rPr lang="en-US" sz="1200" b="0" i="0" dirty="0" err="1">
                <a:solidFill>
                  <a:srgbClr val="D1D5DB"/>
                </a:solidFill>
                <a:effectLst/>
                <a:latin typeface="Times New Roman" panose="02020603050405020304" pitchFamily="18" charset="0"/>
                <a:cs typeface="Times New Roman" panose="02020603050405020304" pitchFamily="18" charset="0"/>
              </a:rPr>
              <a:t>ToM</a:t>
            </a:r>
            <a:r>
              <a:rPr lang="en-US" sz="1200" b="0" i="0" dirty="0">
                <a:solidFill>
                  <a:srgbClr val="D1D5DB"/>
                </a:solidFill>
                <a:effectLst/>
                <a:latin typeface="Times New Roman" panose="02020603050405020304" pitchFamily="18" charset="0"/>
                <a:cs typeface="Times New Roman" panose="02020603050405020304" pitchFamily="18" charset="0"/>
              </a:rPr>
              <a:t>-like abilities in AI systems, such as in self-driving cars and virtual assistants. Future research could delve deeper into how these capabilities could be practically applied and tested in real-world scenarios.</a:t>
            </a:r>
          </a:p>
          <a:p>
            <a:pPr>
              <a:lnSpc>
                <a:spcPct val="150000"/>
              </a:lnSpc>
            </a:pPr>
            <a:r>
              <a:rPr lang="en-US" sz="1200" b="1" i="0" dirty="0">
                <a:solidFill>
                  <a:srgbClr val="D1D5DB"/>
                </a:solidFill>
                <a:effectLst/>
                <a:latin typeface="Times New Roman" panose="02020603050405020304" pitchFamily="18" charset="0"/>
                <a:cs typeface="Times New Roman" panose="02020603050405020304" pitchFamily="18" charset="0"/>
              </a:rPr>
              <a:t>Ethical and Social Implications:</a:t>
            </a:r>
            <a:r>
              <a:rPr lang="en-US" sz="1200" b="0" i="0" dirty="0">
                <a:solidFill>
                  <a:srgbClr val="D1D5DB"/>
                </a:solidFill>
                <a:effectLst/>
                <a:latin typeface="Times New Roman" panose="02020603050405020304" pitchFamily="18" charset="0"/>
                <a:cs typeface="Times New Roman" panose="02020603050405020304" pitchFamily="18" charset="0"/>
              </a:rPr>
              <a:t> Understanding </a:t>
            </a:r>
            <a:r>
              <a:rPr lang="en-US" sz="1200" b="0" i="0" dirty="0" err="1">
                <a:solidFill>
                  <a:srgbClr val="D1D5DB"/>
                </a:solidFill>
                <a:effectLst/>
                <a:latin typeface="Times New Roman" panose="02020603050405020304" pitchFamily="18" charset="0"/>
                <a:cs typeface="Times New Roman" panose="02020603050405020304" pitchFamily="18" charset="0"/>
              </a:rPr>
              <a:t>ToM</a:t>
            </a:r>
            <a:r>
              <a:rPr lang="en-US" sz="1200" b="0" i="0" dirty="0">
                <a:solidFill>
                  <a:srgbClr val="D1D5DB"/>
                </a:solidFill>
                <a:effectLst/>
                <a:latin typeface="Times New Roman" panose="02020603050405020304" pitchFamily="18" charset="0"/>
                <a:cs typeface="Times New Roman" panose="02020603050405020304" pitchFamily="18" charset="0"/>
              </a:rPr>
              <a:t> in AI models raises important ethical questions about the potential for these systems to better interact with humans. This could involve considerations of privacy, consent, and trust in AI.</a:t>
            </a:r>
          </a:p>
          <a:p>
            <a:pPr>
              <a:lnSpc>
                <a:spcPct val="150000"/>
              </a:lnSpc>
            </a:pPr>
            <a:r>
              <a:rPr lang="en-US" sz="1200" b="1" i="0" dirty="0">
                <a:solidFill>
                  <a:srgbClr val="D1D5DB"/>
                </a:solidFill>
                <a:effectLst/>
                <a:latin typeface="Times New Roman" panose="02020603050405020304" pitchFamily="18" charset="0"/>
                <a:cs typeface="Times New Roman" panose="02020603050405020304" pitchFamily="18" charset="0"/>
              </a:rPr>
              <a:t>Robustness and Transferability:</a:t>
            </a:r>
            <a:r>
              <a:rPr lang="en-US" sz="1200" b="0" i="0" dirty="0">
                <a:solidFill>
                  <a:srgbClr val="D1D5DB"/>
                </a:solidFill>
                <a:effectLst/>
                <a:latin typeface="Times New Roman" panose="02020603050405020304" pitchFamily="18" charset="0"/>
                <a:cs typeface="Times New Roman" panose="02020603050405020304" pitchFamily="18" charset="0"/>
              </a:rPr>
              <a:t> It would be important to assess how well the </a:t>
            </a:r>
            <a:r>
              <a:rPr lang="en-US" sz="1200" b="0" i="0" dirty="0" err="1">
                <a:solidFill>
                  <a:srgbClr val="D1D5DB"/>
                </a:solidFill>
                <a:effectLst/>
                <a:latin typeface="Times New Roman" panose="02020603050405020304" pitchFamily="18" charset="0"/>
                <a:cs typeface="Times New Roman" panose="02020603050405020304" pitchFamily="18" charset="0"/>
              </a:rPr>
              <a:t>ToM</a:t>
            </a:r>
            <a:r>
              <a:rPr lang="en-US" sz="1200" b="0" i="0" dirty="0">
                <a:solidFill>
                  <a:srgbClr val="D1D5DB"/>
                </a:solidFill>
                <a:effectLst/>
                <a:latin typeface="Times New Roman" panose="02020603050405020304" pitchFamily="18" charset="0"/>
                <a:cs typeface="Times New Roman" panose="02020603050405020304" pitchFamily="18" charset="0"/>
              </a:rPr>
              <a:t>-like abilities of these models generalize across different tasks, contexts, and datasets. Ensuring robustness and adaptability in real-world scenarios is crucial.</a:t>
            </a:r>
          </a:p>
          <a:p>
            <a:pPr>
              <a:lnSpc>
                <a:spcPct val="150000"/>
              </a:lnSpc>
            </a:pPr>
            <a:r>
              <a:rPr lang="en-US" sz="1200" b="1" i="0" dirty="0">
                <a:solidFill>
                  <a:srgbClr val="D1D5DB"/>
                </a:solidFill>
                <a:effectLst/>
                <a:latin typeface="Times New Roman" panose="02020603050405020304" pitchFamily="18" charset="0"/>
                <a:cs typeface="Times New Roman" panose="02020603050405020304" pitchFamily="18" charset="0"/>
              </a:rPr>
              <a:t>Examination of Causality:</a:t>
            </a:r>
            <a:r>
              <a:rPr lang="en-US" sz="1200" b="0" i="0" dirty="0">
                <a:solidFill>
                  <a:srgbClr val="D1D5DB"/>
                </a:solidFill>
                <a:effectLst/>
                <a:latin typeface="Times New Roman" panose="02020603050405020304" pitchFamily="18" charset="0"/>
                <a:cs typeface="Times New Roman" panose="02020603050405020304" pitchFamily="18" charset="0"/>
              </a:rPr>
              <a:t> While the paper provides evidence of the models' performance, it may be beneficial to investigate the underlying mechanisms that lead to this emergent </a:t>
            </a:r>
            <a:r>
              <a:rPr lang="en-US" sz="1200" b="0" i="0" dirty="0" err="1">
                <a:solidFill>
                  <a:srgbClr val="D1D5DB"/>
                </a:solidFill>
                <a:effectLst/>
                <a:latin typeface="Times New Roman" panose="02020603050405020304" pitchFamily="18" charset="0"/>
                <a:cs typeface="Times New Roman" panose="02020603050405020304" pitchFamily="18" charset="0"/>
              </a:rPr>
              <a:t>ToM</a:t>
            </a:r>
            <a:r>
              <a:rPr lang="en-US" sz="1200" b="0" i="0" dirty="0">
                <a:solidFill>
                  <a:srgbClr val="D1D5DB"/>
                </a:solidFill>
                <a:effectLst/>
                <a:latin typeface="Times New Roman" panose="02020603050405020304" pitchFamily="18" charset="0"/>
                <a:cs typeface="Times New Roman" panose="02020603050405020304" pitchFamily="18" charset="0"/>
              </a:rPr>
              <a:t>-like ability.</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580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3735-81EF-187B-86C0-2F6D7474D66D}"/>
              </a:ext>
            </a:extLst>
          </p:cNvPr>
          <p:cNvSpPr>
            <a:spLocks noGrp="1"/>
          </p:cNvSpPr>
          <p:nvPr>
            <p:ph type="title"/>
          </p:nvPr>
        </p:nvSpPr>
        <p:spPr/>
        <p:txBody>
          <a:bodyPr>
            <a:normAutofit/>
          </a:bodyPr>
          <a:lstStyle/>
          <a:p>
            <a:r>
              <a:rPr lang="en-US" sz="900" b="1" dirty="0">
                <a:solidFill>
                  <a:schemeClr val="tx1"/>
                </a:solidFill>
                <a:latin typeface="Times New Roman" panose="02020603050405020304" pitchFamily="18" charset="0"/>
                <a:cs typeface="Times New Roman" panose="02020603050405020304" pitchFamily="18" charset="0"/>
              </a:rPr>
              <a:t>ChatGPT and a New Academic Reality: </a:t>
            </a:r>
            <a:br>
              <a:rPr lang="en-US" sz="900" b="1" dirty="0">
                <a:solidFill>
                  <a:schemeClr val="tx1"/>
                </a:solidFill>
                <a:latin typeface="Times New Roman" panose="02020603050405020304" pitchFamily="18" charset="0"/>
                <a:cs typeface="Times New Roman" panose="02020603050405020304" pitchFamily="18" charset="0"/>
              </a:rPr>
            </a:br>
            <a:r>
              <a:rPr lang="en-US" sz="900" b="1" dirty="0">
                <a:solidFill>
                  <a:schemeClr val="tx1"/>
                </a:solidFill>
                <a:latin typeface="Times New Roman" panose="02020603050405020304" pitchFamily="18" charset="0"/>
                <a:cs typeface="Times New Roman" panose="02020603050405020304" pitchFamily="18" charset="0"/>
              </a:rPr>
              <a:t>AI-Written Research Papers and the Ethics of the Large Language Models in Scholarly Publishing</a:t>
            </a:r>
            <a:endParaRPr lang="en-IN" sz="9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3674B3-E1C3-C56D-DC6F-0766204F3AFA}"/>
              </a:ext>
            </a:extLst>
          </p:cNvPr>
          <p:cNvSpPr>
            <a:spLocks noGrp="1"/>
          </p:cNvSpPr>
          <p:nvPr>
            <p:ph idx="1"/>
          </p:nvPr>
        </p:nvSpPr>
        <p:spPr/>
        <p:txBody>
          <a:bodyPr>
            <a:noAutofit/>
          </a:bodyPr>
          <a:lstStyle/>
          <a:p>
            <a:pPr marL="0" indent="0" algn="l">
              <a:lnSpc>
                <a:spcPct val="150000"/>
              </a:lnSpc>
              <a:buNone/>
            </a:pPr>
            <a:r>
              <a:rPr lang="en-US" sz="1050" b="1" i="0" dirty="0">
                <a:effectLst/>
                <a:latin typeface="Times New Roman" panose="02020603050405020304" pitchFamily="18" charset="0"/>
                <a:cs typeface="Times New Roman" panose="02020603050405020304" pitchFamily="18" charset="0"/>
              </a:rPr>
              <a:t>Themes:</a:t>
            </a:r>
          </a:p>
          <a:p>
            <a:pPr>
              <a:lnSpc>
                <a:spcPct val="150000"/>
              </a:lnSpc>
            </a:pPr>
            <a:r>
              <a:rPr lang="en-US" sz="1050" b="1" i="0" dirty="0">
                <a:solidFill>
                  <a:srgbClr val="D1D5DB"/>
                </a:solidFill>
                <a:effectLst/>
                <a:latin typeface="Times New Roman" panose="02020603050405020304" pitchFamily="18" charset="0"/>
                <a:cs typeface="Times New Roman" panose="02020603050405020304" pitchFamily="18" charset="0"/>
              </a:rPr>
              <a:t>AI-Generated Content in Academia</a:t>
            </a:r>
            <a:r>
              <a:rPr lang="en-US" sz="1050" b="0" i="0" dirty="0">
                <a:solidFill>
                  <a:srgbClr val="D1D5DB"/>
                </a:solidFill>
                <a:effectLst/>
                <a:latin typeface="Times New Roman" panose="02020603050405020304" pitchFamily="18" charset="0"/>
                <a:cs typeface="Times New Roman" panose="02020603050405020304" pitchFamily="18" charset="0"/>
              </a:rPr>
              <a:t>: The article may discuss the rise of AI-generated content and its impact on academic research. This could include considerations of quality, reliability, and potential advantages and drawbacks.</a:t>
            </a:r>
          </a:p>
          <a:p>
            <a:pPr>
              <a:lnSpc>
                <a:spcPct val="150000"/>
              </a:lnSpc>
            </a:pPr>
            <a:r>
              <a:rPr lang="en-US" sz="1050" b="1" i="0" dirty="0">
                <a:solidFill>
                  <a:srgbClr val="D1D5DB"/>
                </a:solidFill>
                <a:effectLst/>
                <a:latin typeface="Times New Roman" panose="02020603050405020304" pitchFamily="18" charset="0"/>
                <a:cs typeface="Times New Roman" panose="02020603050405020304" pitchFamily="18" charset="0"/>
              </a:rPr>
              <a:t>Ethical Considerations</a:t>
            </a:r>
            <a:r>
              <a:rPr lang="en-US" sz="1050" b="0" i="0" dirty="0">
                <a:solidFill>
                  <a:srgbClr val="D1D5DB"/>
                </a:solidFill>
                <a:effectLst/>
                <a:latin typeface="Times New Roman" panose="02020603050405020304" pitchFamily="18" charset="0"/>
                <a:cs typeface="Times New Roman" panose="02020603050405020304" pitchFamily="18" charset="0"/>
              </a:rPr>
              <a:t>: It is likely that the article discusses the ethical implications of using AI to generate academic content. This could involve issues of authorship, intellectual property, and the role of human researchers in a world with increasingly sophisticated AI.</a:t>
            </a:r>
          </a:p>
          <a:p>
            <a:pPr>
              <a:lnSpc>
                <a:spcPct val="150000"/>
              </a:lnSpc>
            </a:pPr>
            <a:r>
              <a:rPr lang="en-US" sz="1050" b="1" i="0" dirty="0">
                <a:solidFill>
                  <a:srgbClr val="D1D5DB"/>
                </a:solidFill>
                <a:effectLst/>
                <a:latin typeface="Times New Roman" panose="02020603050405020304" pitchFamily="18" charset="0"/>
                <a:cs typeface="Times New Roman" panose="02020603050405020304" pitchFamily="18" charset="0"/>
              </a:rPr>
              <a:t>Quality and Rigor</a:t>
            </a:r>
            <a:r>
              <a:rPr lang="en-US" sz="1050" b="0" i="0" dirty="0">
                <a:solidFill>
                  <a:srgbClr val="D1D5DB"/>
                </a:solidFill>
                <a:effectLst/>
                <a:latin typeface="Times New Roman" panose="02020603050405020304" pitchFamily="18" charset="0"/>
                <a:cs typeface="Times New Roman" panose="02020603050405020304" pitchFamily="18" charset="0"/>
              </a:rPr>
              <a:t>: The article might address concerns about the quality and rigor of AI-generated research papers. It could explore whether AI-generated content meets the same standards of peer-review and academic credibility as traditionally authored work.</a:t>
            </a:r>
          </a:p>
          <a:p>
            <a:pPr>
              <a:lnSpc>
                <a:spcPct val="150000"/>
              </a:lnSpc>
            </a:pPr>
            <a:r>
              <a:rPr lang="en-US" sz="1050" b="1" i="0" dirty="0">
                <a:solidFill>
                  <a:srgbClr val="D1D5DB"/>
                </a:solidFill>
                <a:effectLst/>
                <a:latin typeface="Times New Roman" panose="02020603050405020304" pitchFamily="18" charset="0"/>
                <a:cs typeface="Times New Roman" panose="02020603050405020304" pitchFamily="18" charset="0"/>
              </a:rPr>
              <a:t>Technological Advancements</a:t>
            </a:r>
            <a:r>
              <a:rPr lang="en-US" sz="1050" b="0" i="0" dirty="0">
                <a:solidFill>
                  <a:srgbClr val="D1D5DB"/>
                </a:solidFill>
                <a:effectLst/>
                <a:latin typeface="Times New Roman" panose="02020603050405020304" pitchFamily="18" charset="0"/>
                <a:cs typeface="Times New Roman" panose="02020603050405020304" pitchFamily="18" charset="0"/>
              </a:rPr>
              <a:t>: The paper may discuss the capabilities and limitations of current large language models like ChatGPT. It might also explore how rapidly evolving AI technologies are influencing academic publishing.</a:t>
            </a:r>
          </a:p>
          <a:p>
            <a:pPr>
              <a:lnSpc>
                <a:spcPct val="150000"/>
              </a:lnSpc>
            </a:pPr>
            <a:r>
              <a:rPr lang="en-US" sz="1050" b="1" i="0" dirty="0">
                <a:solidFill>
                  <a:srgbClr val="D1D5DB"/>
                </a:solidFill>
                <a:effectLst/>
                <a:latin typeface="Times New Roman" panose="02020603050405020304" pitchFamily="18" charset="0"/>
                <a:cs typeface="Times New Roman" panose="02020603050405020304" pitchFamily="18" charset="0"/>
              </a:rPr>
              <a:t>Accessibility and Inclusivity</a:t>
            </a:r>
            <a:r>
              <a:rPr lang="en-US" sz="1050" b="0" i="0" dirty="0">
                <a:solidFill>
                  <a:srgbClr val="D1D5DB"/>
                </a:solidFill>
                <a:effectLst/>
                <a:latin typeface="Times New Roman" panose="02020603050405020304" pitchFamily="18" charset="0"/>
                <a:cs typeface="Times New Roman" panose="02020603050405020304" pitchFamily="18" charset="0"/>
              </a:rPr>
              <a:t>: The article might touch on how AI-generated content could potentially democratize access to academic research by automating parts of the research process. However, it could also address potential biases and accessibility issues related to AI-generated content.</a:t>
            </a:r>
          </a:p>
          <a:p>
            <a:pPr marL="0" indent="0">
              <a:lnSpc>
                <a:spcPct val="150000"/>
              </a:lnSpc>
              <a:buNone/>
            </a:pPr>
            <a:endParaRPr lang="en-IN"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26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903D-E1FA-93A6-56A5-0BF21266A3F3}"/>
              </a:ext>
            </a:extLst>
          </p:cNvPr>
          <p:cNvSpPr>
            <a:spLocks noGrp="1"/>
          </p:cNvSpPr>
          <p:nvPr>
            <p:ph type="ctr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GUIDE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Dr RAJESH 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6D92D8F-8EFA-BAD0-B3AE-E05DA06BABC0}"/>
              </a:ext>
            </a:extLst>
          </p:cNvPr>
          <p:cNvSpPr>
            <a:spLocks noGrp="1"/>
          </p:cNvSpPr>
          <p:nvPr>
            <p:ph type="subTitle" idx="1"/>
          </p:nvPr>
        </p:nvSpPr>
        <p:spPr/>
        <p:txBody>
          <a:bodyPr>
            <a:noAutofit/>
          </a:bodyPr>
          <a:lstStyle/>
          <a:p>
            <a:r>
              <a:rPr lang="en-US" sz="2000" b="1" dirty="0">
                <a:solidFill>
                  <a:schemeClr val="tx1"/>
                </a:solidFill>
                <a:latin typeface="Times New Roman" panose="02020603050405020304" pitchFamily="18" charset="0"/>
                <a:cs typeface="Times New Roman" panose="02020603050405020304" pitchFamily="18" charset="0"/>
              </a:rPr>
              <a:t>DONE BY</a:t>
            </a:r>
          </a:p>
          <a:p>
            <a:r>
              <a:rPr lang="en-US" sz="2000" b="1" dirty="0">
                <a:solidFill>
                  <a:schemeClr val="tx1"/>
                </a:solidFill>
                <a:latin typeface="Times New Roman" panose="02020603050405020304" pitchFamily="18" charset="0"/>
                <a:cs typeface="Times New Roman" panose="02020603050405020304" pitchFamily="18" charset="0"/>
              </a:rPr>
              <a:t>T S </a:t>
            </a:r>
            <a:r>
              <a:rPr lang="en-US" sz="2000" b="1" dirty="0" err="1">
                <a:solidFill>
                  <a:schemeClr val="tx1"/>
                </a:solidFill>
                <a:latin typeface="Times New Roman" panose="02020603050405020304" pitchFamily="18" charset="0"/>
                <a:cs typeface="Times New Roman" panose="02020603050405020304" pitchFamily="18" charset="0"/>
              </a:rPr>
              <a:t>S</a:t>
            </a:r>
            <a:r>
              <a:rPr lang="en-US" sz="2000" b="1" dirty="0">
                <a:solidFill>
                  <a:schemeClr val="tx1"/>
                </a:solidFill>
                <a:latin typeface="Times New Roman" panose="02020603050405020304" pitchFamily="18" charset="0"/>
                <a:cs typeface="Times New Roman" panose="02020603050405020304" pitchFamily="18" charset="0"/>
              </a:rPr>
              <a:t> ABINANDHAN KUMAR</a:t>
            </a:r>
          </a:p>
          <a:p>
            <a:r>
              <a:rPr lang="en-US" sz="2000" b="1" dirty="0">
                <a:solidFill>
                  <a:schemeClr val="tx1"/>
                </a:solidFill>
                <a:latin typeface="Times New Roman" panose="02020603050405020304" pitchFamily="18" charset="0"/>
                <a:cs typeface="Times New Roman" panose="02020603050405020304" pitchFamily="18" charset="0"/>
              </a:rPr>
              <a:t>19MIA1062</a:t>
            </a: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644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4ED5-3926-6FC0-025E-0D22532B2E9B}"/>
              </a:ext>
            </a:extLst>
          </p:cNvPr>
          <p:cNvSpPr>
            <a:spLocks noGrp="1"/>
          </p:cNvSpPr>
          <p:nvPr>
            <p:ph type="title"/>
          </p:nvPr>
        </p:nvSpPr>
        <p:spPr/>
        <p:txBody>
          <a:bodyPr>
            <a:normAutofit/>
          </a:bodyPr>
          <a:lstStyle/>
          <a:p>
            <a:r>
              <a:rPr lang="en-US" sz="900" b="1" dirty="0">
                <a:solidFill>
                  <a:schemeClr val="tx1"/>
                </a:solidFill>
                <a:latin typeface="Times New Roman" panose="02020603050405020304" pitchFamily="18" charset="0"/>
                <a:cs typeface="Times New Roman" panose="02020603050405020304" pitchFamily="18" charset="0"/>
              </a:rPr>
              <a:t>ChatGPT and a New Academic Reality: </a:t>
            </a:r>
            <a:br>
              <a:rPr lang="en-US" sz="900" b="1" dirty="0">
                <a:solidFill>
                  <a:schemeClr val="tx1"/>
                </a:solidFill>
                <a:latin typeface="Times New Roman" panose="02020603050405020304" pitchFamily="18" charset="0"/>
                <a:cs typeface="Times New Roman" panose="02020603050405020304" pitchFamily="18" charset="0"/>
              </a:rPr>
            </a:br>
            <a:r>
              <a:rPr lang="en-US" sz="900" b="1" dirty="0">
                <a:solidFill>
                  <a:schemeClr val="tx1"/>
                </a:solidFill>
                <a:latin typeface="Times New Roman" panose="02020603050405020304" pitchFamily="18" charset="0"/>
                <a:cs typeface="Times New Roman" panose="02020603050405020304" pitchFamily="18" charset="0"/>
              </a:rPr>
              <a:t>AI-Written Research Papers and the Ethics of the Large Language Models in Scholarly Publishing</a:t>
            </a:r>
            <a:endParaRPr lang="en-IN" sz="900" dirty="0"/>
          </a:p>
        </p:txBody>
      </p:sp>
      <p:sp>
        <p:nvSpPr>
          <p:cNvPr id="3" name="Content Placeholder 2">
            <a:extLst>
              <a:ext uri="{FF2B5EF4-FFF2-40B4-BE49-F238E27FC236}">
                <a16:creationId xmlns:a16="http://schemas.microsoft.com/office/drawing/2014/main" id="{A349D28B-AE78-7128-DC03-BB746503476D}"/>
              </a:ext>
            </a:extLst>
          </p:cNvPr>
          <p:cNvSpPr>
            <a:spLocks noGrp="1"/>
          </p:cNvSpPr>
          <p:nvPr>
            <p:ph idx="1"/>
          </p:nvPr>
        </p:nvSpPr>
        <p:spPr/>
        <p:txBody>
          <a:bodyPr>
            <a:normAutofit/>
          </a:bodyPr>
          <a:lstStyle/>
          <a:p>
            <a:pPr marL="0" indent="0" algn="l">
              <a:buNone/>
            </a:pPr>
            <a:r>
              <a:rPr lang="en-US" sz="1400" b="1" i="0" dirty="0">
                <a:effectLst/>
                <a:latin typeface="Times New Roman" panose="02020603050405020304" pitchFamily="18" charset="0"/>
                <a:cs typeface="Times New Roman" panose="02020603050405020304" pitchFamily="18" charset="0"/>
              </a:rPr>
              <a:t>Gaps (Potential Topics Not Addressed):</a:t>
            </a:r>
          </a:p>
          <a:p>
            <a:r>
              <a:rPr lang="en-US" sz="1400" b="1" i="0" dirty="0">
                <a:solidFill>
                  <a:srgbClr val="D1D5DB"/>
                </a:solidFill>
                <a:effectLst/>
                <a:latin typeface="Times New Roman" panose="02020603050405020304" pitchFamily="18" charset="0"/>
                <a:cs typeface="Times New Roman" panose="02020603050405020304" pitchFamily="18" charset="0"/>
              </a:rPr>
              <a:t>Regulation and Guidelines</a:t>
            </a:r>
            <a:r>
              <a:rPr lang="en-US" sz="1400" b="0" i="0" dirty="0">
                <a:solidFill>
                  <a:srgbClr val="D1D5DB"/>
                </a:solidFill>
                <a:effectLst/>
                <a:latin typeface="Times New Roman" panose="02020603050405020304" pitchFamily="18" charset="0"/>
                <a:cs typeface="Times New Roman" panose="02020603050405020304" pitchFamily="18" charset="0"/>
              </a:rPr>
              <a:t>: The article may not cover the legal and regulatory frameworks, if any, that govern the use of AI-generated content in academia. This could be a significant gap, especially considering the potential legal and ethical challenges associated with AI-generated work.</a:t>
            </a:r>
          </a:p>
          <a:p>
            <a:r>
              <a:rPr lang="en-US" sz="1400" b="1" i="0" dirty="0">
                <a:solidFill>
                  <a:srgbClr val="D1D5DB"/>
                </a:solidFill>
                <a:effectLst/>
                <a:latin typeface="Times New Roman" panose="02020603050405020304" pitchFamily="18" charset="0"/>
                <a:cs typeface="Times New Roman" panose="02020603050405020304" pitchFamily="18" charset="0"/>
              </a:rPr>
              <a:t>User Training and Responsibility</a:t>
            </a:r>
            <a:r>
              <a:rPr lang="en-US" sz="1400" b="0" i="0" dirty="0">
                <a:solidFill>
                  <a:srgbClr val="D1D5DB"/>
                </a:solidFill>
                <a:effectLst/>
                <a:latin typeface="Times New Roman" panose="02020603050405020304" pitchFamily="18" charset="0"/>
                <a:cs typeface="Times New Roman" panose="02020603050405020304" pitchFamily="18" charset="0"/>
              </a:rPr>
              <a:t>: The paper may not discuss the need for researchers and academics to be educated about AI-generated content. Understanding its capabilities and limitations could be crucial for responsible use.</a:t>
            </a:r>
          </a:p>
          <a:p>
            <a:r>
              <a:rPr lang="en-US" sz="1400" b="1" i="0" dirty="0">
                <a:solidFill>
                  <a:srgbClr val="D1D5DB"/>
                </a:solidFill>
                <a:effectLst/>
                <a:latin typeface="Times New Roman" panose="02020603050405020304" pitchFamily="18" charset="0"/>
                <a:cs typeface="Times New Roman" panose="02020603050405020304" pitchFamily="18" charset="0"/>
              </a:rPr>
              <a:t>Long-term Implications</a:t>
            </a:r>
            <a:r>
              <a:rPr lang="en-US" sz="1400" b="0" i="0" dirty="0">
                <a:solidFill>
                  <a:srgbClr val="D1D5DB"/>
                </a:solidFill>
                <a:effectLst/>
                <a:latin typeface="Times New Roman" panose="02020603050405020304" pitchFamily="18" charset="0"/>
                <a:cs typeface="Times New Roman" panose="02020603050405020304" pitchFamily="18" charset="0"/>
              </a:rPr>
              <a:t>: The article may not delve deeply into the long-term consequences of widespread use of AI-generated content in academia. This could include effects on research culture, citation practices, and academic career trajectories.</a:t>
            </a:r>
          </a:p>
          <a:p>
            <a:r>
              <a:rPr lang="en-US" sz="1400" b="1" i="0" dirty="0">
                <a:solidFill>
                  <a:srgbClr val="D1D5DB"/>
                </a:solidFill>
                <a:effectLst/>
                <a:latin typeface="Times New Roman" panose="02020603050405020304" pitchFamily="18" charset="0"/>
                <a:cs typeface="Times New Roman" panose="02020603050405020304" pitchFamily="18" charset="0"/>
              </a:rPr>
              <a:t>Public Perception and Trust</a:t>
            </a:r>
            <a:r>
              <a:rPr lang="en-US" sz="1400" b="0" i="0" dirty="0">
                <a:solidFill>
                  <a:srgbClr val="D1D5DB"/>
                </a:solidFill>
                <a:effectLst/>
                <a:latin typeface="Times New Roman" panose="02020603050405020304" pitchFamily="18" charset="0"/>
                <a:cs typeface="Times New Roman" panose="02020603050405020304" pitchFamily="18" charset="0"/>
              </a:rPr>
              <a:t>: The article might not cover how the use of AI-generated content affects public trust in academic research. This could be an important aspect, especially if there are concerns about transparency and authenticity.</a:t>
            </a:r>
          </a:p>
          <a:p>
            <a:pPr marL="0" indent="0">
              <a:buNone/>
            </a:pPr>
            <a:endParaRPr lang="en-IN" dirty="0"/>
          </a:p>
        </p:txBody>
      </p:sp>
    </p:spTree>
    <p:extLst>
      <p:ext uri="{BB962C8B-B14F-4D97-AF65-F5344CB8AC3E}">
        <p14:creationId xmlns:p14="http://schemas.microsoft.com/office/powerpoint/2010/main" val="2630823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F41-5522-0A2C-AECB-201262F5044C}"/>
              </a:ext>
            </a:extLst>
          </p:cNvPr>
          <p:cNvSpPr>
            <a:spLocks noGrp="1"/>
          </p:cNvSpPr>
          <p:nvPr>
            <p:ph type="title"/>
          </p:nvPr>
        </p:nvSpPr>
        <p:spPr/>
        <p:txBody>
          <a:bodyPr>
            <a:normAutofit/>
          </a:bodyPr>
          <a:lstStyle/>
          <a:p>
            <a:r>
              <a:rPr lang="en-US" sz="1050" b="1" i="0" dirty="0">
                <a:solidFill>
                  <a:schemeClr val="tx1"/>
                </a:solidFill>
                <a:effectLst/>
                <a:latin typeface="Times New Roman" panose="02020603050405020304" pitchFamily="18" charset="0"/>
                <a:cs typeface="Times New Roman" panose="02020603050405020304" pitchFamily="18" charset="0"/>
              </a:rPr>
              <a:t>Chatting about ChatGPT: How may AI and GPT impact academia and libraries?</a:t>
            </a:r>
            <a:br>
              <a:rPr lang="en-US" sz="1050" b="1" i="0" dirty="0">
                <a:solidFill>
                  <a:schemeClr val="tx1"/>
                </a:solidFill>
                <a:effectLst/>
                <a:latin typeface="Times New Roman" panose="02020603050405020304" pitchFamily="18" charset="0"/>
                <a:cs typeface="Times New Roman" panose="02020603050405020304" pitchFamily="18" charset="0"/>
              </a:rPr>
            </a:br>
            <a:endParaRPr lang="en-IN" sz="105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326D38-0831-BB5F-F437-AA813FDB4452}"/>
              </a:ext>
            </a:extLst>
          </p:cNvPr>
          <p:cNvSpPr>
            <a:spLocks noGrp="1"/>
          </p:cNvSpPr>
          <p:nvPr>
            <p:ph idx="1"/>
          </p:nvPr>
        </p:nvSpPr>
        <p:spPr/>
        <p:txBody>
          <a:bodyPr>
            <a:normAutofit fontScale="92500" lnSpcReduction="20000"/>
          </a:bodyPr>
          <a:lstStyle/>
          <a:p>
            <a:pPr marL="0" indent="0" algn="l">
              <a:lnSpc>
                <a:spcPct val="150000"/>
              </a:lnSpc>
              <a:buNone/>
            </a:pPr>
            <a:r>
              <a:rPr lang="en-US" sz="1100" b="1" i="0" dirty="0">
                <a:effectLst/>
                <a:latin typeface="Times New Roman" panose="02020603050405020304" pitchFamily="18" charset="0"/>
                <a:cs typeface="Times New Roman" panose="02020603050405020304" pitchFamily="18" charset="0"/>
              </a:rPr>
              <a:t>Main Theme:</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Introduction to ChatGPT and GPT Technology</a:t>
            </a:r>
            <a:r>
              <a:rPr lang="en-US" sz="1100" b="0" i="0" dirty="0">
                <a:solidFill>
                  <a:srgbClr val="D1D5DB"/>
                </a:solidFill>
                <a:effectLst/>
                <a:latin typeface="Times New Roman" panose="02020603050405020304" pitchFamily="18" charset="0"/>
                <a:cs typeface="Times New Roman" panose="02020603050405020304" pitchFamily="18" charset="0"/>
              </a:rPr>
              <a:t>: The article provides an overview of ChatGPT, explaining its technological basis in GPT, emphasizing its capabilities in performing various language-based tasks, and positioning it as a powerful tool in the field of natural language processing and artificial intelligence.</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Interview with ChatGPT on Academic and Library Impact</a:t>
            </a:r>
            <a:r>
              <a:rPr lang="en-US" sz="1100" b="0" i="0" dirty="0">
                <a:solidFill>
                  <a:srgbClr val="D1D5DB"/>
                </a:solidFill>
                <a:effectLst/>
                <a:latin typeface="Times New Roman" panose="02020603050405020304" pitchFamily="18" charset="0"/>
                <a:cs typeface="Times New Roman" panose="02020603050405020304" pitchFamily="18" charset="0"/>
              </a:rPr>
              <a:t>: The article conducts an interview with ChatGPT to discuss its potential impact on academia and libraries. It highlights various benefits including improving search and discovery, reference services, cataloging, metadata generation, content creation, and even the possibility of using ChatGPT for writing scholarly papers.</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Comparison with Other AI Models</a:t>
            </a:r>
            <a:r>
              <a:rPr lang="en-US" sz="1100" b="0" i="0" dirty="0">
                <a:solidFill>
                  <a:srgbClr val="D1D5DB"/>
                </a:solidFill>
                <a:effectLst/>
                <a:latin typeface="Times New Roman" panose="02020603050405020304" pitchFamily="18" charset="0"/>
                <a:cs typeface="Times New Roman" panose="02020603050405020304" pitchFamily="18" charset="0"/>
              </a:rPr>
              <a:t>: The article briefly compares GPT-3 and ChatGPT with other state-of-the-art language models like BERT, </a:t>
            </a:r>
            <a:r>
              <a:rPr lang="en-US" sz="1100" b="0" i="0" dirty="0" err="1">
                <a:solidFill>
                  <a:srgbClr val="D1D5DB"/>
                </a:solidFill>
                <a:effectLst/>
                <a:latin typeface="Times New Roman" panose="02020603050405020304" pitchFamily="18" charset="0"/>
                <a:cs typeface="Times New Roman" panose="02020603050405020304" pitchFamily="18" charset="0"/>
              </a:rPr>
              <a:t>RoBERTa</a:t>
            </a:r>
            <a:r>
              <a:rPr lang="en-US" sz="1100" b="0" i="0" dirty="0">
                <a:solidFill>
                  <a:srgbClr val="D1D5DB"/>
                </a:solidFill>
                <a:effectLst/>
                <a:latin typeface="Times New Roman" panose="02020603050405020304" pitchFamily="18" charset="0"/>
                <a:cs typeface="Times New Roman" panose="02020603050405020304" pitchFamily="18" charset="0"/>
              </a:rPr>
              <a:t>, and </a:t>
            </a:r>
            <a:r>
              <a:rPr lang="en-US" sz="1100" b="0" i="0" dirty="0" err="1">
                <a:solidFill>
                  <a:srgbClr val="D1D5DB"/>
                </a:solidFill>
                <a:effectLst/>
                <a:latin typeface="Times New Roman" panose="02020603050405020304" pitchFamily="18" charset="0"/>
                <a:cs typeface="Times New Roman" panose="02020603050405020304" pitchFamily="18" charset="0"/>
              </a:rPr>
              <a:t>XLNet</a:t>
            </a:r>
            <a:r>
              <a:rPr lang="en-US" sz="1100" b="0" i="0" dirty="0">
                <a:solidFill>
                  <a:srgbClr val="D1D5DB"/>
                </a:solidFill>
                <a:effectLst/>
                <a:latin typeface="Times New Roman" panose="02020603050405020304" pitchFamily="18" charset="0"/>
                <a:cs typeface="Times New Roman" panose="02020603050405020304" pitchFamily="18" charset="0"/>
              </a:rPr>
              <a:t>, highlighting their respective strengths and applications in natural language processing tasks.</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Implications for Research and Scholarship</a:t>
            </a:r>
            <a:r>
              <a:rPr lang="en-US" sz="1100" b="0" i="0" dirty="0">
                <a:solidFill>
                  <a:srgbClr val="D1D5DB"/>
                </a:solidFill>
                <a:effectLst/>
                <a:latin typeface="Times New Roman" panose="02020603050405020304" pitchFamily="18" charset="0"/>
                <a:cs typeface="Times New Roman" panose="02020603050405020304" pitchFamily="18" charset="0"/>
              </a:rPr>
              <a:t>: The article discusses how ChatGPT can be used to enhance research and scholarship in academia. This includes tasks like literature review assistance, text generation, data analysis, language translation, automated summarization, and question answering.</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Applications in Libraries</a:t>
            </a:r>
            <a:r>
              <a:rPr lang="en-US" sz="1100" b="0" i="0" dirty="0">
                <a:solidFill>
                  <a:srgbClr val="D1D5DB"/>
                </a:solidFill>
                <a:effectLst/>
                <a:latin typeface="Times New Roman" panose="02020603050405020304" pitchFamily="18" charset="0"/>
                <a:cs typeface="Times New Roman" panose="02020603050405020304" pitchFamily="18" charset="0"/>
              </a:rPr>
              <a:t>: The paper explores how ChatGPT can be employed in libraries to improve services, such as search and discovery, reference and information services, cataloging, metadata generation, and content creation.</a:t>
            </a:r>
          </a:p>
          <a:p>
            <a:pPr>
              <a:lnSpc>
                <a:spcPct val="150000"/>
              </a:lnSpc>
            </a:pPr>
            <a:r>
              <a:rPr lang="en-US" sz="1100" b="1" i="0" dirty="0">
                <a:solidFill>
                  <a:srgbClr val="D1D5DB"/>
                </a:solidFill>
                <a:effectLst/>
                <a:latin typeface="Times New Roman" panose="02020603050405020304" pitchFamily="18" charset="0"/>
                <a:cs typeface="Times New Roman" panose="02020603050405020304" pitchFamily="18" charset="0"/>
              </a:rPr>
              <a:t>Ethical Issues in Academic Libraries</a:t>
            </a:r>
            <a:r>
              <a:rPr lang="en-US" sz="1100" b="0" i="0" dirty="0">
                <a:solidFill>
                  <a:srgbClr val="D1D5DB"/>
                </a:solidFill>
                <a:effectLst/>
                <a:latin typeface="Times New Roman" panose="02020603050405020304" pitchFamily="18" charset="0"/>
                <a:cs typeface="Times New Roman" panose="02020603050405020304" pitchFamily="18" charset="0"/>
              </a:rPr>
              <a:t>: The article raises ethical concerns related to using ChatGPT in academic library settings, including issues of bias, privacy, security, autonomy, informed consent, transparency, and intellectual property.</a:t>
            </a:r>
          </a:p>
          <a:p>
            <a:pPr algn="l">
              <a:buFont typeface="+mj-lt"/>
              <a:buAutoNum type="arabicPeriod"/>
            </a:pPr>
            <a:endParaRPr lang="en-US" sz="1200" b="0" i="0" dirty="0">
              <a:solidFill>
                <a:srgbClr val="D1D5DB"/>
              </a:solidFill>
              <a:effectLst/>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003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18DE-6279-D9CC-E168-0A308896CF5F}"/>
              </a:ext>
            </a:extLst>
          </p:cNvPr>
          <p:cNvSpPr>
            <a:spLocks noGrp="1"/>
          </p:cNvSpPr>
          <p:nvPr>
            <p:ph type="title"/>
          </p:nvPr>
        </p:nvSpPr>
        <p:spPr/>
        <p:txBody>
          <a:bodyPr>
            <a:normAutofit/>
          </a:bodyPr>
          <a:lstStyle/>
          <a:p>
            <a:r>
              <a:rPr lang="en-US" sz="1000" b="1" i="0" dirty="0">
                <a:solidFill>
                  <a:schemeClr val="tx1"/>
                </a:solidFill>
                <a:effectLst/>
                <a:latin typeface="Times New Roman" panose="02020603050405020304" pitchFamily="18" charset="0"/>
                <a:cs typeface="Times New Roman" panose="02020603050405020304" pitchFamily="18" charset="0"/>
              </a:rPr>
              <a:t>Chatting about ChatGPT: How may AI and GPT impact academia and libraries?</a:t>
            </a:r>
            <a:br>
              <a:rPr lang="en-US" sz="1000" b="1" i="0" dirty="0">
                <a:solidFill>
                  <a:schemeClr val="tx1"/>
                </a:solidFill>
                <a:effectLst/>
                <a:latin typeface="Times New Roman" panose="02020603050405020304" pitchFamily="18" charset="0"/>
                <a:cs typeface="Times New Roman" panose="02020603050405020304" pitchFamily="18" charset="0"/>
              </a:rPr>
            </a:br>
            <a:endParaRPr lang="en-IN" sz="1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16F487-2846-3C6D-AB63-C7D5E532463E}"/>
              </a:ext>
            </a:extLst>
          </p:cNvPr>
          <p:cNvSpPr>
            <a:spLocks noGrp="1"/>
          </p:cNvSpPr>
          <p:nvPr>
            <p:ph idx="1"/>
          </p:nvPr>
        </p:nvSpPr>
        <p:spPr/>
        <p:txBody>
          <a:bodyPr>
            <a:normAutofit lnSpcReduction="10000"/>
          </a:bodyPr>
          <a:lstStyle/>
          <a:p>
            <a:pPr marL="0" indent="0" algn="l">
              <a:lnSpc>
                <a:spcPct val="150000"/>
              </a:lnSpc>
              <a:buNone/>
            </a:pPr>
            <a:r>
              <a:rPr lang="en-US" sz="1200" b="1" i="0" dirty="0">
                <a:effectLst/>
                <a:latin typeface="Times New Roman" panose="02020603050405020304" pitchFamily="18" charset="0"/>
                <a:cs typeface="Times New Roman" panose="02020603050405020304" pitchFamily="18" charset="0"/>
              </a:rPr>
              <a:t>Gaps (Potential Topics Not Addressed):</a:t>
            </a:r>
          </a:p>
          <a:p>
            <a:pPr>
              <a:lnSpc>
                <a:spcPct val="150000"/>
              </a:lnSpc>
            </a:pPr>
            <a:r>
              <a:rPr lang="en-US" sz="1200" b="1" i="0" dirty="0">
                <a:solidFill>
                  <a:srgbClr val="D1D5DB"/>
                </a:solidFill>
                <a:effectLst/>
                <a:latin typeface="Times New Roman" panose="02020603050405020304" pitchFamily="18" charset="0"/>
                <a:cs typeface="Times New Roman" panose="02020603050405020304" pitchFamily="18" charset="0"/>
              </a:rPr>
              <a:t>User Training and Guidelines</a:t>
            </a:r>
            <a:r>
              <a:rPr lang="en-US" sz="1200" b="0" i="0" dirty="0">
                <a:solidFill>
                  <a:srgbClr val="D1D5DB"/>
                </a:solidFill>
                <a:effectLst/>
                <a:latin typeface="Times New Roman" panose="02020603050405020304" pitchFamily="18" charset="0"/>
                <a:cs typeface="Times New Roman" panose="02020603050405020304" pitchFamily="18" charset="0"/>
              </a:rPr>
              <a:t>: The article doesn't explicitly discuss the importance of educating users (researchers, librarians, etc.) about the capabilities and limitations of ChatGPT. This could be essential for responsible and effective use.</a:t>
            </a:r>
          </a:p>
          <a:p>
            <a:pPr>
              <a:lnSpc>
                <a:spcPct val="150000"/>
              </a:lnSpc>
            </a:pPr>
            <a:r>
              <a:rPr lang="en-US" sz="1200" b="1" i="0" dirty="0">
                <a:solidFill>
                  <a:srgbClr val="D1D5DB"/>
                </a:solidFill>
                <a:effectLst/>
                <a:latin typeface="Times New Roman" panose="02020603050405020304" pitchFamily="18" charset="0"/>
                <a:cs typeface="Times New Roman" panose="02020603050405020304" pitchFamily="18" charset="0"/>
              </a:rPr>
              <a:t>Regulatory Considerations</a:t>
            </a:r>
            <a:r>
              <a:rPr lang="en-US" sz="1200" b="0" i="0" dirty="0">
                <a:solidFill>
                  <a:srgbClr val="D1D5DB"/>
                </a:solidFill>
                <a:effectLst/>
                <a:latin typeface="Times New Roman" panose="02020603050405020304" pitchFamily="18" charset="0"/>
                <a:cs typeface="Times New Roman" panose="02020603050405020304" pitchFamily="18" charset="0"/>
              </a:rPr>
              <a:t>: The article does not delve into the potential legal and regulatory frameworks that might govern the use of AI-generated content in academic and library settings.</a:t>
            </a:r>
          </a:p>
          <a:p>
            <a:pPr>
              <a:lnSpc>
                <a:spcPct val="150000"/>
              </a:lnSpc>
            </a:pPr>
            <a:r>
              <a:rPr lang="en-US" sz="1200" b="1" i="0" dirty="0">
                <a:solidFill>
                  <a:srgbClr val="D1D5DB"/>
                </a:solidFill>
                <a:effectLst/>
                <a:latin typeface="Times New Roman" panose="02020603050405020304" pitchFamily="18" charset="0"/>
                <a:cs typeface="Times New Roman" panose="02020603050405020304" pitchFamily="18" charset="0"/>
              </a:rPr>
              <a:t>Long-term Societal and Academic Impact</a:t>
            </a:r>
            <a:r>
              <a:rPr lang="en-US" sz="1200" b="0" i="0" dirty="0">
                <a:solidFill>
                  <a:srgbClr val="D1D5DB"/>
                </a:solidFill>
                <a:effectLst/>
                <a:latin typeface="Times New Roman" panose="02020603050405020304" pitchFamily="18" charset="0"/>
                <a:cs typeface="Times New Roman" panose="02020603050405020304" pitchFamily="18" charset="0"/>
              </a:rPr>
              <a:t>: The article might not extensively cover the broader and longer-term implications of widespread use of AI-generated content on academic research culture, citation practices, and the role of human researchers.</a:t>
            </a:r>
          </a:p>
          <a:p>
            <a:pPr>
              <a:lnSpc>
                <a:spcPct val="150000"/>
              </a:lnSpc>
            </a:pPr>
            <a:r>
              <a:rPr lang="en-US" sz="1200" b="1" i="0" dirty="0">
                <a:solidFill>
                  <a:srgbClr val="D1D5DB"/>
                </a:solidFill>
                <a:effectLst/>
                <a:latin typeface="Times New Roman" panose="02020603050405020304" pitchFamily="18" charset="0"/>
                <a:cs typeface="Times New Roman" panose="02020603050405020304" pitchFamily="18" charset="0"/>
              </a:rPr>
              <a:t>Inclusion of Diverse Perspectives</a:t>
            </a:r>
            <a:r>
              <a:rPr lang="en-US" sz="1200" b="0" i="0" dirty="0">
                <a:solidFill>
                  <a:srgbClr val="D1D5DB"/>
                </a:solidFill>
                <a:effectLst/>
                <a:latin typeface="Times New Roman" panose="02020603050405020304" pitchFamily="18" charset="0"/>
                <a:cs typeface="Times New Roman" panose="02020603050405020304" pitchFamily="18" charset="0"/>
              </a:rPr>
              <a:t>: The article doesn't explicitly mention the need for diverse input in the development and deployment of AI tools like ChatGPT to mitigate biases and ensure inclusivity.</a:t>
            </a:r>
          </a:p>
          <a:p>
            <a:pPr>
              <a:lnSpc>
                <a:spcPct val="150000"/>
              </a:lnSpc>
            </a:pPr>
            <a:r>
              <a:rPr lang="en-US" sz="1200" b="1" i="0" dirty="0">
                <a:solidFill>
                  <a:srgbClr val="D1D5DB"/>
                </a:solidFill>
                <a:effectLst/>
                <a:latin typeface="Times New Roman" panose="02020603050405020304" pitchFamily="18" charset="0"/>
                <a:cs typeface="Times New Roman" panose="02020603050405020304" pitchFamily="18" charset="0"/>
              </a:rPr>
              <a:t>Integration with Existing Library Systems</a:t>
            </a:r>
            <a:r>
              <a:rPr lang="en-US" sz="1200" b="0" i="0" dirty="0">
                <a:solidFill>
                  <a:srgbClr val="D1D5DB"/>
                </a:solidFill>
                <a:effectLst/>
                <a:latin typeface="Times New Roman" panose="02020603050405020304" pitchFamily="18" charset="0"/>
                <a:cs typeface="Times New Roman" panose="02020603050405020304" pitchFamily="18" charset="0"/>
              </a:rPr>
              <a:t>: The article does not explore the challenges and considerations in integrating ChatGPT with existing library systems and workflows.</a:t>
            </a: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735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FA9D-74C9-5D15-F2EC-B134DDBE6DB3}"/>
              </a:ext>
            </a:extLst>
          </p:cNvPr>
          <p:cNvSpPr>
            <a:spLocks noGrp="1"/>
          </p:cNvSpPr>
          <p:nvPr>
            <p:ph type="title"/>
          </p:nvPr>
        </p:nvSpPr>
        <p:spPr/>
        <p:txBody>
          <a:bodyPr>
            <a:normAutofit/>
          </a:bodyPr>
          <a:lstStyle/>
          <a:p>
            <a:r>
              <a:rPr lang="en-US" sz="1050" b="1" dirty="0">
                <a:solidFill>
                  <a:schemeClr val="tx1"/>
                </a:solidFill>
                <a:latin typeface="Times New Roman" panose="02020603050405020304" pitchFamily="18" charset="0"/>
                <a:cs typeface="Times New Roman" panose="02020603050405020304" pitchFamily="18" charset="0"/>
              </a:rPr>
              <a:t>Study and Analysis of Chat GPT and its Impact on Different Fields of Study </a:t>
            </a:r>
            <a:endParaRPr lang="en-IN" sz="105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6C7117-E6FC-ADB8-C20D-E1F8620349C5}"/>
              </a:ext>
            </a:extLst>
          </p:cNvPr>
          <p:cNvSpPr>
            <a:spLocks noGrp="1"/>
          </p:cNvSpPr>
          <p:nvPr>
            <p:ph idx="1"/>
          </p:nvPr>
        </p:nvSpPr>
        <p:spPr/>
        <p:txBody>
          <a:bodyPr>
            <a:noAutofit/>
          </a:bodyPr>
          <a:lstStyle/>
          <a:p>
            <a:pPr marL="0" indent="0" algn="l">
              <a:lnSpc>
                <a:spcPct val="170000"/>
              </a:lnSpc>
              <a:buNone/>
            </a:pPr>
            <a:r>
              <a:rPr lang="en-US" sz="1200" b="1" i="0" dirty="0">
                <a:solidFill>
                  <a:srgbClr val="D1D5DB"/>
                </a:solidFill>
                <a:effectLst/>
                <a:latin typeface="Times New Roman" panose="02020603050405020304" pitchFamily="18" charset="0"/>
                <a:cs typeface="Times New Roman" panose="02020603050405020304" pitchFamily="18" charset="0"/>
              </a:rPr>
              <a:t>Main Theme:</a:t>
            </a:r>
          </a:p>
          <a:p>
            <a:pPr marL="0" indent="0" algn="l">
              <a:lnSpc>
                <a:spcPct val="170000"/>
              </a:lnSpc>
              <a:buNone/>
            </a:pPr>
            <a:r>
              <a:rPr lang="en-US" sz="1200" b="1" i="0" dirty="0">
                <a:solidFill>
                  <a:srgbClr val="D1D5DB"/>
                </a:solidFill>
                <a:effectLst/>
                <a:latin typeface="Times New Roman" panose="02020603050405020304" pitchFamily="18" charset="0"/>
                <a:cs typeface="Times New Roman" panose="02020603050405020304" pitchFamily="18" charset="0"/>
              </a:rPr>
              <a:t>1.       Alternatives to ChatGPT:</a:t>
            </a:r>
            <a:r>
              <a:rPr lang="en-US" sz="1200" b="0" i="0" dirty="0">
                <a:solidFill>
                  <a:srgbClr val="D1D5DB"/>
                </a:solidFill>
                <a:effectLst/>
                <a:latin typeface="Times New Roman" panose="02020603050405020304" pitchFamily="18" charset="0"/>
                <a:cs typeface="Times New Roman" panose="02020603050405020304" pitchFamily="18" charset="0"/>
              </a:rPr>
              <a:t> The article briefly introduces various alternatives to ChatGPT, such as rule-based chatbots, retrieval-based chatbots, GANs, and hybrid approaches.</a:t>
            </a:r>
          </a:p>
          <a:p>
            <a:pPr algn="l">
              <a:lnSpc>
                <a:spcPct val="170000"/>
              </a:lnSpc>
              <a:buFont typeface="+mj-lt"/>
              <a:buAutoNum type="arabicPeriod"/>
            </a:pPr>
            <a:r>
              <a:rPr lang="en-US" sz="1200" b="1" i="0" dirty="0">
                <a:solidFill>
                  <a:srgbClr val="D1D5DB"/>
                </a:solidFill>
                <a:effectLst/>
                <a:latin typeface="Times New Roman" panose="02020603050405020304" pitchFamily="18" charset="0"/>
                <a:cs typeface="Times New Roman" panose="02020603050405020304" pitchFamily="18" charset="0"/>
              </a:rPr>
              <a:t>How to Use ChatGPT:</a:t>
            </a:r>
            <a:r>
              <a:rPr lang="en-US" sz="1200" b="0" i="0" dirty="0">
                <a:solidFill>
                  <a:srgbClr val="D1D5DB"/>
                </a:solidFill>
                <a:effectLst/>
                <a:latin typeface="Times New Roman" panose="02020603050405020304" pitchFamily="18" charset="0"/>
                <a:cs typeface="Times New Roman" panose="02020603050405020304" pitchFamily="18" charset="0"/>
              </a:rPr>
              <a:t> The authors provide a step-by-step guide on how to utilize ChatGPT, from creating an account to initiating conversations.</a:t>
            </a:r>
          </a:p>
          <a:p>
            <a:pPr algn="l">
              <a:lnSpc>
                <a:spcPct val="170000"/>
              </a:lnSpc>
              <a:buFont typeface="+mj-lt"/>
              <a:buAutoNum type="arabicPeriod"/>
            </a:pPr>
            <a:r>
              <a:rPr lang="en-US" sz="1200" b="1" i="0" dirty="0">
                <a:solidFill>
                  <a:srgbClr val="D1D5DB"/>
                </a:solidFill>
                <a:effectLst/>
                <a:latin typeface="Times New Roman" panose="02020603050405020304" pitchFamily="18" charset="0"/>
                <a:cs typeface="Times New Roman" panose="02020603050405020304" pitchFamily="18" charset="0"/>
              </a:rPr>
              <a:t>Impact on Different Fields:</a:t>
            </a:r>
            <a:r>
              <a:rPr lang="en-US" sz="1200" b="0" i="0" dirty="0">
                <a:solidFill>
                  <a:srgbClr val="D1D5DB"/>
                </a:solidFill>
                <a:effectLst/>
                <a:latin typeface="Times New Roman" panose="02020603050405020304" pitchFamily="18" charset="0"/>
                <a:cs typeface="Times New Roman" panose="02020603050405020304" pitchFamily="18" charset="0"/>
              </a:rPr>
              <a:t> The article discusses the impact of ChatGPT on diverse fields like academics, cybersecurity, customer support, healthcare, software development, jobs, information technology, consulting, and research.</a:t>
            </a:r>
          </a:p>
          <a:p>
            <a:pPr algn="l">
              <a:lnSpc>
                <a:spcPct val="170000"/>
              </a:lnSpc>
              <a:buFont typeface="+mj-lt"/>
              <a:buAutoNum type="arabicPeriod"/>
            </a:pPr>
            <a:r>
              <a:rPr lang="en-US" sz="1200" b="1" i="0" dirty="0">
                <a:solidFill>
                  <a:srgbClr val="D1D5DB"/>
                </a:solidFill>
                <a:effectLst/>
                <a:latin typeface="Times New Roman" panose="02020603050405020304" pitchFamily="18" charset="0"/>
                <a:cs typeface="Times New Roman" panose="02020603050405020304" pitchFamily="18" charset="0"/>
              </a:rPr>
              <a:t>Future of ChatGPT:</a:t>
            </a:r>
            <a:r>
              <a:rPr lang="en-US" sz="1200" b="0" i="0" dirty="0">
                <a:solidFill>
                  <a:srgbClr val="D1D5DB"/>
                </a:solidFill>
                <a:effectLst/>
                <a:latin typeface="Times New Roman" panose="02020603050405020304" pitchFamily="18" charset="0"/>
                <a:cs typeface="Times New Roman" panose="02020603050405020304" pitchFamily="18" charset="0"/>
              </a:rPr>
              <a:t> The article touches upon the potential future developments of ChatGPT, suggesting increased sophistication, application in education and healthcare, and transformation of human-machine interaction.</a:t>
            </a:r>
          </a:p>
        </p:txBody>
      </p:sp>
    </p:spTree>
    <p:extLst>
      <p:ext uri="{BB962C8B-B14F-4D97-AF65-F5344CB8AC3E}">
        <p14:creationId xmlns:p14="http://schemas.microsoft.com/office/powerpoint/2010/main" val="3459659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8DA2-B48F-009F-CCA8-768106CEAA73}"/>
              </a:ext>
            </a:extLst>
          </p:cNvPr>
          <p:cNvSpPr>
            <a:spLocks noGrp="1"/>
          </p:cNvSpPr>
          <p:nvPr>
            <p:ph type="title"/>
          </p:nvPr>
        </p:nvSpPr>
        <p:spPr/>
        <p:txBody>
          <a:bodyPr>
            <a:normAutofit/>
          </a:bodyPr>
          <a:lstStyle/>
          <a:p>
            <a:r>
              <a:rPr lang="en-US" sz="1050" b="1" dirty="0">
                <a:solidFill>
                  <a:schemeClr val="tx1"/>
                </a:solidFill>
                <a:latin typeface="Times New Roman" panose="02020603050405020304" pitchFamily="18" charset="0"/>
                <a:cs typeface="Times New Roman" panose="02020603050405020304" pitchFamily="18" charset="0"/>
              </a:rPr>
              <a:t>Study and Analysis of Chat GPT and its Impact on Different Fields of Study </a:t>
            </a:r>
            <a:endParaRPr lang="en-IN" sz="105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D2117C-EBC9-9D70-30C3-DBD000587239}"/>
              </a:ext>
            </a:extLst>
          </p:cNvPr>
          <p:cNvSpPr>
            <a:spLocks noGrp="1"/>
          </p:cNvSpPr>
          <p:nvPr>
            <p:ph idx="1"/>
          </p:nvPr>
        </p:nvSpPr>
        <p:spPr/>
        <p:txBody>
          <a:bodyPr>
            <a:normAutofit fontScale="40000" lnSpcReduction="20000"/>
          </a:bodyPr>
          <a:lstStyle/>
          <a:p>
            <a:pPr marL="0" indent="0" algn="l">
              <a:lnSpc>
                <a:spcPct val="170000"/>
              </a:lnSpc>
              <a:buNone/>
            </a:pPr>
            <a:r>
              <a:rPr lang="en-US" sz="2800" b="1" i="0" dirty="0">
                <a:solidFill>
                  <a:srgbClr val="D1D5DB"/>
                </a:solidFill>
                <a:effectLst/>
                <a:latin typeface="Times New Roman" panose="02020603050405020304" pitchFamily="18" charset="0"/>
                <a:cs typeface="Times New Roman" panose="02020603050405020304" pitchFamily="18" charset="0"/>
              </a:rPr>
              <a:t>Gaps and Further Discussion:</a:t>
            </a:r>
            <a:endParaRPr lang="en-US" sz="2800" b="0" i="0" dirty="0">
              <a:solidFill>
                <a:srgbClr val="D1D5DB"/>
              </a:solidFill>
              <a:effectLst/>
              <a:latin typeface="Times New Roman" panose="02020603050405020304" pitchFamily="18" charset="0"/>
              <a:cs typeface="Times New Roman" panose="02020603050405020304" pitchFamily="18" charset="0"/>
            </a:endParaRPr>
          </a:p>
          <a:p>
            <a:pPr algn="l">
              <a:lnSpc>
                <a:spcPct val="170000"/>
              </a:lnSpc>
              <a:buFont typeface="+mj-lt"/>
              <a:buAutoNum type="arabicPeriod"/>
            </a:pPr>
            <a:r>
              <a:rPr lang="en-US" sz="2800" b="1" i="0" dirty="0">
                <a:solidFill>
                  <a:srgbClr val="D1D5DB"/>
                </a:solidFill>
                <a:effectLst/>
                <a:latin typeface="Times New Roman" panose="02020603050405020304" pitchFamily="18" charset="0"/>
                <a:cs typeface="Times New Roman" panose="02020603050405020304" pitchFamily="18" charset="0"/>
              </a:rPr>
              <a:t>Detailed Use Cases:</a:t>
            </a:r>
            <a:r>
              <a:rPr lang="en-US" sz="2800" b="0" i="0" dirty="0">
                <a:solidFill>
                  <a:srgbClr val="D1D5DB"/>
                </a:solidFill>
                <a:effectLst/>
                <a:latin typeface="Times New Roman" panose="02020603050405020304" pitchFamily="18" charset="0"/>
                <a:cs typeface="Times New Roman" panose="02020603050405020304" pitchFamily="18" charset="0"/>
              </a:rPr>
              <a:t> While the article provides an overview of the impact of ChatGPT on various fields, it could benefit from specific examples or case studies showcasing real-world applications.</a:t>
            </a:r>
          </a:p>
          <a:p>
            <a:pPr algn="l">
              <a:lnSpc>
                <a:spcPct val="170000"/>
              </a:lnSpc>
              <a:buFont typeface="+mj-lt"/>
              <a:buAutoNum type="arabicPeriod"/>
            </a:pPr>
            <a:r>
              <a:rPr lang="en-US" sz="2800" b="1" i="0" dirty="0">
                <a:solidFill>
                  <a:srgbClr val="D1D5DB"/>
                </a:solidFill>
                <a:effectLst/>
                <a:latin typeface="Times New Roman" panose="02020603050405020304" pitchFamily="18" charset="0"/>
                <a:cs typeface="Times New Roman" panose="02020603050405020304" pitchFamily="18" charset="0"/>
              </a:rPr>
              <a:t>Ethical Considerations:</a:t>
            </a:r>
            <a:r>
              <a:rPr lang="en-US" sz="2800" b="0" i="0" dirty="0">
                <a:solidFill>
                  <a:srgbClr val="D1D5DB"/>
                </a:solidFill>
                <a:effectLst/>
                <a:latin typeface="Times New Roman" panose="02020603050405020304" pitchFamily="18" charset="0"/>
                <a:cs typeface="Times New Roman" panose="02020603050405020304" pitchFamily="18" charset="0"/>
              </a:rPr>
              <a:t> The article touches upon potential biases in ChatGPT's responses, but a deeper discussion on the ethical implications of using such technology, especially in critical domains like healthcare and customer support, would add value.</a:t>
            </a:r>
          </a:p>
          <a:p>
            <a:pPr algn="l">
              <a:lnSpc>
                <a:spcPct val="170000"/>
              </a:lnSpc>
              <a:buFont typeface="+mj-lt"/>
              <a:buAutoNum type="arabicPeriod"/>
            </a:pPr>
            <a:r>
              <a:rPr lang="en-US" sz="2800" b="1" i="0" dirty="0">
                <a:solidFill>
                  <a:srgbClr val="D1D5DB"/>
                </a:solidFill>
                <a:effectLst/>
                <a:latin typeface="Times New Roman" panose="02020603050405020304" pitchFamily="18" charset="0"/>
                <a:cs typeface="Times New Roman" panose="02020603050405020304" pitchFamily="18" charset="0"/>
              </a:rPr>
              <a:t>Comparative Analysis:</a:t>
            </a:r>
            <a:r>
              <a:rPr lang="en-US" sz="2800" b="0" i="0" dirty="0">
                <a:solidFill>
                  <a:srgbClr val="D1D5DB"/>
                </a:solidFill>
                <a:effectLst/>
                <a:latin typeface="Times New Roman" panose="02020603050405020304" pitchFamily="18" charset="0"/>
                <a:cs typeface="Times New Roman" panose="02020603050405020304" pitchFamily="18" charset="0"/>
              </a:rPr>
              <a:t> It would be beneficial to see a comparison between ChatGPT and some of the alternatives mentioned. This could help readers understand the strengths and weaknesses of each approach.</a:t>
            </a:r>
          </a:p>
          <a:p>
            <a:pPr algn="l">
              <a:lnSpc>
                <a:spcPct val="170000"/>
              </a:lnSpc>
              <a:buFont typeface="+mj-lt"/>
              <a:buAutoNum type="arabicPeriod"/>
            </a:pPr>
            <a:r>
              <a:rPr lang="en-US" sz="2800" b="1" i="0" dirty="0">
                <a:solidFill>
                  <a:srgbClr val="D1D5DB"/>
                </a:solidFill>
                <a:effectLst/>
                <a:latin typeface="Times New Roman" panose="02020603050405020304" pitchFamily="18" charset="0"/>
                <a:cs typeface="Times New Roman" panose="02020603050405020304" pitchFamily="18" charset="0"/>
              </a:rPr>
              <a:t>Citation of Sources:</a:t>
            </a:r>
            <a:r>
              <a:rPr lang="en-US" sz="2800" b="0" i="0" dirty="0">
                <a:solidFill>
                  <a:srgbClr val="D1D5DB"/>
                </a:solidFill>
                <a:effectLst/>
                <a:latin typeface="Times New Roman" panose="02020603050405020304" pitchFamily="18" charset="0"/>
                <a:cs typeface="Times New Roman" panose="02020603050405020304" pitchFamily="18" charset="0"/>
              </a:rPr>
              <a:t> The article could benefit from more specific citations, especially when mentioning statistics or specific claims.</a:t>
            </a:r>
          </a:p>
          <a:p>
            <a:pPr algn="l">
              <a:lnSpc>
                <a:spcPct val="170000"/>
              </a:lnSpc>
              <a:buFont typeface="+mj-lt"/>
              <a:buAutoNum type="arabicPeriod"/>
            </a:pPr>
            <a:r>
              <a:rPr lang="en-US" sz="2800" b="1" i="0" dirty="0">
                <a:solidFill>
                  <a:srgbClr val="D1D5DB"/>
                </a:solidFill>
                <a:effectLst/>
                <a:latin typeface="Times New Roman" panose="02020603050405020304" pitchFamily="18" charset="0"/>
                <a:cs typeface="Times New Roman" panose="02020603050405020304" pitchFamily="18" charset="0"/>
              </a:rPr>
              <a:t>Incorporation of User Feedback:</a:t>
            </a:r>
            <a:r>
              <a:rPr lang="en-US" sz="2800" b="0" i="0" dirty="0">
                <a:solidFill>
                  <a:srgbClr val="D1D5DB"/>
                </a:solidFill>
                <a:effectLst/>
                <a:latin typeface="Times New Roman" panose="02020603050405020304" pitchFamily="18" charset="0"/>
                <a:cs typeface="Times New Roman" panose="02020603050405020304" pitchFamily="18" charset="0"/>
              </a:rPr>
              <a:t> Given that the article discusses the iterative nature of ChatGPT's training, it would be interesting to know how user feedback is integrated into its learning process.</a:t>
            </a:r>
          </a:p>
          <a:p>
            <a:endParaRPr lang="en-IN" dirty="0"/>
          </a:p>
        </p:txBody>
      </p:sp>
    </p:spTree>
    <p:extLst>
      <p:ext uri="{BB962C8B-B14F-4D97-AF65-F5344CB8AC3E}">
        <p14:creationId xmlns:p14="http://schemas.microsoft.com/office/powerpoint/2010/main" val="2493828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503F-B29E-7104-DBAA-EBA52DF4B2DE}"/>
              </a:ext>
            </a:extLst>
          </p:cNvPr>
          <p:cNvSpPr>
            <a:spLocks noGrp="1"/>
          </p:cNvSpPr>
          <p:nvPr>
            <p:ph type="title"/>
          </p:nvPr>
        </p:nvSpPr>
        <p:spPr/>
        <p:txBody>
          <a:bodyPr>
            <a:normAutofit/>
          </a:bodyPr>
          <a:lstStyle/>
          <a:p>
            <a:r>
              <a:rPr lang="en-US" sz="1200" b="1" dirty="0">
                <a:solidFill>
                  <a:schemeClr val="tx1"/>
                </a:solidFill>
                <a:latin typeface="Times New Roman" panose="02020603050405020304" pitchFamily="18" charset="0"/>
                <a:cs typeface="Times New Roman" panose="02020603050405020304" pitchFamily="18" charset="0"/>
              </a:rPr>
              <a:t>Towards Human-Bot Collaborative Software Architecting with ChatGPT </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61705C-339A-ED33-7D66-053D43FE4456}"/>
              </a:ext>
            </a:extLst>
          </p:cNvPr>
          <p:cNvSpPr>
            <a:spLocks noGrp="1"/>
          </p:cNvSpPr>
          <p:nvPr>
            <p:ph idx="1"/>
          </p:nvPr>
        </p:nvSpPr>
        <p:spPr/>
        <p:txBody>
          <a:bodyPr>
            <a:normAutofit/>
          </a:bodyPr>
          <a:lstStyle/>
          <a:p>
            <a:pPr marL="0" indent="0">
              <a:buNone/>
            </a:pPr>
            <a:r>
              <a:rPr lang="en-US" sz="1600" b="0" i="0" dirty="0">
                <a:solidFill>
                  <a:srgbClr val="D1D5DB"/>
                </a:solidFill>
                <a:effectLst/>
                <a:latin typeface="Times New Roman" panose="02020603050405020304" pitchFamily="18" charset="0"/>
                <a:cs typeface="Times New Roman" panose="02020603050405020304" pitchFamily="18" charset="0"/>
              </a:rPr>
              <a:t>The main theme of the paper is the exploration of how ChatGPT, a language model developed by OpenAI, can be utilized in collaborative software architecting. </a:t>
            </a:r>
          </a:p>
          <a:p>
            <a:pPr marL="0" indent="0">
              <a:buNone/>
            </a:pPr>
            <a:endParaRPr lang="en-US" sz="1600" dirty="0">
              <a:solidFill>
                <a:srgbClr val="D1D5DB"/>
              </a:solidFill>
              <a:latin typeface="Times New Roman" panose="02020603050405020304" pitchFamily="18" charset="0"/>
              <a:cs typeface="Times New Roman" panose="02020603050405020304" pitchFamily="18" charset="0"/>
            </a:endParaRPr>
          </a:p>
          <a:p>
            <a:pPr marL="0" indent="0">
              <a:buNone/>
            </a:pPr>
            <a:r>
              <a:rPr lang="en-US" sz="1600" b="0" i="0" dirty="0">
                <a:solidFill>
                  <a:srgbClr val="D1D5DB"/>
                </a:solidFill>
                <a:effectLst/>
                <a:latin typeface="Times New Roman" panose="02020603050405020304" pitchFamily="18" charset="0"/>
                <a:cs typeface="Times New Roman" panose="02020603050405020304" pitchFamily="18" charset="0"/>
              </a:rPr>
              <a:t>This indicates a shift towards incorporating artificial intelligence (AI) tools like ChatGPT into the software development process to enhance collaboration between human developers and automated systems.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87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0805-F874-9A1A-0598-124B996ED758}"/>
              </a:ext>
            </a:extLst>
          </p:cNvPr>
          <p:cNvSpPr>
            <a:spLocks noGrp="1"/>
          </p:cNvSpPr>
          <p:nvPr>
            <p:ph type="title"/>
          </p:nvPr>
        </p:nvSpPr>
        <p:spPr/>
        <p:txBody>
          <a:bodyPr>
            <a:normAutofit/>
          </a:bodyPr>
          <a:lstStyle/>
          <a:p>
            <a:r>
              <a:rPr lang="en-US" sz="1200" b="1" dirty="0">
                <a:solidFill>
                  <a:schemeClr val="tx1"/>
                </a:solidFill>
                <a:latin typeface="Times New Roman" panose="02020603050405020304" pitchFamily="18" charset="0"/>
                <a:cs typeface="Times New Roman" panose="02020603050405020304" pitchFamily="18" charset="0"/>
              </a:rPr>
              <a:t>Towards Human-Bot Collaborative Software Architecting with ChatGPT </a:t>
            </a:r>
            <a:endParaRPr lang="en-IN" sz="1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993F88-24C0-598B-49A3-F306F0CDB758}"/>
              </a:ext>
            </a:extLst>
          </p:cNvPr>
          <p:cNvSpPr>
            <a:spLocks noGrp="1"/>
          </p:cNvSpPr>
          <p:nvPr>
            <p:ph idx="1"/>
          </p:nvPr>
        </p:nvSpPr>
        <p:spPr/>
        <p:txBody>
          <a:bodyPr>
            <a:normAutofit/>
          </a:bodyPr>
          <a:lstStyle/>
          <a:p>
            <a:pPr marL="0" indent="0">
              <a:buNone/>
            </a:pPr>
            <a:r>
              <a:rPr lang="en-US" sz="1400" b="1" i="0" dirty="0">
                <a:solidFill>
                  <a:srgbClr val="D1D5DB"/>
                </a:solidFill>
                <a:effectLst/>
                <a:latin typeface="Times New Roman" panose="02020603050405020304" pitchFamily="18" charset="0"/>
                <a:cs typeface="Times New Roman" panose="02020603050405020304" pitchFamily="18" charset="0"/>
              </a:rPr>
              <a:t>Potential Gaps:</a:t>
            </a:r>
          </a:p>
          <a:p>
            <a:r>
              <a:rPr lang="en-US" sz="1400" b="1" i="0" dirty="0">
                <a:solidFill>
                  <a:srgbClr val="D1D5DB"/>
                </a:solidFill>
                <a:effectLst/>
                <a:latin typeface="Times New Roman" panose="02020603050405020304" pitchFamily="18" charset="0"/>
                <a:cs typeface="Times New Roman" panose="02020603050405020304" pitchFamily="18" charset="0"/>
              </a:rPr>
              <a:t>Comparison with Traditional Approaches</a:t>
            </a:r>
            <a:r>
              <a:rPr lang="en-US" sz="1400" b="0" i="0" dirty="0">
                <a:solidFill>
                  <a:srgbClr val="D1D5DB"/>
                </a:solidFill>
                <a:effectLst/>
                <a:latin typeface="Times New Roman" panose="02020603050405020304" pitchFamily="18" charset="0"/>
                <a:cs typeface="Times New Roman" panose="02020603050405020304" pitchFamily="18" charset="0"/>
              </a:rPr>
              <a:t>: There could be a comparison between the outcomes of the collaborative approach using ChatGPT and traditional software architecting methods. This might include evaluating efficiency, accuracy, and creativity in generating architectural solutions.</a:t>
            </a:r>
          </a:p>
          <a:p>
            <a:r>
              <a:rPr lang="en-US" sz="1400" b="1" i="0" dirty="0">
                <a:solidFill>
                  <a:srgbClr val="D1D5DB"/>
                </a:solidFill>
                <a:effectLst/>
                <a:latin typeface="Times New Roman" panose="02020603050405020304" pitchFamily="18" charset="0"/>
                <a:cs typeface="Times New Roman" panose="02020603050405020304" pitchFamily="18" charset="0"/>
              </a:rPr>
              <a:t>Security and Privacy Concerns</a:t>
            </a:r>
            <a:r>
              <a:rPr lang="en-US" sz="1400" b="0" i="0" dirty="0">
                <a:solidFill>
                  <a:srgbClr val="D1D5DB"/>
                </a:solidFill>
                <a:effectLst/>
                <a:latin typeface="Times New Roman" panose="02020603050405020304" pitchFamily="18" charset="0"/>
                <a:cs typeface="Times New Roman" panose="02020603050405020304" pitchFamily="18" charset="0"/>
              </a:rPr>
              <a:t>: The paper could touch on potential security and privacy concerns associated with integrating AI into the software development process, particularly if sensitive or proprietary information is involved.</a:t>
            </a:r>
          </a:p>
          <a:p>
            <a:r>
              <a:rPr lang="en-US" sz="1400" b="1" i="0" dirty="0">
                <a:solidFill>
                  <a:srgbClr val="D1D5DB"/>
                </a:solidFill>
                <a:effectLst/>
                <a:latin typeface="Times New Roman" panose="02020603050405020304" pitchFamily="18" charset="0"/>
                <a:cs typeface="Times New Roman" panose="02020603050405020304" pitchFamily="18" charset="0"/>
              </a:rPr>
              <a:t>User Training and Familiarity</a:t>
            </a:r>
            <a:r>
              <a:rPr lang="en-US" sz="1400" b="0" i="0" dirty="0">
                <a:solidFill>
                  <a:srgbClr val="D1D5DB"/>
                </a:solidFill>
                <a:effectLst/>
                <a:latin typeface="Times New Roman" panose="02020603050405020304" pitchFamily="18" charset="0"/>
                <a:cs typeface="Times New Roman" panose="02020603050405020304" pitchFamily="18" charset="0"/>
              </a:rPr>
              <a:t>: It may discuss the training required for users to effectively work with ChatGPT, and whether developers need to adapt their processes to accommodate the AI tool.</a:t>
            </a:r>
          </a:p>
          <a:p>
            <a:r>
              <a:rPr lang="en-US" sz="1400" b="1" i="0" dirty="0">
                <a:solidFill>
                  <a:srgbClr val="D1D5DB"/>
                </a:solidFill>
                <a:effectLst/>
                <a:latin typeface="Times New Roman" panose="02020603050405020304" pitchFamily="18" charset="0"/>
                <a:cs typeface="Times New Roman" panose="02020603050405020304" pitchFamily="18" charset="0"/>
              </a:rPr>
              <a:t>Real-world Case Studies</a:t>
            </a:r>
            <a:r>
              <a:rPr lang="en-US" sz="1400" b="0" i="0" dirty="0">
                <a:solidFill>
                  <a:srgbClr val="D1D5DB"/>
                </a:solidFill>
                <a:effectLst/>
                <a:latin typeface="Times New Roman" panose="02020603050405020304" pitchFamily="18" charset="0"/>
                <a:cs typeface="Times New Roman" panose="02020603050405020304" pitchFamily="18" charset="0"/>
              </a:rPr>
              <a:t>: The paper may provide case studies or examples of real-world applications where ChatGPT has been used in collaborative software architecting, demonstrating its effectiveness or identifying areas for improvement.</a:t>
            </a: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700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618B-B21C-5C89-F748-7CCC0D1EF17E}"/>
              </a:ext>
            </a:extLst>
          </p:cNvPr>
          <p:cNvSpPr>
            <a:spLocks noGrp="1"/>
          </p:cNvSpPr>
          <p:nvPr>
            <p:ph type="title"/>
          </p:nvPr>
        </p:nvSpPr>
        <p:spPr/>
        <p:txBody>
          <a:bodyPr>
            <a:noAutofit/>
          </a:bodyPr>
          <a:lstStyle/>
          <a:p>
            <a:r>
              <a:rPr lang="en-IN" sz="3200" b="1" dirty="0">
                <a:solidFill>
                  <a:schemeClr val="tx1"/>
                </a:solidFill>
                <a:latin typeface="Times New Roman" panose="02020603050405020304" pitchFamily="18" charset="0"/>
                <a:cs typeface="Times New Roman" panose="02020603050405020304" pitchFamily="18" charset="0"/>
              </a:rPr>
              <a:t>THEMES DISCOVERED </a:t>
            </a:r>
            <a:br>
              <a:rPr lang="en-IN" sz="3200" b="1" dirty="0">
                <a:solidFill>
                  <a:schemeClr val="tx1"/>
                </a:solidFill>
                <a:latin typeface="Times New Roman" panose="02020603050405020304" pitchFamily="18" charset="0"/>
                <a:cs typeface="Times New Roman" panose="02020603050405020304" pitchFamily="18" charset="0"/>
              </a:rPr>
            </a:br>
            <a:r>
              <a:rPr lang="en-IN" sz="3200" b="1" dirty="0">
                <a:solidFill>
                  <a:schemeClr val="tx1"/>
                </a:solidFill>
                <a:latin typeface="Times New Roman" panose="02020603050405020304" pitchFamily="18" charset="0"/>
                <a:cs typeface="Times New Roman" panose="02020603050405020304" pitchFamily="18" charset="0"/>
              </a:rPr>
              <a:t>IN THE REVIEW</a:t>
            </a:r>
          </a:p>
        </p:txBody>
      </p:sp>
      <p:sp>
        <p:nvSpPr>
          <p:cNvPr id="3" name="Content Placeholder 2">
            <a:extLst>
              <a:ext uri="{FF2B5EF4-FFF2-40B4-BE49-F238E27FC236}">
                <a16:creationId xmlns:a16="http://schemas.microsoft.com/office/drawing/2014/main" id="{6A0809EA-13AF-BCA3-3DEF-1287CA24BB19}"/>
              </a:ext>
            </a:extLst>
          </p:cNvPr>
          <p:cNvSpPr>
            <a:spLocks noGrp="1"/>
          </p:cNvSpPr>
          <p:nvPr>
            <p:ph idx="1"/>
          </p:nvPr>
        </p:nvSpPr>
        <p:spPr/>
        <p:txBody>
          <a:bodyPr>
            <a:normAutofit fontScale="92500" lnSpcReduction="10000"/>
          </a:bodyPr>
          <a:lstStyle/>
          <a:p>
            <a:pPr>
              <a:lnSpc>
                <a:spcPct val="150000"/>
              </a:lnSpc>
            </a:pPr>
            <a:r>
              <a:rPr lang="en-US" sz="1400" b="1" i="0" dirty="0">
                <a:solidFill>
                  <a:srgbClr val="D1D5DB"/>
                </a:solidFill>
                <a:effectLst/>
                <a:latin typeface="Times New Roman" panose="02020603050405020304" pitchFamily="18" charset="0"/>
                <a:cs typeface="Times New Roman" panose="02020603050405020304" pitchFamily="18" charset="0"/>
              </a:rPr>
              <a:t>Interdisciplinary Research</a:t>
            </a:r>
            <a:r>
              <a:rPr lang="en-US" sz="1400" b="0" i="0" dirty="0">
                <a:solidFill>
                  <a:srgbClr val="D1D5DB"/>
                </a:solidFill>
                <a:effectLst/>
                <a:latin typeface="Times New Roman" panose="02020603050405020304" pitchFamily="18" charset="0"/>
                <a:cs typeface="Times New Roman" panose="02020603050405020304" pitchFamily="18" charset="0"/>
              </a:rPr>
              <a:t>: Investigate how the model can be used to bridge gaps between different scientific disciplines. For example, can it generate insights that integrate knowledge from biology, chemistry, and physics?</a:t>
            </a:r>
          </a:p>
          <a:p>
            <a:pPr>
              <a:lnSpc>
                <a:spcPct val="150000"/>
              </a:lnSpc>
            </a:pPr>
            <a:r>
              <a:rPr lang="en-US" sz="1400" b="1" i="0" dirty="0">
                <a:solidFill>
                  <a:srgbClr val="D1D5DB"/>
                </a:solidFill>
                <a:effectLst/>
                <a:latin typeface="Times New Roman" panose="02020603050405020304" pitchFamily="18" charset="0"/>
                <a:cs typeface="Times New Roman" panose="02020603050405020304" pitchFamily="18" charset="0"/>
              </a:rPr>
              <a:t>Natural Language Processing (NLP) in Scientific Communication</a:t>
            </a:r>
            <a:r>
              <a:rPr lang="en-US" sz="1400" b="0" i="0" dirty="0">
                <a:solidFill>
                  <a:srgbClr val="D1D5DB"/>
                </a:solidFill>
                <a:effectLst/>
                <a:latin typeface="Times New Roman" panose="02020603050405020304" pitchFamily="18" charset="0"/>
                <a:cs typeface="Times New Roman" panose="02020603050405020304" pitchFamily="18" charset="0"/>
              </a:rPr>
              <a:t>: Explore how NLP models can be applied to improve the clarity and accessibility of scientific literature, especially for non-experts.</a:t>
            </a:r>
          </a:p>
          <a:p>
            <a:pPr>
              <a:lnSpc>
                <a:spcPct val="150000"/>
              </a:lnSpc>
            </a:pPr>
            <a:r>
              <a:rPr lang="en-US" sz="1400" b="1" i="0" dirty="0">
                <a:effectLst/>
                <a:latin typeface="Times New Roman" panose="02020603050405020304" pitchFamily="18" charset="0"/>
                <a:cs typeface="Times New Roman" panose="02020603050405020304" pitchFamily="18" charset="0"/>
              </a:rPr>
              <a:t>Data Extraction and Analysis</a:t>
            </a:r>
            <a:r>
              <a:rPr lang="en-US" sz="1400" b="0" i="0" dirty="0">
                <a:solidFill>
                  <a:srgbClr val="D1D5DB"/>
                </a:solidFill>
                <a:effectLst/>
                <a:latin typeface="Times New Roman" panose="02020603050405020304" pitchFamily="18" charset="0"/>
                <a:cs typeface="Times New Roman" panose="02020603050405020304" pitchFamily="18" charset="0"/>
              </a:rPr>
              <a:t>: This theme focuses on extracting meaningful information from large volumes of scientific text or data. You could explore methods for data preprocessing, feature extraction, and statistical analysis to derive insights from scientific literature.</a:t>
            </a:r>
          </a:p>
          <a:p>
            <a:pPr>
              <a:lnSpc>
                <a:spcPct val="150000"/>
              </a:lnSpc>
            </a:pPr>
            <a:r>
              <a:rPr lang="en-US" sz="1400" b="1" i="0" dirty="0">
                <a:solidFill>
                  <a:srgbClr val="D1D5DB"/>
                </a:solidFill>
                <a:effectLst/>
                <a:latin typeface="Times New Roman" panose="02020603050405020304" pitchFamily="18" charset="0"/>
                <a:cs typeface="Times New Roman" panose="02020603050405020304" pitchFamily="18" charset="0"/>
              </a:rPr>
              <a:t>Mac</a:t>
            </a:r>
            <a:r>
              <a:rPr lang="en-US" sz="1400" b="1" dirty="0">
                <a:solidFill>
                  <a:srgbClr val="D1D5DB"/>
                </a:solidFill>
                <a:latin typeface="Times New Roman" panose="02020603050405020304" pitchFamily="18" charset="0"/>
                <a:cs typeface="Times New Roman" panose="02020603050405020304" pitchFamily="18" charset="0"/>
              </a:rPr>
              <a:t>hine learning </a:t>
            </a:r>
            <a:r>
              <a:rPr lang="en-US" sz="1400" dirty="0">
                <a:solidFill>
                  <a:srgbClr val="D1D5DB"/>
                </a:solidFill>
                <a:latin typeface="Times New Roman" panose="02020603050405020304" pitchFamily="18" charset="0"/>
                <a:cs typeface="Times New Roman" panose="02020603050405020304" pitchFamily="18" charset="0"/>
              </a:rPr>
              <a:t>: Exploring different machine learning models such as supervised, unsupervised, semi-supervised and also reinforcement models to test how AI reacts with these models.</a:t>
            </a:r>
          </a:p>
          <a:p>
            <a:pPr>
              <a:lnSpc>
                <a:spcPct val="150000"/>
              </a:lnSpc>
            </a:pPr>
            <a:r>
              <a:rPr lang="en-US" sz="1400" b="1" i="0" dirty="0">
                <a:effectLst/>
                <a:latin typeface="Times New Roman" panose="02020603050405020304" pitchFamily="18" charset="0"/>
                <a:cs typeface="Times New Roman" panose="02020603050405020304" pitchFamily="18" charset="0"/>
              </a:rPr>
              <a:t>Human-in-the-Loop Approaches</a:t>
            </a:r>
            <a:r>
              <a:rPr lang="en-US" sz="1400" b="0" i="0" dirty="0">
                <a:solidFill>
                  <a:srgbClr val="D1D5DB"/>
                </a:solidFill>
                <a:effectLst/>
                <a:latin typeface="Times New Roman" panose="02020603050405020304" pitchFamily="18" charset="0"/>
                <a:cs typeface="Times New Roman" panose="02020603050405020304" pitchFamily="18" charset="0"/>
              </a:rPr>
              <a:t>: Explore how human experts can collaborate with the model to achieve better results. This could involve methods like active learning or iterative feedback loops.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98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3B43-E970-2F15-75F0-0BFD10419E4E}"/>
              </a:ext>
            </a:extLst>
          </p:cNvPr>
          <p:cNvSpPr>
            <a:spLocks noGrp="1"/>
          </p:cNvSpPr>
          <p:nvPr>
            <p:ph type="title"/>
          </p:nvPr>
        </p:nvSpPr>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SCOPE OF THE PROJECT</a:t>
            </a:r>
          </a:p>
        </p:txBody>
      </p:sp>
      <p:sp>
        <p:nvSpPr>
          <p:cNvPr id="3" name="Content Placeholder 2">
            <a:extLst>
              <a:ext uri="{FF2B5EF4-FFF2-40B4-BE49-F238E27FC236}">
                <a16:creationId xmlns:a16="http://schemas.microsoft.com/office/drawing/2014/main" id="{D9F56927-D27E-2D2F-5A21-FE9AA123556D}"/>
              </a:ext>
            </a:extLst>
          </p:cNvPr>
          <p:cNvSpPr>
            <a:spLocks noGrp="1"/>
          </p:cNvSpPr>
          <p:nvPr>
            <p:ph idx="1"/>
          </p:nvPr>
        </p:nvSpPr>
        <p:spPr/>
        <p:txBody>
          <a:bodyPr>
            <a:normAutofit fontScale="85000" lnSpcReduction="10000"/>
          </a:bodyPr>
          <a:lstStyle/>
          <a:p>
            <a:pPr marL="0" indent="0">
              <a:lnSpc>
                <a:spcPct val="150000"/>
              </a:lnSpc>
              <a:buNone/>
            </a:pPr>
            <a:r>
              <a:rPr lang="en-US" sz="2000" b="0" i="0" dirty="0">
                <a:solidFill>
                  <a:srgbClr val="D1D5DB"/>
                </a:solidFill>
                <a:effectLst/>
                <a:latin typeface="Times New Roman" panose="02020603050405020304" pitchFamily="18" charset="0"/>
                <a:cs typeface="Times New Roman" panose="02020603050405020304" pitchFamily="18" charset="0"/>
              </a:rPr>
              <a:t>	The scope of this project encompasses the exploration and application of large language models (LLMs) in the domain of complex science questions. It involves leveraging the capabilities of advanced NLP models to address challenging scientific queries, thus contributing to the advancement of scientific research and knowledge acquisition. The project will delve into the characterization of LLMs, focusing on their performance and adaptability to complex scientific tasks. Additionally, it will investigate methods such as quantization and knowledge distillation to optimize the deployment of these models on less powerful hardware, making them more accessible and cost-effective for a wider audience.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146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9AC4-6A9D-E4D8-95CE-CCC76F8E2731}"/>
              </a:ext>
            </a:extLst>
          </p:cNvPr>
          <p:cNvSpPr>
            <a:spLocks noGrp="1"/>
          </p:cNvSpPr>
          <p:nvPr>
            <p:ph type="title"/>
          </p:nvPr>
        </p:nvSpPr>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C4BF36D-B227-0494-1685-80932F9F6FED}"/>
              </a:ext>
            </a:extLst>
          </p:cNvPr>
          <p:cNvSpPr>
            <a:spLocks noGrp="1"/>
          </p:cNvSpPr>
          <p:nvPr>
            <p:ph idx="1"/>
          </p:nvPr>
        </p:nvSpPr>
        <p:spPr/>
        <p:txBody>
          <a:bodyPr>
            <a:normAutofit fontScale="25000" lnSpcReduction="20000"/>
          </a:bodyPr>
          <a:lstStyle/>
          <a:p>
            <a:pPr marL="0" indent="0" algn="l">
              <a:lnSpc>
                <a:spcPct val="170000"/>
              </a:lnSpc>
              <a:buNone/>
            </a:pPr>
            <a:r>
              <a:rPr lang="en-US" sz="4300" b="0" i="0" dirty="0">
                <a:solidFill>
                  <a:srgbClr val="D1D5DB"/>
                </a:solidFill>
                <a:effectLst/>
                <a:latin typeface="Times New Roman" panose="02020603050405020304" pitchFamily="18" charset="0"/>
                <a:cs typeface="Times New Roman" panose="02020603050405020304" pitchFamily="18" charset="0"/>
              </a:rPr>
              <a:t>In the rapidly evolving landscape of Natural Language Processing (NLP) and artificial intelligence, the utilization of Large Language Models (LLMs) has become a focal point of research. While these models have exhibited remarkable capabilities, existing NLP benchmarks are often insufficient to effectively evaluate their true potential. Moreover, there is a critical need to harness the power of LLMs for addressing complex scientific questions, a domain where precise understanding and interpretation of language is paramount.</a:t>
            </a:r>
          </a:p>
          <a:p>
            <a:pPr marL="0" indent="0" algn="l">
              <a:lnSpc>
                <a:spcPct val="170000"/>
              </a:lnSpc>
              <a:buNone/>
            </a:pPr>
            <a:r>
              <a:rPr lang="en-US" sz="4300" b="0" i="0" dirty="0">
                <a:solidFill>
                  <a:srgbClr val="D1D5DB"/>
                </a:solidFill>
                <a:effectLst/>
                <a:latin typeface="Times New Roman" panose="02020603050405020304" pitchFamily="18" charset="0"/>
                <a:cs typeface="Times New Roman" panose="02020603050405020304" pitchFamily="18" charset="0"/>
              </a:rPr>
              <a:t>The problem at hand revolves around two main challenges:</a:t>
            </a:r>
          </a:p>
          <a:p>
            <a:pPr>
              <a:lnSpc>
                <a:spcPct val="170000"/>
              </a:lnSpc>
            </a:pPr>
            <a:r>
              <a:rPr lang="en-US" sz="4300" b="1" i="0" dirty="0">
                <a:solidFill>
                  <a:srgbClr val="D1D5DB"/>
                </a:solidFill>
                <a:effectLst/>
                <a:latin typeface="Times New Roman" panose="02020603050405020304" pitchFamily="18" charset="0"/>
                <a:cs typeface="Times New Roman" panose="02020603050405020304" pitchFamily="18" charset="0"/>
              </a:rPr>
              <a:t>Characterization of Large Language Models (LLMs):</a:t>
            </a:r>
            <a:r>
              <a:rPr lang="en-US" sz="4300" b="0" i="0" dirty="0">
                <a:solidFill>
                  <a:srgbClr val="D1D5DB"/>
                </a:solidFill>
                <a:effectLst/>
                <a:latin typeface="Times New Roman" panose="02020603050405020304" pitchFamily="18" charset="0"/>
                <a:cs typeface="Times New Roman" panose="02020603050405020304" pitchFamily="18" charset="0"/>
              </a:rPr>
              <a:t> As LLMs continue to advance, it is imperative to comprehensively understand their strengths, weaknesses, and specific capabilities. Many established NLP benchmarks, designed for earlier models, have been found to be trivial for current state-of-the-art models. This necessitates the development of novel and more demanding tasks to effectively evaluate and push the boundaries of these powerful language models.</a:t>
            </a:r>
          </a:p>
          <a:p>
            <a:pPr>
              <a:lnSpc>
                <a:spcPct val="170000"/>
              </a:lnSpc>
            </a:pPr>
            <a:r>
              <a:rPr lang="en-US" sz="4300" b="1" i="0" dirty="0">
                <a:solidFill>
                  <a:srgbClr val="D1D5DB"/>
                </a:solidFill>
                <a:effectLst/>
                <a:latin typeface="Times New Roman" panose="02020603050405020304" pitchFamily="18" charset="0"/>
                <a:cs typeface="Times New Roman" panose="02020603050405020304" pitchFamily="18" charset="0"/>
              </a:rPr>
              <a:t>Hardware Optimization through Quantization and Knowledge Distillation:</a:t>
            </a:r>
            <a:r>
              <a:rPr lang="en-US" sz="4300" b="0" i="0" dirty="0">
                <a:solidFill>
                  <a:srgbClr val="D1D5DB"/>
                </a:solidFill>
                <a:effectLst/>
                <a:latin typeface="Times New Roman" panose="02020603050405020304" pitchFamily="18" charset="0"/>
                <a:cs typeface="Times New Roman" panose="02020603050405020304" pitchFamily="18" charset="0"/>
              </a:rPr>
              <a:t> While the potential of LLMs is immense, their resource-intensive nature poses a practical challenge, particularly for deployment on less powerful hardware. This project aims to explore methods such as quantization (reducing the precision of model parameters) and knowledge distillation (transferring knowledge from a larger model to a smaller one) to effectively shrink language models without compromising their performance, thereby enabling their efficient execution on more modest hardware configurations.</a:t>
            </a:r>
          </a:p>
          <a:p>
            <a:pPr marL="0" indent="0">
              <a:buNone/>
            </a:pPr>
            <a:endParaRPr lang="en-IN" dirty="0"/>
          </a:p>
        </p:txBody>
      </p:sp>
    </p:spTree>
    <p:extLst>
      <p:ext uri="{BB962C8B-B14F-4D97-AF65-F5344CB8AC3E}">
        <p14:creationId xmlns:p14="http://schemas.microsoft.com/office/powerpoint/2010/main" val="334118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4FB0-915B-E545-3DF2-E9C7B0FCD8A4}"/>
              </a:ext>
            </a:extLst>
          </p:cNvPr>
          <p:cNvSpPr>
            <a:spLocks noGrp="1"/>
          </p:cNvSpPr>
          <p:nvPr>
            <p:ph type="title"/>
          </p:nvPr>
        </p:nvSpPr>
        <p:spPr/>
        <p:txBody>
          <a:bodyPr/>
          <a:lstStyle/>
          <a:p>
            <a:r>
              <a:rPr lang="en-IN" dirty="0">
                <a:solidFill>
                  <a:schemeClr val="tx1"/>
                </a:solidFill>
              </a:rPr>
              <a:t>GUIDE APPROVAL </a:t>
            </a:r>
          </a:p>
        </p:txBody>
      </p:sp>
      <p:pic>
        <p:nvPicPr>
          <p:cNvPr id="4" name="Picture 3">
            <a:extLst>
              <a:ext uri="{FF2B5EF4-FFF2-40B4-BE49-F238E27FC236}">
                <a16:creationId xmlns:a16="http://schemas.microsoft.com/office/drawing/2014/main" id="{ED0A4BCF-FAA3-A51E-17E8-28C123204250}"/>
              </a:ext>
            </a:extLst>
          </p:cNvPr>
          <p:cNvPicPr>
            <a:picLocks noChangeAspect="1"/>
          </p:cNvPicPr>
          <p:nvPr/>
        </p:nvPicPr>
        <p:blipFill>
          <a:blip r:embed="rId2"/>
          <a:stretch>
            <a:fillRect/>
          </a:stretch>
        </p:blipFill>
        <p:spPr>
          <a:xfrm>
            <a:off x="77968" y="1131886"/>
            <a:ext cx="9066031" cy="4011614"/>
          </a:xfrm>
          <a:prstGeom prst="rect">
            <a:avLst/>
          </a:prstGeom>
        </p:spPr>
      </p:pic>
    </p:spTree>
    <p:extLst>
      <p:ext uri="{BB962C8B-B14F-4D97-AF65-F5344CB8AC3E}">
        <p14:creationId xmlns:p14="http://schemas.microsoft.com/office/powerpoint/2010/main" val="759786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6EFF-E716-E1AE-6D0E-63290B3B6ABE}"/>
              </a:ext>
            </a:extLst>
          </p:cNvPr>
          <p:cNvSpPr>
            <a:spLocks noGrp="1"/>
          </p:cNvSpPr>
          <p:nvPr>
            <p:ph type="title"/>
          </p:nvPr>
        </p:nvSpPr>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RESEARCH CHALLENGES</a:t>
            </a:r>
          </a:p>
        </p:txBody>
      </p:sp>
      <p:sp>
        <p:nvSpPr>
          <p:cNvPr id="3" name="Content Placeholder 2">
            <a:extLst>
              <a:ext uri="{FF2B5EF4-FFF2-40B4-BE49-F238E27FC236}">
                <a16:creationId xmlns:a16="http://schemas.microsoft.com/office/drawing/2014/main" id="{10CA39B4-8BD7-4979-DCC5-905FC340678F}"/>
              </a:ext>
            </a:extLst>
          </p:cNvPr>
          <p:cNvSpPr>
            <a:spLocks noGrp="1"/>
          </p:cNvSpPr>
          <p:nvPr>
            <p:ph idx="1"/>
          </p:nvPr>
        </p:nvSpPr>
        <p:spPr/>
        <p:txBody>
          <a:bodyPr>
            <a:normAutofit/>
          </a:bodyPr>
          <a:lstStyle/>
          <a:p>
            <a:r>
              <a:rPr lang="en-US" sz="1800" b="1" i="0" dirty="0">
                <a:effectLst/>
                <a:latin typeface="Times New Roman" panose="02020603050405020304" pitchFamily="18" charset="0"/>
                <a:cs typeface="Times New Roman" panose="02020603050405020304" pitchFamily="18" charset="0"/>
              </a:rPr>
              <a:t>Task Formulation and Benchmark Creation</a:t>
            </a:r>
          </a:p>
          <a:p>
            <a:r>
              <a:rPr lang="en-IN" sz="1800" b="1" i="0" dirty="0">
                <a:effectLst/>
                <a:latin typeface="Times New Roman" panose="02020603050405020304" pitchFamily="18" charset="0"/>
                <a:cs typeface="Times New Roman" panose="02020603050405020304" pitchFamily="18" charset="0"/>
              </a:rPr>
              <a:t>Model Understanding and Characterization</a:t>
            </a:r>
            <a:endParaRPr lang="en-US" sz="1800" b="1" dirty="0">
              <a:latin typeface="Times New Roman" panose="02020603050405020304" pitchFamily="18" charset="0"/>
              <a:cs typeface="Times New Roman" panose="02020603050405020304" pitchFamily="18" charset="0"/>
            </a:endParaRPr>
          </a:p>
          <a:p>
            <a:r>
              <a:rPr lang="en-IN" sz="1800" b="1" i="0" dirty="0">
                <a:effectLst/>
                <a:latin typeface="Times New Roman" panose="02020603050405020304" pitchFamily="18" charset="0"/>
                <a:cs typeface="Times New Roman" panose="02020603050405020304" pitchFamily="18" charset="0"/>
              </a:rPr>
              <a:t>Data Collection and Preprocessing</a:t>
            </a:r>
            <a:endParaRPr lang="en-US" sz="1800" b="1" i="0" dirty="0">
              <a:effectLst/>
              <a:latin typeface="Times New Roman" panose="02020603050405020304" pitchFamily="18" charset="0"/>
              <a:cs typeface="Times New Roman" panose="02020603050405020304" pitchFamily="18" charset="0"/>
            </a:endParaRPr>
          </a:p>
          <a:p>
            <a:r>
              <a:rPr lang="en-IN" sz="1800" b="1" i="0" dirty="0">
                <a:effectLst/>
                <a:latin typeface="Times New Roman" panose="02020603050405020304" pitchFamily="18" charset="0"/>
                <a:cs typeface="Times New Roman" panose="02020603050405020304" pitchFamily="18" charset="0"/>
              </a:rPr>
              <a:t>Fine-tuning and Transfer Learning</a:t>
            </a:r>
            <a:endParaRPr lang="en-US" sz="1800" b="1" dirty="0">
              <a:latin typeface="Times New Roman" panose="02020603050405020304" pitchFamily="18" charset="0"/>
              <a:cs typeface="Times New Roman" panose="02020603050405020304" pitchFamily="18" charset="0"/>
            </a:endParaRPr>
          </a:p>
          <a:p>
            <a:r>
              <a:rPr lang="en-IN" sz="1800" b="1" i="0" dirty="0">
                <a:effectLst/>
                <a:latin typeface="Times New Roman" panose="02020603050405020304" pitchFamily="18" charset="0"/>
                <a:cs typeface="Times New Roman" panose="02020603050405020304" pitchFamily="18" charset="0"/>
              </a:rPr>
              <a:t>Evaluation Metrics and Criteria</a:t>
            </a:r>
            <a:endParaRPr lang="en-US" sz="1800" b="1" i="0" dirty="0">
              <a:effectLst/>
              <a:latin typeface="Times New Roman" panose="02020603050405020304" pitchFamily="18" charset="0"/>
              <a:cs typeface="Times New Roman" panose="02020603050405020304" pitchFamily="18" charset="0"/>
            </a:endParaRPr>
          </a:p>
          <a:p>
            <a:r>
              <a:rPr lang="en-IN" sz="1800" b="1" i="0" dirty="0">
                <a:effectLst/>
                <a:latin typeface="Times New Roman" panose="02020603050405020304" pitchFamily="18" charset="0"/>
                <a:cs typeface="Times New Roman" panose="02020603050405020304" pitchFamily="18" charset="0"/>
              </a:rPr>
              <a:t>Hardware Optimization Techniques</a:t>
            </a:r>
          </a:p>
          <a:p>
            <a:r>
              <a:rPr lang="en-IN" sz="1800" b="1" i="0" dirty="0">
                <a:effectLst/>
                <a:latin typeface="Times New Roman" panose="02020603050405020304" pitchFamily="18" charset="0"/>
                <a:cs typeface="Times New Roman" panose="02020603050405020304" pitchFamily="18" charset="0"/>
              </a:rPr>
              <a:t>Scalability and Efficiency</a:t>
            </a:r>
            <a:endParaRPr lang="en-IN" sz="1800" b="1" dirty="0">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User Interface and Interaction Design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312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698A-6AB0-758A-4B66-76E025691DE8}"/>
              </a:ext>
            </a:extLst>
          </p:cNvPr>
          <p:cNvSpPr>
            <a:spLocks noGrp="1"/>
          </p:cNvSpPr>
          <p:nvPr>
            <p:ph type="title"/>
          </p:nvPr>
        </p:nvSpPr>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RESEARCH OBJECTIVE</a:t>
            </a:r>
          </a:p>
        </p:txBody>
      </p:sp>
      <p:sp>
        <p:nvSpPr>
          <p:cNvPr id="3" name="Content Placeholder 2">
            <a:extLst>
              <a:ext uri="{FF2B5EF4-FFF2-40B4-BE49-F238E27FC236}">
                <a16:creationId xmlns:a16="http://schemas.microsoft.com/office/drawing/2014/main" id="{28E99FB8-5518-4608-35B8-3FB6AA4FBA9D}"/>
              </a:ext>
            </a:extLst>
          </p:cNvPr>
          <p:cNvSpPr>
            <a:spLocks noGrp="1"/>
          </p:cNvSpPr>
          <p:nvPr>
            <p:ph idx="1"/>
          </p:nvPr>
        </p:nvSpPr>
        <p:spPr/>
        <p:txBody>
          <a:bodyPr>
            <a:normAutofit/>
          </a:bodyPr>
          <a:lstStyle/>
          <a:p>
            <a:pPr marL="0" indent="0">
              <a:buNone/>
            </a:pPr>
            <a:r>
              <a:rPr lang="en-US" sz="1600" b="0" i="0" dirty="0">
                <a:effectLst/>
                <a:latin typeface="Times New Roman" panose="02020603050405020304" pitchFamily="18" charset="0"/>
                <a:cs typeface="Times New Roman" panose="02020603050405020304" pitchFamily="18" charset="0"/>
              </a:rPr>
              <a:t>	The research objective of the project is to leverage large language models (LLMs) for addressing complex scientific questions. This involves characterizing the capabilities of LLMs and creating challenging benchmarks to push the boundaries of these models. Additionally, the project aims to explore techniques like quantization and knowledge distillation to make LLMs more accessible on less powerful hardware. The focus is on formulating tasks that accurately reflect the complexity of real-world scientific queries and developing fine-tuning strategies for domain-specific adaptation. Evaluation metrics will be defined to measure the model's performance, accounting for scientific accuracy and relevance. Ethical considerations will guide the mitigation of biases in model outputs, especially in the context of scientific knowledge. The research will also investigate scalability and efficiency for handling large volumes of scientific data. Ultimately, the project seeks to empower researchers in diverse scientific domains with a powerful tool for extracting valuable insights from textual data.</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562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76D6-C8D7-DC95-BF91-EDE9E5774CF5}"/>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B619D13F-4A0F-FF27-A02A-E5BE6D0CA7AF}"/>
              </a:ext>
            </a:extLst>
          </p:cNvPr>
          <p:cNvSpPr>
            <a:spLocks noGrp="1"/>
          </p:cNvSpPr>
          <p:nvPr>
            <p:ph idx="1"/>
          </p:nvPr>
        </p:nvSpPr>
        <p:spPr/>
        <p:txBody>
          <a:bodyPr>
            <a:noAutofit/>
          </a:bodyPr>
          <a:lstStyle/>
          <a:p>
            <a:pPr marL="228600" indent="-228600" rtl="0">
              <a:spcBef>
                <a:spcPts val="1200"/>
              </a:spcBef>
              <a:spcAft>
                <a:spcPts val="1200"/>
              </a:spcAft>
              <a:buAutoNum type="arabicPeriod"/>
            </a:pPr>
            <a:r>
              <a:rPr lang="en-IN" sz="1100" dirty="0">
                <a:latin typeface="Times New Roman" panose="02020603050405020304" pitchFamily="18" charset="0"/>
                <a:cs typeface="Times New Roman" panose="02020603050405020304" pitchFamily="18" charset="0"/>
              </a:rPr>
              <a:t>DATA EXPLORATION</a:t>
            </a:r>
          </a:p>
          <a:p>
            <a:pPr marL="0" indent="0" rtl="0">
              <a:spcBef>
                <a:spcPts val="1200"/>
              </a:spcBef>
              <a:spcAft>
                <a:spcPts val="1200"/>
              </a:spcAft>
              <a:buNone/>
            </a:pPr>
            <a:r>
              <a:rPr lang="en-IN" sz="1100" dirty="0">
                <a:latin typeface="Times New Roman" panose="02020603050405020304" pitchFamily="18" charset="0"/>
                <a:cs typeface="Times New Roman" panose="02020603050405020304" pitchFamily="18" charset="0"/>
              </a:rPr>
              <a:t>	1.1  LENGTH ANALYSIS			1.7  LEXICON DIVERSITY ANALYSIS</a:t>
            </a:r>
          </a:p>
          <a:p>
            <a:pPr marL="0" indent="0" rtl="0">
              <a:spcBef>
                <a:spcPts val="1200"/>
              </a:spcBef>
              <a:spcAft>
                <a:spcPts val="1200"/>
              </a:spcAft>
              <a:buNone/>
            </a:pPr>
            <a:r>
              <a:rPr lang="en-IN" sz="1100" dirty="0">
                <a:latin typeface="Times New Roman" panose="02020603050405020304" pitchFamily="18" charset="0"/>
                <a:cs typeface="Times New Roman" panose="02020603050405020304" pitchFamily="18" charset="0"/>
              </a:rPr>
              <a:t>	1.2  WORD FREQUENCY ANALYSIS		1.8  PART-OF-SPEECH ANALYSIS</a:t>
            </a:r>
          </a:p>
          <a:p>
            <a:pPr marL="0" indent="0" rtl="0">
              <a:spcBef>
                <a:spcPts val="1200"/>
              </a:spcBef>
              <a:spcAft>
                <a:spcPts val="1200"/>
              </a:spcAft>
              <a:buNone/>
            </a:pPr>
            <a:r>
              <a:rPr lang="en-IN" sz="1100" dirty="0">
                <a:latin typeface="Times New Roman" panose="02020603050405020304" pitchFamily="18" charset="0"/>
                <a:cs typeface="Times New Roman" panose="02020603050405020304" pitchFamily="18" charset="0"/>
              </a:rPr>
              <a:t>	1.3 TF-IDF VECTORIZATION AND COSINE SIMILARITY	1.9  SYNTACTIC ANALYSIS	</a:t>
            </a:r>
          </a:p>
          <a:p>
            <a:pPr marL="0" indent="0" rtl="0">
              <a:spcBef>
                <a:spcPts val="1200"/>
              </a:spcBef>
              <a:spcAft>
                <a:spcPts val="1200"/>
              </a:spcAft>
              <a:buNone/>
            </a:pPr>
            <a:r>
              <a:rPr lang="en-IN" sz="1100" dirty="0">
                <a:latin typeface="Times New Roman" panose="02020603050405020304" pitchFamily="18" charset="0"/>
                <a:cs typeface="Times New Roman" panose="02020603050405020304" pitchFamily="18" charset="0"/>
              </a:rPr>
              <a:t>	1.4 N GRAM ANALYSIS			1.10 TOPIC MODELLING</a:t>
            </a:r>
          </a:p>
          <a:p>
            <a:pPr marL="0" indent="0" rtl="0">
              <a:spcBef>
                <a:spcPts val="1200"/>
              </a:spcBef>
              <a:spcAft>
                <a:spcPts val="1200"/>
              </a:spcAft>
              <a:buNone/>
            </a:pPr>
            <a:r>
              <a:rPr lang="en-IN" sz="1100" dirty="0">
                <a:latin typeface="Times New Roman" panose="02020603050405020304" pitchFamily="18" charset="0"/>
                <a:cs typeface="Times New Roman" panose="02020603050405020304" pitchFamily="18" charset="0"/>
              </a:rPr>
              <a:t>	1.5 SENTIMENTAL ANALYSIS</a:t>
            </a:r>
          </a:p>
          <a:p>
            <a:pPr marL="0" indent="0" rtl="0">
              <a:spcBef>
                <a:spcPts val="1200"/>
              </a:spcBef>
              <a:spcAft>
                <a:spcPts val="1200"/>
              </a:spcAft>
              <a:buNone/>
            </a:pPr>
            <a:r>
              <a:rPr lang="en-IN" sz="1100" dirty="0">
                <a:latin typeface="Times New Roman" panose="02020603050405020304" pitchFamily="18" charset="0"/>
                <a:cs typeface="Times New Roman" panose="02020603050405020304" pitchFamily="18" charset="0"/>
              </a:rPr>
              <a:t>	1.6 NAMED ENTITY RECOGNITION ANALYSIS</a:t>
            </a:r>
          </a:p>
        </p:txBody>
      </p:sp>
    </p:spTree>
    <p:extLst>
      <p:ext uri="{BB962C8B-B14F-4D97-AF65-F5344CB8AC3E}">
        <p14:creationId xmlns:p14="http://schemas.microsoft.com/office/powerpoint/2010/main" val="957486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3A75-0BC4-57C7-039C-C53B8950C435}"/>
              </a:ext>
            </a:extLst>
          </p:cNvPr>
          <p:cNvSpPr>
            <a:spLocks noGrp="1"/>
          </p:cNvSpPr>
          <p:nvPr>
            <p:ph type="title"/>
          </p:nvPr>
        </p:nvSpPr>
        <p:spPr/>
        <p:txBody>
          <a:bodyPr/>
          <a:lstStyle/>
          <a:p>
            <a:r>
              <a:rPr lang="en-IN" dirty="0"/>
              <a:t>RESULTS AND DISCUSSION</a:t>
            </a:r>
          </a:p>
        </p:txBody>
      </p:sp>
      <p:pic>
        <p:nvPicPr>
          <p:cNvPr id="1026" name="Picture 2">
            <a:extLst>
              <a:ext uri="{FF2B5EF4-FFF2-40B4-BE49-F238E27FC236}">
                <a16:creationId xmlns:a16="http://schemas.microsoft.com/office/drawing/2014/main" id="{37490A89-AC9A-D342-C7C4-4F9BAB934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131886"/>
            <a:ext cx="6810935" cy="4011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570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9F48-4B9B-4AB8-1CCE-F30F0342F573}"/>
              </a:ext>
            </a:extLst>
          </p:cNvPr>
          <p:cNvSpPr>
            <a:spLocks noGrp="1"/>
          </p:cNvSpPr>
          <p:nvPr>
            <p:ph type="title"/>
          </p:nvPr>
        </p:nvSpPr>
        <p:spPr/>
        <p:txBody>
          <a:bodyPr/>
          <a:lstStyle/>
          <a:p>
            <a:r>
              <a:rPr lang="en-IN" dirty="0"/>
              <a:t>Experimental results</a:t>
            </a:r>
          </a:p>
        </p:txBody>
      </p:sp>
      <p:pic>
        <p:nvPicPr>
          <p:cNvPr id="2050" name="Picture 2">
            <a:extLst>
              <a:ext uri="{FF2B5EF4-FFF2-40B4-BE49-F238E27FC236}">
                <a16:creationId xmlns:a16="http://schemas.microsoft.com/office/drawing/2014/main" id="{C47B7CAC-D8B1-2DAC-CCA4-25CEF91C6C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8401" y="1268413"/>
            <a:ext cx="5207124"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782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114B34F8-3561-D13F-A880-129D467A5CA2}"/>
              </a:ext>
            </a:extLst>
          </p:cNvPr>
          <p:cNvPicPr>
            <a:picLocks noGrp="1" noChangeAspect="1"/>
          </p:cNvPicPr>
          <p:nvPr>
            <p:ph idx="1"/>
          </p:nvPr>
        </p:nvPicPr>
        <p:blipFill>
          <a:blip r:embed="rId2"/>
          <a:stretch>
            <a:fillRect/>
          </a:stretch>
        </p:blipFill>
        <p:spPr>
          <a:xfrm>
            <a:off x="3496235" y="507532"/>
            <a:ext cx="3879477" cy="4306515"/>
          </a:xfrm>
        </p:spPr>
      </p:pic>
      <p:pic>
        <p:nvPicPr>
          <p:cNvPr id="9" name="Picture 8">
            <a:extLst>
              <a:ext uri="{FF2B5EF4-FFF2-40B4-BE49-F238E27FC236}">
                <a16:creationId xmlns:a16="http://schemas.microsoft.com/office/drawing/2014/main" id="{DBB3E97F-2C8F-384F-7BCA-D65882AEC7BF}"/>
              </a:ext>
            </a:extLst>
          </p:cNvPr>
          <p:cNvPicPr>
            <a:picLocks noChangeAspect="1"/>
          </p:cNvPicPr>
          <p:nvPr/>
        </p:nvPicPr>
        <p:blipFill>
          <a:blip r:embed="rId3"/>
          <a:stretch>
            <a:fillRect/>
          </a:stretch>
        </p:blipFill>
        <p:spPr>
          <a:xfrm>
            <a:off x="2736477" y="0"/>
            <a:ext cx="4719918" cy="5143500"/>
          </a:xfrm>
          <a:prstGeom prst="rect">
            <a:avLst/>
          </a:prstGeom>
        </p:spPr>
      </p:pic>
    </p:spTree>
    <p:extLst>
      <p:ext uri="{BB962C8B-B14F-4D97-AF65-F5344CB8AC3E}">
        <p14:creationId xmlns:p14="http://schemas.microsoft.com/office/powerpoint/2010/main" val="4122448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CCD0-78C5-345B-55B1-7CD6F10A7B4F}"/>
              </a:ext>
            </a:extLst>
          </p:cNvPr>
          <p:cNvSpPr>
            <a:spLocks noGrp="1"/>
          </p:cNvSpPr>
          <p:nvPr>
            <p:ph type="title"/>
          </p:nvPr>
        </p:nvSpPr>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0F7524A2-EA16-7D55-789D-78CE8BF5FE79}"/>
              </a:ext>
            </a:extLst>
          </p:cNvPr>
          <p:cNvSpPr>
            <a:spLocks noGrp="1"/>
          </p:cNvSpPr>
          <p:nvPr>
            <p:ph idx="1"/>
          </p:nvPr>
        </p:nvSpPr>
        <p:spPr/>
        <p:txBody>
          <a:bodyPr>
            <a:noAutofit/>
          </a:bodyPr>
          <a:lstStyle/>
          <a:p>
            <a:pPr marL="0" indent="0">
              <a:buNone/>
            </a:pPr>
            <a:r>
              <a:rPr lang="en-IN" sz="900" b="1" dirty="0">
                <a:solidFill>
                  <a:schemeClr val="tx1"/>
                </a:solidFill>
                <a:latin typeface="Times New Roman" panose="02020603050405020304" pitchFamily="18" charset="0"/>
                <a:cs typeface="Times New Roman" panose="02020603050405020304" pitchFamily="18" charset="0"/>
              </a:rPr>
              <a:t>[1] Language Models are Unsupervised Multitask Learners </a:t>
            </a:r>
            <a:r>
              <a:rPr lang="en-IN" sz="900" dirty="0">
                <a:solidFill>
                  <a:schemeClr val="tx1"/>
                </a:solidFill>
                <a:latin typeface="Times New Roman" panose="02020603050405020304" pitchFamily="18" charset="0"/>
                <a:cs typeface="Times New Roman" panose="02020603050405020304" pitchFamily="18" charset="0"/>
              </a:rPr>
              <a:t>Alec Radford * 1 Jeffrey Wu * 1 Rewon Child 1 David Luan 1 Dario </a:t>
            </a:r>
            <a:r>
              <a:rPr lang="en-IN" sz="900" dirty="0" err="1">
                <a:solidFill>
                  <a:schemeClr val="tx1"/>
                </a:solidFill>
                <a:latin typeface="Times New Roman" panose="02020603050405020304" pitchFamily="18" charset="0"/>
                <a:cs typeface="Times New Roman" panose="02020603050405020304" pitchFamily="18" charset="0"/>
              </a:rPr>
              <a:t>Amodei</a:t>
            </a:r>
            <a:r>
              <a:rPr lang="en-IN" sz="900" dirty="0">
                <a:solidFill>
                  <a:schemeClr val="tx1"/>
                </a:solidFill>
                <a:latin typeface="Times New Roman" panose="02020603050405020304" pitchFamily="18" charset="0"/>
                <a:cs typeface="Times New Roman" panose="02020603050405020304" pitchFamily="18" charset="0"/>
              </a:rPr>
              <a:t>, Ilya </a:t>
            </a:r>
            <a:r>
              <a:rPr lang="en-IN" sz="900" dirty="0" err="1">
                <a:solidFill>
                  <a:schemeClr val="tx1"/>
                </a:solidFill>
                <a:latin typeface="Times New Roman" panose="02020603050405020304" pitchFamily="18" charset="0"/>
                <a:cs typeface="Times New Roman" panose="02020603050405020304" pitchFamily="18" charset="0"/>
              </a:rPr>
              <a:t>Sutskever</a:t>
            </a:r>
            <a:r>
              <a:rPr lang="en-IN" sz="900" dirty="0">
                <a:solidFill>
                  <a:schemeClr val="tx1"/>
                </a:solidFill>
                <a:latin typeface="Times New Roman" panose="02020603050405020304" pitchFamily="18" charset="0"/>
                <a:cs typeface="Times New Roman" panose="02020603050405020304" pitchFamily="18" charset="0"/>
              </a:rPr>
              <a:t>.</a:t>
            </a:r>
          </a:p>
          <a:p>
            <a:pPr marL="0" indent="0">
              <a:buNone/>
            </a:pPr>
            <a:endParaRPr lang="en-IN" sz="9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900" b="1" dirty="0">
                <a:solidFill>
                  <a:schemeClr val="tx1"/>
                </a:solidFill>
                <a:latin typeface="Times New Roman" panose="02020603050405020304" pitchFamily="18" charset="0"/>
                <a:cs typeface="Times New Roman" panose="02020603050405020304" pitchFamily="18" charset="0"/>
              </a:rPr>
              <a:t>[2] Language Models are Few-Shot Learners </a:t>
            </a:r>
            <a:r>
              <a:rPr lang="en-IN" sz="900" dirty="0">
                <a:solidFill>
                  <a:schemeClr val="tx1"/>
                </a:solidFill>
                <a:latin typeface="Times New Roman" panose="02020603050405020304" pitchFamily="18" charset="0"/>
                <a:cs typeface="Times New Roman" panose="02020603050405020304" pitchFamily="18" charset="0"/>
              </a:rPr>
              <a:t>Tom B. Brown∗ Benjamin Mann∗ Nick Ryder∗ Melanie Subbiah∗ Jared Kaplan† Prafulla </a:t>
            </a:r>
            <a:r>
              <a:rPr lang="en-IN" sz="900" dirty="0" err="1">
                <a:solidFill>
                  <a:schemeClr val="tx1"/>
                </a:solidFill>
                <a:latin typeface="Times New Roman" panose="02020603050405020304" pitchFamily="18" charset="0"/>
                <a:cs typeface="Times New Roman" panose="02020603050405020304" pitchFamily="18" charset="0"/>
              </a:rPr>
              <a:t>Dhariwal</a:t>
            </a:r>
            <a:r>
              <a:rPr lang="en-IN" sz="900" dirty="0">
                <a:solidFill>
                  <a:schemeClr val="tx1"/>
                </a:solidFill>
                <a:latin typeface="Times New Roman" panose="02020603050405020304" pitchFamily="18" charset="0"/>
                <a:cs typeface="Times New Roman" panose="02020603050405020304" pitchFamily="18" charset="0"/>
              </a:rPr>
              <a:t> Arvind </a:t>
            </a:r>
            <a:r>
              <a:rPr lang="en-IN" sz="900" dirty="0" err="1">
                <a:solidFill>
                  <a:schemeClr val="tx1"/>
                </a:solidFill>
                <a:latin typeface="Times New Roman" panose="02020603050405020304" pitchFamily="18" charset="0"/>
                <a:cs typeface="Times New Roman" panose="02020603050405020304" pitchFamily="18" charset="0"/>
              </a:rPr>
              <a:t>Neelakantan</a:t>
            </a:r>
            <a:r>
              <a:rPr lang="en-IN" sz="900" dirty="0">
                <a:solidFill>
                  <a:schemeClr val="tx1"/>
                </a:solidFill>
                <a:latin typeface="Times New Roman" panose="02020603050405020304" pitchFamily="18" charset="0"/>
                <a:cs typeface="Times New Roman" panose="02020603050405020304" pitchFamily="18" charset="0"/>
              </a:rPr>
              <a:t> Pranav Shyam Girish Sastry Amanda </a:t>
            </a:r>
            <a:r>
              <a:rPr lang="en-IN" sz="900" dirty="0" err="1">
                <a:solidFill>
                  <a:schemeClr val="tx1"/>
                </a:solidFill>
                <a:latin typeface="Times New Roman" panose="02020603050405020304" pitchFamily="18" charset="0"/>
                <a:cs typeface="Times New Roman" panose="02020603050405020304" pitchFamily="18" charset="0"/>
              </a:rPr>
              <a:t>Askell</a:t>
            </a:r>
            <a:r>
              <a:rPr lang="en-IN" sz="900" dirty="0">
                <a:solidFill>
                  <a:schemeClr val="tx1"/>
                </a:solidFill>
                <a:latin typeface="Times New Roman" panose="02020603050405020304" pitchFamily="18" charset="0"/>
                <a:cs typeface="Times New Roman" panose="02020603050405020304" pitchFamily="18" charset="0"/>
              </a:rPr>
              <a:t> </a:t>
            </a:r>
            <a:r>
              <a:rPr lang="en-IN" sz="900" dirty="0" err="1">
                <a:solidFill>
                  <a:schemeClr val="tx1"/>
                </a:solidFill>
                <a:latin typeface="Times New Roman" panose="02020603050405020304" pitchFamily="18" charset="0"/>
                <a:cs typeface="Times New Roman" panose="02020603050405020304" pitchFamily="18" charset="0"/>
              </a:rPr>
              <a:t>Sandhini</a:t>
            </a:r>
            <a:r>
              <a:rPr lang="en-IN" sz="900" dirty="0">
                <a:solidFill>
                  <a:schemeClr val="tx1"/>
                </a:solidFill>
                <a:latin typeface="Times New Roman" panose="02020603050405020304" pitchFamily="18" charset="0"/>
                <a:cs typeface="Times New Roman" panose="02020603050405020304" pitchFamily="18" charset="0"/>
              </a:rPr>
              <a:t> Agarwal Ariel Herbert-Voss Gretchen Krueger Tom </a:t>
            </a:r>
            <a:r>
              <a:rPr lang="en-IN" sz="900" dirty="0" err="1">
                <a:solidFill>
                  <a:schemeClr val="tx1"/>
                </a:solidFill>
                <a:latin typeface="Times New Roman" panose="02020603050405020304" pitchFamily="18" charset="0"/>
                <a:cs typeface="Times New Roman" panose="02020603050405020304" pitchFamily="18" charset="0"/>
              </a:rPr>
              <a:t>Henighan</a:t>
            </a:r>
            <a:r>
              <a:rPr lang="en-IN" sz="900" dirty="0">
                <a:solidFill>
                  <a:schemeClr val="tx1"/>
                </a:solidFill>
                <a:latin typeface="Times New Roman" panose="02020603050405020304" pitchFamily="18" charset="0"/>
                <a:cs typeface="Times New Roman" panose="02020603050405020304" pitchFamily="18" charset="0"/>
              </a:rPr>
              <a:t> Rewon Child Aditya Ramesh Daniel M. Ziegler Jeffrey Wu Clemens Winter Christopher Hesse Mark Chen Eric Sigler Mateusz Litwin Scott Gray Benjamin Chess Jack Clark Christopher Berner Sam </a:t>
            </a:r>
            <a:r>
              <a:rPr lang="en-IN" sz="900" dirty="0" err="1">
                <a:solidFill>
                  <a:schemeClr val="tx1"/>
                </a:solidFill>
                <a:latin typeface="Times New Roman" panose="02020603050405020304" pitchFamily="18" charset="0"/>
                <a:cs typeface="Times New Roman" panose="02020603050405020304" pitchFamily="18" charset="0"/>
              </a:rPr>
              <a:t>McCandlish</a:t>
            </a:r>
            <a:r>
              <a:rPr lang="en-IN" sz="900" dirty="0">
                <a:solidFill>
                  <a:schemeClr val="tx1"/>
                </a:solidFill>
                <a:latin typeface="Times New Roman" panose="02020603050405020304" pitchFamily="18" charset="0"/>
                <a:cs typeface="Times New Roman" panose="02020603050405020304" pitchFamily="18" charset="0"/>
              </a:rPr>
              <a:t> Alec Radford Ilya </a:t>
            </a:r>
            <a:r>
              <a:rPr lang="en-IN" sz="900" dirty="0" err="1">
                <a:solidFill>
                  <a:schemeClr val="tx1"/>
                </a:solidFill>
                <a:latin typeface="Times New Roman" panose="02020603050405020304" pitchFamily="18" charset="0"/>
                <a:cs typeface="Times New Roman" panose="02020603050405020304" pitchFamily="18" charset="0"/>
              </a:rPr>
              <a:t>Sutskever</a:t>
            </a:r>
            <a:r>
              <a:rPr lang="en-IN" sz="900" dirty="0">
                <a:solidFill>
                  <a:schemeClr val="tx1"/>
                </a:solidFill>
                <a:latin typeface="Times New Roman" panose="02020603050405020304" pitchFamily="18" charset="0"/>
                <a:cs typeface="Times New Roman" panose="02020603050405020304" pitchFamily="18" charset="0"/>
              </a:rPr>
              <a:t> Dario </a:t>
            </a:r>
            <a:r>
              <a:rPr lang="en-IN" sz="900" dirty="0" err="1">
                <a:solidFill>
                  <a:schemeClr val="tx1"/>
                </a:solidFill>
                <a:latin typeface="Times New Roman" panose="02020603050405020304" pitchFamily="18" charset="0"/>
                <a:cs typeface="Times New Roman" panose="02020603050405020304" pitchFamily="18" charset="0"/>
              </a:rPr>
              <a:t>Amodei</a:t>
            </a:r>
            <a:endParaRPr lang="en-IN" sz="9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9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900" b="1" dirty="0">
                <a:solidFill>
                  <a:schemeClr val="tx1"/>
                </a:solidFill>
                <a:latin typeface="Times New Roman" panose="02020603050405020304" pitchFamily="18" charset="0"/>
                <a:cs typeface="Times New Roman" panose="02020603050405020304" pitchFamily="18" charset="0"/>
              </a:rPr>
              <a:t>[3] </a:t>
            </a:r>
            <a:r>
              <a:rPr lang="en-US" sz="900" b="1" dirty="0">
                <a:solidFill>
                  <a:schemeClr val="tx1"/>
                </a:solidFill>
                <a:latin typeface="Times New Roman" panose="02020603050405020304" pitchFamily="18" charset="0"/>
                <a:cs typeface="Times New Roman" panose="02020603050405020304" pitchFamily="18" charset="0"/>
              </a:rPr>
              <a:t>Evaluation of ChatGPT for NLP-based Mental Health Applications, </a:t>
            </a:r>
            <a:r>
              <a:rPr lang="en-US" sz="900" dirty="0" err="1">
                <a:solidFill>
                  <a:schemeClr val="tx1"/>
                </a:solidFill>
                <a:latin typeface="Times New Roman" panose="02020603050405020304" pitchFamily="18" charset="0"/>
                <a:cs typeface="Times New Roman" panose="02020603050405020304" pitchFamily="18" charset="0"/>
              </a:rPr>
              <a:t>Bishal</a:t>
            </a:r>
            <a:r>
              <a:rPr lang="en-US" sz="900" dirty="0">
                <a:solidFill>
                  <a:schemeClr val="tx1"/>
                </a:solidFill>
                <a:latin typeface="Times New Roman" panose="02020603050405020304" pitchFamily="18" charset="0"/>
                <a:cs typeface="Times New Roman" panose="02020603050405020304" pitchFamily="18" charset="0"/>
              </a:rPr>
              <a:t> </a:t>
            </a:r>
            <a:r>
              <a:rPr lang="en-US" sz="900" dirty="0" err="1">
                <a:solidFill>
                  <a:schemeClr val="tx1"/>
                </a:solidFill>
                <a:latin typeface="Times New Roman" panose="02020603050405020304" pitchFamily="18" charset="0"/>
                <a:cs typeface="Times New Roman" panose="02020603050405020304" pitchFamily="18" charset="0"/>
              </a:rPr>
              <a:t>Lamichhane</a:t>
            </a:r>
            <a:r>
              <a:rPr lang="en-US" sz="900" dirty="0">
                <a:solidFill>
                  <a:schemeClr val="tx1"/>
                </a:solidFill>
                <a:latin typeface="Times New Roman" panose="02020603050405020304" pitchFamily="18" charset="0"/>
                <a:cs typeface="Times New Roman" panose="02020603050405020304" pitchFamily="18" charset="0"/>
              </a:rPr>
              <a:t>, </a:t>
            </a:r>
            <a:r>
              <a:rPr lang="en-US" sz="9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lamichhane.bishal@gmail.com</a:t>
            </a:r>
            <a:endParaRPr lang="en-US" sz="9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900" dirty="0">
              <a:solidFill>
                <a:schemeClr val="tx1"/>
              </a:solidFill>
              <a:latin typeface="Times New Roman" panose="02020603050405020304" pitchFamily="18" charset="0"/>
              <a:cs typeface="Times New Roman" panose="02020603050405020304" pitchFamily="18" charset="0"/>
            </a:endParaRPr>
          </a:p>
          <a:p>
            <a:pPr marL="0" indent="0">
              <a:buNone/>
            </a:pPr>
            <a:r>
              <a:rPr lang="en-US" sz="900" b="1" dirty="0">
                <a:solidFill>
                  <a:schemeClr val="tx1"/>
                </a:solidFill>
                <a:latin typeface="Times New Roman" panose="02020603050405020304" pitchFamily="18" charset="0"/>
                <a:cs typeface="Times New Roman" panose="02020603050405020304" pitchFamily="18" charset="0"/>
              </a:rPr>
              <a:t>[4] </a:t>
            </a:r>
            <a:r>
              <a:rPr lang="en-IN" sz="900" b="1" dirty="0">
                <a:solidFill>
                  <a:schemeClr val="tx1"/>
                </a:solidFill>
                <a:latin typeface="Times New Roman" panose="02020603050405020304" pitchFamily="18" charset="0"/>
                <a:cs typeface="Times New Roman" panose="02020603050405020304" pitchFamily="18" charset="0"/>
              </a:rPr>
              <a:t>Towards Automated Urban Planning: When Generative and ChatGPT-like AI Meets Urban Planning</a:t>
            </a:r>
            <a:r>
              <a:rPr lang="en-IN" sz="900" dirty="0">
                <a:solidFill>
                  <a:schemeClr val="tx1"/>
                </a:solidFill>
                <a:latin typeface="Times New Roman" panose="02020603050405020304" pitchFamily="18" charset="0"/>
                <a:cs typeface="Times New Roman" panose="02020603050405020304" pitchFamily="18" charset="0"/>
              </a:rPr>
              <a:t>, DONGJIE WANG, University of Central Florida, USA CHANG-TIEN LU, Virginia Tech, USA YANJIE FU, University of Central Florida, USA.</a:t>
            </a:r>
          </a:p>
          <a:p>
            <a:pPr marL="0" indent="0">
              <a:buNone/>
            </a:pPr>
            <a:endParaRPr lang="en-IN" sz="9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900" b="1" dirty="0">
                <a:solidFill>
                  <a:schemeClr val="tx1"/>
                </a:solidFill>
                <a:latin typeface="Times New Roman" panose="02020603050405020304" pitchFamily="18" charset="0"/>
                <a:cs typeface="Times New Roman" panose="02020603050405020304" pitchFamily="18" charset="0"/>
              </a:rPr>
              <a:t>[5] A Comprehensive Survey of AI-Generated Content (AIGC): A History of Generative AI from GAN to ChatGPT</a:t>
            </a:r>
            <a:r>
              <a:rPr lang="en-IN" sz="900" dirty="0">
                <a:solidFill>
                  <a:schemeClr val="tx1"/>
                </a:solidFill>
                <a:latin typeface="Times New Roman" panose="02020603050405020304" pitchFamily="18" charset="0"/>
                <a:cs typeface="Times New Roman" panose="02020603050405020304" pitchFamily="18" charset="0"/>
              </a:rPr>
              <a:t>, YIHAN CAO∗ , Lehigh University &amp; Carnegie Mellon University, USA SIYU LI, Lehigh University, USA YIXIN LIU, Lehigh University, USA ZHILING YAN, Lehigh University, USA YUTONG DAI, Lehigh University, USA PHILIP S. YU, University of Illinois at Chicago, USA LICHAO SUN, Lehigh University, USA.</a:t>
            </a:r>
          </a:p>
          <a:p>
            <a:pPr marL="0" indent="0">
              <a:buNone/>
            </a:pPr>
            <a:endParaRPr lang="en-IN" sz="9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900" b="1" dirty="0">
                <a:solidFill>
                  <a:schemeClr val="tx1"/>
                </a:solidFill>
                <a:latin typeface="Times New Roman" panose="02020603050405020304" pitchFamily="18" charset="0"/>
                <a:cs typeface="Times New Roman" panose="02020603050405020304" pitchFamily="18" charset="0"/>
              </a:rPr>
              <a:t>[6] Accelerating the integration of ChatGPT and other large‐ scale AI models into biomedical research and healthcare </a:t>
            </a:r>
            <a:r>
              <a:rPr lang="en-IN" sz="900" dirty="0">
                <a:solidFill>
                  <a:schemeClr val="tx1"/>
                </a:solidFill>
                <a:latin typeface="Times New Roman" panose="02020603050405020304" pitchFamily="18" charset="0"/>
                <a:cs typeface="Times New Roman" panose="02020603050405020304" pitchFamily="18" charset="0"/>
              </a:rPr>
              <a:t>Ding‐</a:t>
            </a:r>
            <a:r>
              <a:rPr lang="en-IN" sz="900" dirty="0" err="1">
                <a:solidFill>
                  <a:schemeClr val="tx1"/>
                </a:solidFill>
                <a:latin typeface="Times New Roman" panose="02020603050405020304" pitchFamily="18" charset="0"/>
                <a:cs typeface="Times New Roman" panose="02020603050405020304" pitchFamily="18" charset="0"/>
              </a:rPr>
              <a:t>Qiao</a:t>
            </a:r>
            <a:r>
              <a:rPr lang="en-IN" sz="900" dirty="0">
                <a:solidFill>
                  <a:schemeClr val="tx1"/>
                </a:solidFill>
                <a:latin typeface="Times New Roman" panose="02020603050405020304" pitchFamily="18" charset="0"/>
                <a:cs typeface="Times New Roman" panose="02020603050405020304" pitchFamily="18" charset="0"/>
              </a:rPr>
              <a:t> Wang1 | Long‐Yu Feng1 | Jin‐Guo Ye1 | Jin‐Gen Zou2 | Ying‐Feng Zheng1</a:t>
            </a:r>
          </a:p>
        </p:txBody>
      </p:sp>
    </p:spTree>
    <p:extLst>
      <p:ext uri="{BB962C8B-B14F-4D97-AF65-F5344CB8AC3E}">
        <p14:creationId xmlns:p14="http://schemas.microsoft.com/office/powerpoint/2010/main" val="701986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053552-4A51-0190-5519-968DF21D04BA}"/>
              </a:ext>
            </a:extLst>
          </p:cNvPr>
          <p:cNvSpPr txBox="1"/>
          <p:nvPr/>
        </p:nvSpPr>
        <p:spPr>
          <a:xfrm>
            <a:off x="1391771" y="2727085"/>
            <a:ext cx="6689911" cy="707886"/>
          </a:xfrm>
          <a:prstGeom prst="rect">
            <a:avLst/>
          </a:prstGeom>
          <a:noFill/>
        </p:spPr>
        <p:txBody>
          <a:bodyPr wrap="square" rtlCol="0">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939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PROJECT OUTLINE</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INTODUCTION</a:t>
            </a:r>
          </a:p>
          <a:p>
            <a:r>
              <a:rPr lang="en-US" dirty="0">
                <a:latin typeface="Times New Roman" panose="02020603050405020304" pitchFamily="18" charset="0"/>
                <a:cs typeface="Times New Roman" panose="02020603050405020304" pitchFamily="18" charset="0"/>
              </a:rPr>
              <a:t>LITERATURE REVIEW</a:t>
            </a:r>
          </a:p>
          <a:p>
            <a:r>
              <a:rPr lang="en-US" dirty="0">
                <a:latin typeface="Times New Roman" panose="02020603050405020304" pitchFamily="18" charset="0"/>
                <a:cs typeface="Times New Roman" panose="02020603050405020304" pitchFamily="18" charset="0"/>
              </a:rPr>
              <a:t>SCOPE AND PROBLEM STATEMENT</a:t>
            </a:r>
          </a:p>
          <a:p>
            <a:r>
              <a:rPr lang="en-US" dirty="0">
                <a:latin typeface="Times New Roman" panose="02020603050405020304" pitchFamily="18" charset="0"/>
                <a:cs typeface="Times New Roman" panose="02020603050405020304" pitchFamily="18" charset="0"/>
              </a:rPr>
              <a:t>RESEARCH CHALLENGES</a:t>
            </a:r>
          </a:p>
          <a:p>
            <a:r>
              <a:rPr lang="en-US" dirty="0">
                <a:latin typeface="Times New Roman" panose="02020603050405020304" pitchFamily="18" charset="0"/>
                <a:cs typeface="Times New Roman" panose="02020603050405020304" pitchFamily="18" charset="0"/>
              </a:rPr>
              <a:t>RESEARCH OBJECTIVE</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RESULTS AND DISCUSSION</a:t>
            </a:r>
          </a:p>
          <a:p>
            <a:r>
              <a:rPr lang="en-US" dirty="0">
                <a:latin typeface="Times New Roman" panose="02020603050405020304" pitchFamily="18" charset="0"/>
                <a:cs typeface="Times New Roman" panose="02020603050405020304" pitchFamily="18" charset="0"/>
              </a:rPr>
              <a:t>SNAP SHOT OF GUIDE APPROVAL</a:t>
            </a:r>
          </a:p>
          <a:p>
            <a:r>
              <a:rPr lang="en-US" dirty="0">
                <a:latin typeface="Times New Roman" panose="02020603050405020304" pitchFamily="18" charset="0"/>
                <a:cs typeface="Times New Roman" panose="02020603050405020304" pitchFamily="18" charset="0"/>
              </a:rPr>
              <a:t>REFERENCES</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A9C2-B382-2D46-2266-FFE565F6763D}"/>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7F118A6-3FB6-A32E-74A5-BB9E1FA236E5}"/>
              </a:ext>
            </a:extLst>
          </p:cNvPr>
          <p:cNvSpPr>
            <a:spLocks noGrp="1"/>
          </p:cNvSpPr>
          <p:nvPr>
            <p:ph idx="1"/>
          </p:nvPr>
        </p:nvSpPr>
        <p:spPr/>
        <p:txBody>
          <a:bodyPr/>
          <a:lstStyle/>
          <a:p>
            <a:pPr marL="0" indent="0">
              <a:buNone/>
            </a:pPr>
            <a:r>
              <a:rPr lang="en-IN" dirty="0"/>
              <a:t>	</a:t>
            </a:r>
          </a:p>
        </p:txBody>
      </p:sp>
      <p:sp>
        <p:nvSpPr>
          <p:cNvPr id="4" name="TextBox 3">
            <a:extLst>
              <a:ext uri="{FF2B5EF4-FFF2-40B4-BE49-F238E27FC236}">
                <a16:creationId xmlns:a16="http://schemas.microsoft.com/office/drawing/2014/main" id="{A534EF49-AF23-24E6-6FF6-F929AB23A496}"/>
              </a:ext>
            </a:extLst>
          </p:cNvPr>
          <p:cNvSpPr txBox="1"/>
          <p:nvPr/>
        </p:nvSpPr>
        <p:spPr>
          <a:xfrm>
            <a:off x="463714" y="1613647"/>
            <a:ext cx="8344110" cy="2951064"/>
          </a:xfrm>
          <a:prstGeom prst="rect">
            <a:avLst/>
          </a:prstGeom>
          <a:noFill/>
        </p:spPr>
        <p:txBody>
          <a:bodyPr wrap="square" rtlCol="0">
            <a:spAutoFit/>
          </a:bodyPr>
          <a:lstStyle/>
          <a:p>
            <a:pPr algn="l">
              <a:lnSpc>
                <a:spcPct val="150000"/>
              </a:lnSpc>
            </a:pPr>
            <a:r>
              <a:rPr lang="en-IN" dirty="0"/>
              <a:t>	</a:t>
            </a:r>
            <a:r>
              <a:rPr lang="en-US" b="0" i="0" dirty="0">
                <a:solidFill>
                  <a:srgbClr val="D1D5DB"/>
                </a:solidFill>
                <a:effectLst/>
                <a:latin typeface="Times New Roman" panose="02020603050405020304" pitchFamily="18" charset="0"/>
                <a:cs typeface="Times New Roman" panose="02020603050405020304" pitchFamily="18" charset="0"/>
              </a:rPr>
              <a:t>In the swiftly advancing field of natural language processing (NLP), capitalizing on the capabilities of large language models represents a significant transformative shift. It provides unparalleled potential in comprehending and producing human language. This undertaking seeks to extend the frontiers of NLP with a specific emphasis on a crucial domain: resolving intricate scientific queries. By melding cutting-edge NLP methodologies with a state-of-the-art language model, our goal is to bring about a fundamental change in how complex scientific questions are approached.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50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9C9E4-A69E-5E07-5F57-7A44DAF8CA56}"/>
              </a:ext>
            </a:extLst>
          </p:cNvPr>
          <p:cNvSpPr txBox="1"/>
          <p:nvPr/>
        </p:nvSpPr>
        <p:spPr>
          <a:xfrm>
            <a:off x="974912" y="1795182"/>
            <a:ext cx="7402606" cy="1569660"/>
          </a:xfrm>
          <a:prstGeom prst="rect">
            <a:avLst/>
          </a:prstGeom>
          <a:noFill/>
        </p:spPr>
        <p:txBody>
          <a:bodyPr wrap="square" rtlCol="0">
            <a:spAutoFit/>
          </a:bodyPr>
          <a:lstStyle/>
          <a:p>
            <a:pPr algn="ctr"/>
            <a:endParaRPr lang="en-IN" sz="2000" dirty="0"/>
          </a:p>
          <a:p>
            <a:pPr algn="ctr"/>
            <a:endParaRPr lang="en-IN" sz="2000" dirty="0"/>
          </a:p>
          <a:p>
            <a:pPr algn="ctr"/>
            <a:endParaRPr lang="en-IN" sz="2000" dirty="0"/>
          </a:p>
          <a:p>
            <a:pPr algn="ctr"/>
            <a:r>
              <a:rPr lang="en-IN" sz="3600" b="1" dirty="0">
                <a:solidFill>
                  <a:schemeClr val="bg1"/>
                </a:solidFill>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420669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8AF9-06D2-1418-0051-4561F9A24680}"/>
              </a:ext>
            </a:extLst>
          </p:cNvPr>
          <p:cNvSpPr>
            <a:spLocks noGrp="1"/>
          </p:cNvSpPr>
          <p:nvPr>
            <p:ph type="title"/>
          </p:nvPr>
        </p:nvSpPr>
        <p:spPr/>
        <p:txBody>
          <a:bodyPr>
            <a:normAutofit/>
          </a:bodyPr>
          <a:lstStyle/>
          <a:p>
            <a:r>
              <a:rPr lang="en-US" sz="1400" b="1" i="0" dirty="0">
                <a:solidFill>
                  <a:schemeClr val="tx1"/>
                </a:solidFill>
                <a:effectLst/>
                <a:latin typeface="Times New Roman" panose="02020603050405020304" pitchFamily="18" charset="0"/>
                <a:cs typeface="Times New Roman" panose="02020603050405020304" pitchFamily="18" charset="0"/>
              </a:rPr>
              <a:t>“Language Models are Unsupervised Multitask Learners”</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68F684-DEFC-17FB-5FF9-D30CEADC8886}"/>
              </a:ext>
            </a:extLst>
          </p:cNvPr>
          <p:cNvSpPr>
            <a:spLocks noGrp="1"/>
          </p:cNvSpPr>
          <p:nvPr>
            <p:ph idx="1"/>
          </p:nvPr>
        </p:nvSpPr>
        <p:spPr/>
        <p:txBody>
          <a:bodyPr>
            <a:normAutofit fontScale="40000" lnSpcReduction="20000"/>
          </a:bodyPr>
          <a:lstStyle/>
          <a:p>
            <a:pPr marL="0" indent="0">
              <a:lnSpc>
                <a:spcPct val="170000"/>
              </a:lnSpc>
              <a:buNone/>
            </a:pPr>
            <a:r>
              <a:rPr lang="en-US" b="0" i="0" dirty="0">
                <a:effectLst/>
                <a:latin typeface="Times New Roman" panose="02020603050405020304" pitchFamily="18" charset="0"/>
                <a:cs typeface="Times New Roman" panose="02020603050405020304" pitchFamily="18" charset="0"/>
              </a:rPr>
              <a:t>Theme of this paper: - The paper discusses the limitations of current machine learning systems that are trained on single task datasets and highlights the need for more general systems that can perform multiple tasks without the need for manual labeling of training data. - The paper proposes unsupervised multitask learning as a solution to this problem and presents the impressive performance of language models on various natural language processing tasks achieved through this approach. - The paper also discusses the potential applications of language processing systems that can learn to perform tasks from naturally occurring demonstrations. </a:t>
            </a:r>
          </a:p>
          <a:p>
            <a:pPr marL="0" indent="0">
              <a:lnSpc>
                <a:spcPct val="170000"/>
              </a:lnSpc>
              <a:buNone/>
            </a:pPr>
            <a:endParaRPr lang="en-US" dirty="0">
              <a:latin typeface="Times New Roman" panose="02020603050405020304" pitchFamily="18" charset="0"/>
              <a:cs typeface="Times New Roman" panose="02020603050405020304" pitchFamily="18" charset="0"/>
            </a:endParaRPr>
          </a:p>
          <a:p>
            <a:pPr marL="0" indent="0">
              <a:lnSpc>
                <a:spcPct val="170000"/>
              </a:lnSpc>
              <a:buNone/>
            </a:pPr>
            <a:r>
              <a:rPr lang="en-US" b="0" i="0" dirty="0">
                <a:effectLst/>
                <a:latin typeface="Times New Roman" panose="02020603050405020304" pitchFamily="18" charset="0"/>
                <a:cs typeface="Times New Roman" panose="02020603050405020304" pitchFamily="18" charset="0"/>
              </a:rPr>
              <a:t>Gaps: - While the paper presents a compelling case for unsupervised multitask learning, it does not discuss the potential limitations or challenges of this approach. - The paper focuses primarily on natural language processing tasks and does not explore the potential applications of unsupervised multitask learning in other domains. - The paper does not discuss the ethical implications of using language processing systems that can learn from naturally occurring demonstrations, such as the potential for bias or misuse of these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46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8EFA-E613-43DC-8E79-8ACD44124E65}"/>
              </a:ext>
            </a:extLst>
          </p:cNvPr>
          <p:cNvSpPr>
            <a:spLocks noGrp="1"/>
          </p:cNvSpPr>
          <p:nvPr>
            <p:ph type="title"/>
          </p:nvPr>
        </p:nvSpPr>
        <p:spPr/>
        <p:txBody>
          <a:bodyPr>
            <a:normAutofit/>
          </a:bodyPr>
          <a:lstStyle/>
          <a:p>
            <a:r>
              <a:rPr lang="en-US" sz="1800" b="1" i="0" dirty="0">
                <a:solidFill>
                  <a:schemeClr val="tx1"/>
                </a:solidFill>
                <a:effectLst/>
                <a:latin typeface="Times New Roman" panose="02020603050405020304" pitchFamily="18" charset="0"/>
                <a:cs typeface="Times New Roman" panose="02020603050405020304" pitchFamily="18" charset="0"/>
              </a:rPr>
              <a:t>"Language Models are Few-Shot Learners"</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681C99-CDFD-F6D1-6F1B-FF95F6EEE082}"/>
              </a:ext>
            </a:extLst>
          </p:cNvPr>
          <p:cNvSpPr>
            <a:spLocks noGrp="1"/>
          </p:cNvSpPr>
          <p:nvPr>
            <p:ph idx="1"/>
          </p:nvPr>
        </p:nvSpPr>
        <p:spPr/>
        <p:txBody>
          <a:bodyPr>
            <a:normAutofit fontScale="85000" lnSpcReduction="10000"/>
          </a:bodyPr>
          <a:lstStyle/>
          <a:p>
            <a:pPr>
              <a:lnSpc>
                <a:spcPct val="150000"/>
              </a:lnSpc>
            </a:pPr>
            <a:r>
              <a:rPr lang="en-IN" sz="1100" b="1" i="0" dirty="0">
                <a:effectLst/>
                <a:latin typeface="Times New Roman" panose="02020603050405020304" pitchFamily="18" charset="0"/>
                <a:cs typeface="Times New Roman" panose="02020603050405020304" pitchFamily="18" charset="0"/>
              </a:rPr>
              <a:t>Few-Shot Learning: </a:t>
            </a:r>
            <a:r>
              <a:rPr lang="en-US" sz="1100" b="0" i="0" dirty="0">
                <a:solidFill>
                  <a:srgbClr val="D1D5DB"/>
                </a:solidFill>
                <a:effectLst/>
                <a:latin typeface="Times New Roman" panose="02020603050405020304" pitchFamily="18" charset="0"/>
                <a:cs typeface="Times New Roman" panose="02020603050405020304" pitchFamily="18" charset="0"/>
              </a:rPr>
              <a:t>The paper introduces the concept of few-shot learning in the context of language models. It demonstrates the models' ability to generalize and perform tasks with only a few examples as input.</a:t>
            </a:r>
          </a:p>
          <a:p>
            <a:pPr>
              <a:lnSpc>
                <a:spcPct val="150000"/>
              </a:lnSpc>
            </a:pPr>
            <a:r>
              <a:rPr lang="en-IN" sz="1100" b="1" i="0" dirty="0">
                <a:effectLst/>
                <a:latin typeface="Times New Roman" panose="02020603050405020304" pitchFamily="18" charset="0"/>
                <a:cs typeface="Times New Roman" panose="02020603050405020304" pitchFamily="18" charset="0"/>
              </a:rPr>
              <a:t>Prompt Engineering:</a:t>
            </a:r>
            <a:r>
              <a:rPr lang="en-IN" sz="1100" b="0" i="0" dirty="0">
                <a:solidFill>
                  <a:srgbClr val="D1D5DB"/>
                </a:solidFill>
                <a:effectLst/>
                <a:latin typeface="Times New Roman" panose="02020603050405020304" pitchFamily="18" charset="0"/>
                <a:cs typeface="Times New Roman" panose="02020603050405020304" pitchFamily="18" charset="0"/>
              </a:rPr>
              <a:t> </a:t>
            </a:r>
            <a:r>
              <a:rPr lang="en-US" sz="1100" b="0" i="0" dirty="0">
                <a:solidFill>
                  <a:srgbClr val="D1D5DB"/>
                </a:solidFill>
                <a:effectLst/>
                <a:latin typeface="Times New Roman" panose="02020603050405020304" pitchFamily="18" charset="0"/>
                <a:cs typeface="Times New Roman" panose="02020603050405020304" pitchFamily="18" charset="0"/>
              </a:rPr>
              <a:t>The authors emphasize the importance of designing effective prompts to guide the language model's behavior. They show that well-crafted prompts play a crucial role in achieving accurate and desired outputs.</a:t>
            </a:r>
            <a:endParaRPr lang="en-US" sz="1100" dirty="0">
              <a:solidFill>
                <a:srgbClr val="D1D5DB"/>
              </a:solidFill>
              <a:latin typeface="Times New Roman" panose="02020603050405020304" pitchFamily="18" charset="0"/>
              <a:cs typeface="Times New Roman" panose="02020603050405020304" pitchFamily="18" charset="0"/>
            </a:endParaRPr>
          </a:p>
          <a:p>
            <a:pPr>
              <a:lnSpc>
                <a:spcPct val="150000"/>
              </a:lnSpc>
            </a:pPr>
            <a:r>
              <a:rPr lang="en-IN" sz="1100" b="1" i="0" dirty="0">
                <a:effectLst/>
                <a:latin typeface="Times New Roman" panose="02020603050405020304" pitchFamily="18" charset="0"/>
                <a:cs typeface="Times New Roman" panose="02020603050405020304" pitchFamily="18" charset="0"/>
              </a:rPr>
              <a:t>Generalization across Tasks:</a:t>
            </a:r>
            <a:r>
              <a:rPr lang="en-US" sz="1100" b="0" i="0" dirty="0">
                <a:solidFill>
                  <a:srgbClr val="D1D5DB"/>
                </a:solidFill>
                <a:effectLst/>
                <a:latin typeface="Times New Roman" panose="02020603050405020304" pitchFamily="18" charset="0"/>
                <a:cs typeface="Times New Roman" panose="02020603050405020304" pitchFamily="18" charset="0"/>
              </a:rPr>
              <a:t>The paper highlights the models' capability to generalize knowledge across a diverse set of tasks, ranging from translation to question answering. This suggests a high level of versatility in language models.</a:t>
            </a:r>
          </a:p>
          <a:p>
            <a:pPr>
              <a:lnSpc>
                <a:spcPct val="150000"/>
              </a:lnSpc>
            </a:pPr>
            <a:r>
              <a:rPr lang="en-US" sz="1100" b="1" i="0" dirty="0">
                <a:effectLst/>
                <a:latin typeface="Times New Roman" panose="02020603050405020304" pitchFamily="18" charset="0"/>
                <a:cs typeface="Times New Roman" panose="02020603050405020304" pitchFamily="18" charset="0"/>
              </a:rPr>
              <a:t>Capability to Reason and Solve Problems:</a:t>
            </a:r>
            <a:r>
              <a:rPr lang="en-US" sz="1100" b="0" i="0" dirty="0">
                <a:solidFill>
                  <a:srgbClr val="D1D5DB"/>
                </a:solidFill>
                <a:effectLst/>
                <a:latin typeface="Times New Roman" panose="02020603050405020304" pitchFamily="18" charset="0"/>
                <a:cs typeface="Times New Roman" panose="02020603050405020304" pitchFamily="18" charset="0"/>
              </a:rPr>
              <a:t> The paper showcases the models' ability to perform reasoning and problem-solving tasks, which are traditionally considered as requiring explicit rules or specialized training.</a:t>
            </a:r>
          </a:p>
          <a:p>
            <a:pPr marL="0" indent="0">
              <a:lnSpc>
                <a:spcPct val="150000"/>
              </a:lnSpc>
              <a:buNone/>
            </a:pPr>
            <a:endParaRPr lang="en-US" sz="1100" dirty="0">
              <a:solidFill>
                <a:srgbClr val="D1D5DB"/>
              </a:solidFill>
              <a:latin typeface="Times New Roman" panose="02020603050405020304" pitchFamily="18" charset="0"/>
              <a:cs typeface="Times New Roman" panose="02020603050405020304" pitchFamily="18" charset="0"/>
            </a:endParaRPr>
          </a:p>
          <a:p>
            <a:pPr>
              <a:lnSpc>
                <a:spcPct val="150000"/>
              </a:lnSpc>
            </a:pPr>
            <a:r>
              <a:rPr lang="en-US" sz="1100" b="1" i="0" dirty="0">
                <a:effectLst/>
                <a:latin typeface="Times New Roman" panose="02020603050405020304" pitchFamily="18" charset="0"/>
                <a:cs typeface="Times New Roman" panose="02020603050405020304" pitchFamily="18" charset="0"/>
              </a:rPr>
              <a:t>Continual Learning and Lifelong Learning:</a:t>
            </a:r>
            <a:r>
              <a:rPr lang="en-US" sz="1100" b="0" i="0" dirty="0">
                <a:solidFill>
                  <a:srgbClr val="D1D5DB"/>
                </a:solidFill>
                <a:effectLst/>
                <a:latin typeface="Times New Roman" panose="02020603050405020304" pitchFamily="18" charset="0"/>
                <a:cs typeface="Times New Roman" panose="02020603050405020304" pitchFamily="18" charset="0"/>
              </a:rPr>
              <a:t> While the paper demonstrates impressive few-shot learning capabilities, the concept of continual learning (learning over an extended period) and lifelong learning (learning over a lifetime) is an emerging trend. Future research could focus on how these models adapt and learn over time.</a:t>
            </a:r>
          </a:p>
          <a:p>
            <a:pPr>
              <a:lnSpc>
                <a:spcPct val="150000"/>
              </a:lnSpc>
            </a:pPr>
            <a:r>
              <a:rPr lang="en-US" sz="1100" b="1" i="0" dirty="0">
                <a:effectLst/>
                <a:latin typeface="Times New Roman" panose="02020603050405020304" pitchFamily="18" charset="0"/>
                <a:cs typeface="Times New Roman" panose="02020603050405020304" pitchFamily="18" charset="0"/>
              </a:rPr>
              <a:t>Ethical and Bias Considerations:</a:t>
            </a:r>
            <a:r>
              <a:rPr lang="en-US" sz="1100" b="0" i="0" dirty="0">
                <a:solidFill>
                  <a:srgbClr val="D1D5DB"/>
                </a:solidFill>
                <a:effectLst/>
                <a:latin typeface="Times New Roman" panose="02020603050405020304" pitchFamily="18" charset="0"/>
                <a:cs typeface="Times New Roman" panose="02020603050405020304" pitchFamily="18" charset="0"/>
              </a:rPr>
              <a:t> With the increasing use of language models in real-world applications, addressing ethical concerns and biases in AI systems is crucial. Future research could delve into methods for reducing biases and ensuring fairness in model outputs.</a:t>
            </a:r>
            <a:endParaRPr lang="en-US" sz="1100" dirty="0">
              <a:solidFill>
                <a:srgbClr val="D1D5DB"/>
              </a:solidFill>
              <a:latin typeface="Times New Roman" panose="02020603050405020304" pitchFamily="18" charset="0"/>
              <a:cs typeface="Times New Roman" panose="02020603050405020304" pitchFamily="18" charset="0"/>
            </a:endParaRPr>
          </a:p>
          <a:p>
            <a:pPr>
              <a:lnSpc>
                <a:spcPct val="150000"/>
              </a:lnSpc>
            </a:pPr>
            <a:r>
              <a:rPr lang="en-US" sz="1100" b="1" i="0" dirty="0">
                <a:effectLst/>
                <a:latin typeface="Times New Roman" panose="02020603050405020304" pitchFamily="18" charset="0"/>
                <a:cs typeface="Times New Roman" panose="02020603050405020304" pitchFamily="18" charset="0"/>
              </a:rPr>
              <a:t>Real-Time and Low-Latency Applications:</a:t>
            </a:r>
            <a:r>
              <a:rPr lang="en-US" sz="1100" b="0" i="0" dirty="0">
                <a:solidFill>
                  <a:srgbClr val="D1D5DB"/>
                </a:solidFill>
                <a:effectLst/>
                <a:latin typeface="Times New Roman" panose="02020603050405020304" pitchFamily="18" charset="0"/>
                <a:cs typeface="Times New Roman" panose="02020603050405020304" pitchFamily="18" charset="0"/>
              </a:rPr>
              <a:t> Many industry applications require real-time or low-latency responses. Investigating techniques to make these models more efficient and faster in their predictions is an important consideration.</a:t>
            </a:r>
          </a:p>
          <a:p>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441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71D5-C573-A43D-8394-A2EF62EF24E0}"/>
              </a:ext>
            </a:extLst>
          </p:cNvPr>
          <p:cNvSpPr>
            <a:spLocks noGrp="1"/>
          </p:cNvSpPr>
          <p:nvPr>
            <p:ph type="title"/>
          </p:nvPr>
        </p:nvSpPr>
        <p:spPr/>
        <p:txBody>
          <a:bodyPr>
            <a:normAutofit/>
          </a:bodyPr>
          <a:lstStyle/>
          <a:p>
            <a:r>
              <a:rPr lang="en-US" sz="1200" b="1" dirty="0">
                <a:solidFill>
                  <a:schemeClr val="tx1"/>
                </a:solidFill>
                <a:latin typeface="Times New Roman" panose="02020603050405020304" pitchFamily="18" charset="0"/>
                <a:cs typeface="Times New Roman" panose="02020603050405020304" pitchFamily="18" charset="0"/>
              </a:rPr>
              <a:t>“Evaluation of ChatGPT for NLP-based Mental Health Applications” </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60F051-1FC2-0594-77D5-EE23FDF944FC}"/>
              </a:ext>
            </a:extLst>
          </p:cNvPr>
          <p:cNvSpPr>
            <a:spLocks noGrp="1"/>
          </p:cNvSpPr>
          <p:nvPr>
            <p:ph idx="1"/>
          </p:nvPr>
        </p:nvSpPr>
        <p:spPr/>
        <p:txBody>
          <a:bodyPr>
            <a:normAutofit lnSpcReduction="10000"/>
          </a:bodyPr>
          <a:lstStyle/>
          <a:p>
            <a:pPr>
              <a:lnSpc>
                <a:spcPct val="150000"/>
              </a:lnSpc>
            </a:pPr>
            <a:r>
              <a:rPr lang="en-US" sz="1050" b="1" i="0" dirty="0">
                <a:solidFill>
                  <a:srgbClr val="D1D5DB"/>
                </a:solidFill>
                <a:effectLst/>
                <a:latin typeface="Times New Roman" panose="02020603050405020304" pitchFamily="18" charset="0"/>
                <a:cs typeface="Times New Roman" panose="02020603050405020304" pitchFamily="18" charset="0"/>
              </a:rPr>
              <a:t>Natural Language Understanding:</a:t>
            </a:r>
            <a:r>
              <a:rPr lang="en-US" sz="1050" b="0" i="0" dirty="0">
                <a:solidFill>
                  <a:srgbClr val="D1D5DB"/>
                </a:solidFill>
                <a:effectLst/>
                <a:latin typeface="Times New Roman" panose="02020603050405020304" pitchFamily="18" charset="0"/>
                <a:cs typeface="Times New Roman" panose="02020603050405020304" pitchFamily="18" charset="0"/>
              </a:rPr>
              <a:t> Evaluating ChatGPT's ability to understand and respond to nuanced language related to mental health issues, including emotions, symptoms, and concerns.</a:t>
            </a:r>
          </a:p>
          <a:p>
            <a:pPr>
              <a:lnSpc>
                <a:spcPct val="150000"/>
              </a:lnSpc>
            </a:pPr>
            <a:r>
              <a:rPr lang="en-US" sz="1050" b="1" i="0" dirty="0">
                <a:solidFill>
                  <a:srgbClr val="D1D5DB"/>
                </a:solidFill>
                <a:effectLst/>
                <a:latin typeface="Times New Roman" panose="02020603050405020304" pitchFamily="18" charset="0"/>
                <a:cs typeface="Times New Roman" panose="02020603050405020304" pitchFamily="18" charset="0"/>
              </a:rPr>
              <a:t>Ethical Considerations:</a:t>
            </a:r>
            <a:r>
              <a:rPr lang="en-US" sz="1050" b="0" i="0" dirty="0">
                <a:solidFill>
                  <a:srgbClr val="D1D5DB"/>
                </a:solidFill>
                <a:effectLst/>
                <a:latin typeface="Times New Roman" panose="02020603050405020304" pitchFamily="18" charset="0"/>
                <a:cs typeface="Times New Roman" panose="02020603050405020304" pitchFamily="18" charset="0"/>
              </a:rPr>
              <a:t> Discussions around the ethical implications of using AI chatbots for mental health support, including issues related to privacy, confidentiality, and potential biases in responses.</a:t>
            </a:r>
          </a:p>
          <a:p>
            <a:pPr>
              <a:lnSpc>
                <a:spcPct val="150000"/>
              </a:lnSpc>
            </a:pPr>
            <a:r>
              <a:rPr lang="en-US" sz="1050" b="1" i="0" dirty="0">
                <a:solidFill>
                  <a:srgbClr val="D1D5DB"/>
                </a:solidFill>
                <a:effectLst/>
                <a:latin typeface="Times New Roman" panose="02020603050405020304" pitchFamily="18" charset="0"/>
                <a:cs typeface="Times New Roman" panose="02020603050405020304" pitchFamily="18" charset="0"/>
              </a:rPr>
              <a:t>User Experience:</a:t>
            </a:r>
            <a:r>
              <a:rPr lang="en-US" sz="1050" b="0" i="0" dirty="0">
                <a:solidFill>
                  <a:srgbClr val="D1D5DB"/>
                </a:solidFill>
                <a:effectLst/>
                <a:latin typeface="Times New Roman" panose="02020603050405020304" pitchFamily="18" charset="0"/>
                <a:cs typeface="Times New Roman" panose="02020603050405020304" pitchFamily="18" charset="0"/>
              </a:rPr>
              <a:t> Assessing the user experience and user satisfaction when interacting with ChatGPT for mental health-related conversations.</a:t>
            </a:r>
          </a:p>
          <a:p>
            <a:pPr>
              <a:lnSpc>
                <a:spcPct val="150000"/>
              </a:lnSpc>
            </a:pPr>
            <a:r>
              <a:rPr lang="en-US" sz="1050" b="1" i="0" dirty="0">
                <a:solidFill>
                  <a:srgbClr val="D1D5DB"/>
                </a:solidFill>
                <a:effectLst/>
                <a:latin typeface="Times New Roman" panose="02020603050405020304" pitchFamily="18" charset="0"/>
                <a:cs typeface="Times New Roman" panose="02020603050405020304" pitchFamily="18" charset="0"/>
              </a:rPr>
              <a:t>Integration with Healthcare Services:</a:t>
            </a:r>
            <a:r>
              <a:rPr lang="en-US" sz="1050" b="0" i="0" dirty="0">
                <a:solidFill>
                  <a:srgbClr val="D1D5DB"/>
                </a:solidFill>
                <a:effectLst/>
                <a:latin typeface="Times New Roman" panose="02020603050405020304" pitchFamily="18" charset="0"/>
                <a:cs typeface="Times New Roman" panose="02020603050405020304" pitchFamily="18" charset="0"/>
              </a:rPr>
              <a:t> Exploring how ChatGPT can be integrated into existing mental healthcare services and systems, and its potential role in complementing human mental health professionals.</a:t>
            </a:r>
          </a:p>
          <a:p>
            <a:pPr marL="0" indent="0">
              <a:lnSpc>
                <a:spcPct val="150000"/>
              </a:lnSpc>
              <a:buNone/>
            </a:pPr>
            <a:endParaRPr lang="en-US" sz="1050" dirty="0">
              <a:solidFill>
                <a:srgbClr val="D1D5DB"/>
              </a:solidFill>
              <a:latin typeface="Times New Roman" panose="02020603050405020304" pitchFamily="18" charset="0"/>
              <a:cs typeface="Times New Roman" panose="02020603050405020304" pitchFamily="18" charset="0"/>
            </a:endParaRPr>
          </a:p>
          <a:p>
            <a:pPr>
              <a:lnSpc>
                <a:spcPct val="150000"/>
              </a:lnSpc>
            </a:pPr>
            <a:r>
              <a:rPr lang="en-US" sz="1050" b="1" i="0" dirty="0">
                <a:solidFill>
                  <a:srgbClr val="D1D5DB"/>
                </a:solidFill>
                <a:effectLst/>
                <a:latin typeface="Times New Roman" panose="02020603050405020304" pitchFamily="18" charset="0"/>
                <a:cs typeface="Times New Roman" panose="02020603050405020304" pitchFamily="18" charset="0"/>
              </a:rPr>
              <a:t>Long-Term Impact:</a:t>
            </a:r>
            <a:r>
              <a:rPr lang="en-US" sz="1050" b="0" i="0" dirty="0">
                <a:solidFill>
                  <a:srgbClr val="D1D5DB"/>
                </a:solidFill>
                <a:effectLst/>
                <a:latin typeface="Times New Roman" panose="02020603050405020304" pitchFamily="18" charset="0"/>
                <a:cs typeface="Times New Roman" panose="02020603050405020304" pitchFamily="18" charset="0"/>
              </a:rPr>
              <a:t> Investigating the long-term impact of using AI chatbots in mental health care, including whether they can lead to sustained improvements or if there are limitations in their effectiveness.</a:t>
            </a:r>
          </a:p>
          <a:p>
            <a:pPr>
              <a:lnSpc>
                <a:spcPct val="150000"/>
              </a:lnSpc>
            </a:pPr>
            <a:r>
              <a:rPr lang="en-US" sz="1050" b="1" i="0" dirty="0">
                <a:solidFill>
                  <a:srgbClr val="D1D5DB"/>
                </a:solidFill>
                <a:effectLst/>
                <a:latin typeface="Times New Roman" panose="02020603050405020304" pitchFamily="18" charset="0"/>
                <a:cs typeface="Times New Roman" panose="02020603050405020304" pitchFamily="18" charset="0"/>
              </a:rPr>
              <a:t>Privacy and Security:</a:t>
            </a:r>
            <a:r>
              <a:rPr lang="en-US" sz="1050" b="0" i="0" dirty="0">
                <a:solidFill>
                  <a:srgbClr val="D1D5DB"/>
                </a:solidFill>
                <a:effectLst/>
                <a:latin typeface="Times New Roman" panose="02020603050405020304" pitchFamily="18" charset="0"/>
                <a:cs typeface="Times New Roman" panose="02020603050405020304" pitchFamily="18" charset="0"/>
              </a:rPr>
              <a:t> Addressing concerns related to data security, privacy, and the potential misuse of sensitive information in mental health applications.</a:t>
            </a:r>
          </a:p>
          <a:p>
            <a:pPr>
              <a:lnSpc>
                <a:spcPct val="150000"/>
              </a:lnSpc>
            </a:pPr>
            <a:r>
              <a:rPr lang="en-US" sz="1050" b="1" i="0" dirty="0">
                <a:solidFill>
                  <a:srgbClr val="D1D5DB"/>
                </a:solidFill>
                <a:effectLst/>
                <a:latin typeface="Times New Roman" panose="02020603050405020304" pitchFamily="18" charset="0"/>
                <a:cs typeface="Times New Roman" panose="02020603050405020304" pitchFamily="18" charset="0"/>
              </a:rPr>
              <a:t>Cultural and Linguistic Sensitivity:</a:t>
            </a:r>
            <a:r>
              <a:rPr lang="en-US" sz="1050" b="0" i="0" dirty="0">
                <a:solidFill>
                  <a:srgbClr val="D1D5DB"/>
                </a:solidFill>
                <a:effectLst/>
                <a:latin typeface="Times New Roman" panose="02020603050405020304" pitchFamily="18" charset="0"/>
                <a:cs typeface="Times New Roman" panose="02020603050405020304" pitchFamily="18" charset="0"/>
              </a:rPr>
              <a:t> Ensuring that ChatGPT is culturally and linguistically sensitive to a diverse range of users and their unique mental health needs.</a:t>
            </a:r>
          </a:p>
          <a:p>
            <a:pPr marL="0" indent="0">
              <a:lnSpc>
                <a:spcPct val="150000"/>
              </a:lnSpc>
              <a:buNone/>
            </a:pPr>
            <a:endParaRPr lang="en-US" sz="1050" b="0" i="0" dirty="0">
              <a:solidFill>
                <a:srgbClr val="D1D5DB"/>
              </a:solidFill>
              <a:effectLst/>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154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5111</Words>
  <Application>Microsoft Office PowerPoint</Application>
  <PresentationFormat>On-screen Show (16:9)</PresentationFormat>
  <Paragraphs>208</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Söhne</vt:lpstr>
      <vt:lpstr>Times New Roman</vt:lpstr>
      <vt:lpstr>Office Theme</vt:lpstr>
      <vt:lpstr>TACKLING COMPLEX SCIENTIFIC QUESTIONS USING  LARGE LANGUAGE MODEL</vt:lpstr>
      <vt:lpstr>GUIDE   Dr RAJESH R</vt:lpstr>
      <vt:lpstr>GUIDE APPROVAL </vt:lpstr>
      <vt:lpstr>PROJECT OUTLINE</vt:lpstr>
      <vt:lpstr>INTRODUCTION</vt:lpstr>
      <vt:lpstr>PowerPoint Presentation</vt:lpstr>
      <vt:lpstr>“Language Models are Unsupervised Multitask Learners”</vt:lpstr>
      <vt:lpstr>"Language Models are Few-Shot Learners"</vt:lpstr>
      <vt:lpstr>“Evaluation of ChatGPT for NLP-based Mental Health Applications” </vt:lpstr>
      <vt:lpstr>“Towards Automated Urban Planning: When Generative and ChatGPT-like AI Meets Urban Planning”</vt:lpstr>
      <vt:lpstr>A Comprehensive Survey of AI-Generated Content (AIGC): A History of Generative AI from GAN to ChatGPT </vt:lpstr>
      <vt:lpstr>Accelerating the integration of ChatGPT and other large‐ scale AI models into biomedical research and healthcare</vt:lpstr>
      <vt:lpstr>Distinguishing Human Generated Text From ChatGPT Generated Text Using Machine Learning</vt:lpstr>
      <vt:lpstr>“Awareness and acceptance of ChatGPT as a generative conversational  AI for transforming education by Ghanaian academics: A two-phase study”</vt:lpstr>
      <vt:lpstr>ChatGPT for Higher Education Professional Development: A  Guide to Conversational AI </vt:lpstr>
      <vt:lpstr>ChatGPT for Computational Social Systems: From Conversational  Applications to Human-Oriented Operating Systems</vt:lpstr>
      <vt:lpstr>Theory of Mind May Have  Spontaneously Emerged in Large Language Models </vt:lpstr>
      <vt:lpstr>Theory of Mind May Have  Spontaneously Emerged in Large Language Models </vt:lpstr>
      <vt:lpstr>ChatGPT and a New Academic Reality:  AI-Written Research Papers and the Ethics of the Large Language Models in Scholarly Publishing</vt:lpstr>
      <vt:lpstr>ChatGPT and a New Academic Reality:  AI-Written Research Papers and the Ethics of the Large Language Models in Scholarly Publishing</vt:lpstr>
      <vt:lpstr>Chatting about ChatGPT: How may AI and GPT impact academia and libraries? </vt:lpstr>
      <vt:lpstr>Chatting about ChatGPT: How may AI and GPT impact academia and libraries? </vt:lpstr>
      <vt:lpstr>Study and Analysis of Chat GPT and its Impact on Different Fields of Study </vt:lpstr>
      <vt:lpstr>Study and Analysis of Chat GPT and its Impact on Different Fields of Study </vt:lpstr>
      <vt:lpstr>Towards Human-Bot Collaborative Software Architecting with ChatGPT </vt:lpstr>
      <vt:lpstr>Towards Human-Bot Collaborative Software Architecting with ChatGPT </vt:lpstr>
      <vt:lpstr>THEMES DISCOVERED  IN THE REVIEW</vt:lpstr>
      <vt:lpstr>SCOPE OF THE PROJECT</vt:lpstr>
      <vt:lpstr>PROBLEM STATEMENT</vt:lpstr>
      <vt:lpstr>RESEARCH CHALLENGES</vt:lpstr>
      <vt:lpstr>RESEARCH OBJECTIVE</vt:lpstr>
      <vt:lpstr>METHODOLOGY</vt:lpstr>
      <vt:lpstr>RESULTS AND DISCUSSION</vt:lpstr>
      <vt:lpstr>Experimental results</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2023-11-03T05:33:02Z</dcterms:modified>
</cp:coreProperties>
</file>