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36"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70"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13"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37816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80448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3886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25064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01591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9731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72229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538830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215573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965643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02260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75738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02185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93032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53811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17874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7843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45547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87703298"/>
      </p:ext>
    </p:extLst>
  </p:cSld>
  <p:clrMap bg1="dk1" tx1="lt1" bg2="dk2" tx2="lt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 id="2147483948" r:id="rId12"/>
    <p:sldLayoutId id="2147483949" r:id="rId13"/>
    <p:sldLayoutId id="2147483950" r:id="rId14"/>
    <p:sldLayoutId id="2147483951" r:id="rId15"/>
    <p:sldLayoutId id="2147483952" r:id="rId16"/>
    <p:sldLayoutId id="2147483953" r:id="rId17"/>
    <p:sldLayoutId id="2147483954"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404813" y="354694"/>
            <a:ext cx="9982200" cy="1124667"/>
          </a:xfrm>
          <a:prstGeom prst="rect">
            <a:avLst/>
          </a:prstGeom>
        </p:spPr>
        <p:txBody>
          <a:bodyPr vert="horz" wrap="square" lIns="0" tIns="16510" rIns="0" bIns="0" rtlCol="0">
            <a:spAutoFit/>
          </a:bodyPr>
          <a:lstStyle/>
          <a:p>
            <a:pPr marL="3213735">
              <a:spcBef>
                <a:spcPts val="130"/>
              </a:spcBef>
            </a:pPr>
            <a:r>
              <a:rPr lang="en-US" sz="4000" b="1" u="sng" dirty="0">
                <a:latin typeface="Centaur" panose="02030504050205020304" pitchFamily="18" charset="0"/>
                <a:cs typeface="Times New Roman" panose="02020603050405020304" pitchFamily="18" charset="0"/>
              </a:rPr>
              <a:t>Employee</a:t>
            </a:r>
            <a:r>
              <a:rPr lang="en-US" b="1" u="sng" dirty="0">
                <a:latin typeface="Centaur" panose="02030504050205020304" pitchFamily="18" charset="0"/>
                <a:cs typeface="Times New Roman" panose="02020603050405020304" pitchFamily="18" charset="0"/>
              </a:rPr>
              <a:t> </a:t>
            </a:r>
            <a:r>
              <a:rPr lang="en-US" sz="4000" b="1" u="sng" dirty="0">
                <a:latin typeface="Centaur" panose="02030504050205020304" pitchFamily="18" charset="0"/>
                <a:cs typeface="Times New Roman" panose="02020603050405020304" pitchFamily="18" charset="0"/>
              </a:rPr>
              <a:t>Data Analysis using Excel</a:t>
            </a:r>
            <a:r>
              <a:rPr lang="en-US" sz="4000" b="1" i="0" u="sng" dirty="0">
                <a:effectLst/>
                <a:latin typeface="Centaur" panose="02030504050205020304" pitchFamily="18" charset="0"/>
                <a:cs typeface="Times New Roman" panose="02020603050405020304" pitchFamily="18" charset="0"/>
              </a:rPr>
              <a:t> </a:t>
            </a:r>
            <a:br>
              <a:rPr lang="en-US" b="1" i="0" u="sng" dirty="0">
                <a:solidFill>
                  <a:srgbClr val="0F0F0F"/>
                </a:solidFill>
                <a:effectLst/>
                <a:latin typeface="Centaur" panose="02030504050205020304" pitchFamily="18" charset="0"/>
              </a:rPr>
            </a:br>
            <a:endParaRPr u="sng" spc="15" dirty="0">
              <a:latin typeface="Centaur" panose="02030504050205020304"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971800" y="3412804"/>
            <a:ext cx="8610600" cy="1938992"/>
          </a:xfrm>
          <a:prstGeom prst="rect">
            <a:avLst/>
          </a:prstGeom>
          <a:noFill/>
        </p:spPr>
        <p:txBody>
          <a:bodyPr wrap="square" rtlCol="0">
            <a:spAutoFit/>
          </a:bodyPr>
          <a:lstStyle/>
          <a:p>
            <a:r>
              <a:rPr lang="en-US" sz="2400" dirty="0">
                <a:solidFill>
                  <a:schemeClr val="bg1">
                    <a:lumMod val="95000"/>
                    <a:lumOff val="5000"/>
                  </a:schemeClr>
                </a:solidFill>
                <a:latin typeface="Cascadia Code" panose="020B0609020000020004" pitchFamily="49" charset="0"/>
                <a:ea typeface="Cascadia Code" panose="020B0609020000020004" pitchFamily="49" charset="0"/>
                <a:cs typeface="Cascadia Code" panose="020B0609020000020004" pitchFamily="49" charset="0"/>
              </a:rPr>
              <a:t>STUDENT NAME </a:t>
            </a:r>
            <a:r>
              <a:rPr lang="en-US" sz="2400" dirty="0">
                <a:solidFill>
                  <a:schemeClr val="bg1">
                    <a:lumMod val="95000"/>
                    <a:lumOff val="5000"/>
                  </a:schemeClr>
                </a:solidFill>
                <a:latin typeface="Cambria Math" panose="02040503050406030204" pitchFamily="18" charset="0"/>
                <a:ea typeface="Cambria Math" panose="02040503050406030204" pitchFamily="18" charset="0"/>
              </a:rPr>
              <a:t>:  S.ABINANDHANAA</a:t>
            </a:r>
          </a:p>
          <a:p>
            <a:r>
              <a:rPr lang="en-US" sz="2400" dirty="0">
                <a:solidFill>
                  <a:schemeClr val="bg1">
                    <a:lumMod val="95000"/>
                    <a:lumOff val="5000"/>
                  </a:schemeClr>
                </a:solidFill>
                <a:latin typeface="Cascadia Code" panose="020B0609020000020004" pitchFamily="49" charset="0"/>
                <a:ea typeface="Cascadia Code" panose="020B0609020000020004" pitchFamily="49" charset="0"/>
                <a:cs typeface="Cascadia Code" panose="020B0609020000020004" pitchFamily="49" charset="0"/>
              </a:rPr>
              <a:t>REGISTER NO:</a:t>
            </a:r>
            <a:r>
              <a:rPr lang="en-US" sz="2400" dirty="0">
                <a:solidFill>
                  <a:schemeClr val="bg1">
                    <a:lumMod val="95000"/>
                    <a:lumOff val="5000"/>
                  </a:schemeClr>
                </a:solidFill>
                <a:latin typeface="Aptos Display" panose="020B0004020202020204" pitchFamily="34" charset="0"/>
                <a:ea typeface="Cascadia Code" panose="020B0609020000020004" pitchFamily="49" charset="0"/>
                <a:cs typeface="Cascadia Code" panose="020B0609020000020004" pitchFamily="49" charset="0"/>
              </a:rPr>
              <a:t>122201986</a:t>
            </a:r>
            <a:r>
              <a:rPr lang="en-US" sz="2400" dirty="0">
                <a:solidFill>
                  <a:schemeClr val="bg1">
                    <a:lumMod val="95000"/>
                    <a:lumOff val="5000"/>
                  </a:schemeClr>
                </a:solidFill>
                <a:latin typeface="Cascadia Code" panose="020B0609020000020004" pitchFamily="49" charset="0"/>
                <a:ea typeface="Cascadia Code" panose="020B0609020000020004" pitchFamily="49" charset="0"/>
                <a:cs typeface="Cascadia Code" panose="020B0609020000020004" pitchFamily="49" charset="0"/>
              </a:rPr>
              <a:t>         </a:t>
            </a:r>
          </a:p>
          <a:p>
            <a:r>
              <a:rPr lang="en-US" sz="2400" dirty="0">
                <a:solidFill>
                  <a:schemeClr val="bg1">
                    <a:lumMod val="95000"/>
                    <a:lumOff val="5000"/>
                  </a:schemeClr>
                </a:solidFill>
                <a:latin typeface="Cascadia Code" panose="020B0609020000020004" pitchFamily="49" charset="0"/>
                <a:ea typeface="Cascadia Code" panose="020B0609020000020004" pitchFamily="49" charset="0"/>
                <a:cs typeface="Cascadia Code" panose="020B0609020000020004" pitchFamily="49" charset="0"/>
              </a:rPr>
              <a:t>DEPARTMENT</a:t>
            </a:r>
            <a:r>
              <a:rPr lang="en-US" sz="2400" dirty="0">
                <a:solidFill>
                  <a:schemeClr val="bg1">
                    <a:lumMod val="95000"/>
                    <a:lumOff val="5000"/>
                  </a:schemeClr>
                </a:solidFill>
                <a:latin typeface="Cambria Math" panose="02040503050406030204" pitchFamily="18" charset="0"/>
                <a:ea typeface="Cambria Math" panose="02040503050406030204" pitchFamily="18" charset="0"/>
              </a:rPr>
              <a:t>: BCOM(C.S)</a:t>
            </a:r>
          </a:p>
          <a:p>
            <a:r>
              <a:rPr lang="en-US" sz="2400" dirty="0">
                <a:solidFill>
                  <a:schemeClr val="bg1">
                    <a:lumMod val="95000"/>
                    <a:lumOff val="5000"/>
                  </a:schemeClr>
                </a:solidFill>
                <a:latin typeface="Cascadia Code" panose="020B0609020000020004" pitchFamily="49" charset="0"/>
                <a:ea typeface="Cascadia Code" panose="020B0609020000020004" pitchFamily="49" charset="0"/>
                <a:cs typeface="Cascadia Code" panose="020B0609020000020004" pitchFamily="49" charset="0"/>
              </a:rPr>
              <a:t>COLLEGE </a:t>
            </a:r>
            <a:r>
              <a:rPr lang="en-US" sz="2400" dirty="0">
                <a:solidFill>
                  <a:schemeClr val="bg1">
                    <a:lumMod val="95000"/>
                    <a:lumOff val="5000"/>
                  </a:schemeClr>
                </a:solidFill>
                <a:latin typeface="Cambria Math" panose="02040503050406030204" pitchFamily="18" charset="0"/>
                <a:ea typeface="Cambria Math" panose="02040503050406030204" pitchFamily="18" charset="0"/>
                <a:cs typeface="Cascadia Code" panose="020B0609020000020004" pitchFamily="49" charset="0"/>
              </a:rPr>
              <a:t>:</a:t>
            </a:r>
            <a:r>
              <a:rPr lang="en-US" sz="2400" dirty="0">
                <a:latin typeface="Cambria Math" panose="02040503050406030204" pitchFamily="18" charset="0"/>
                <a:ea typeface="Cambria Math" panose="02040503050406030204" pitchFamily="18" charset="0"/>
              </a:rPr>
              <a:t> </a:t>
            </a:r>
            <a:r>
              <a:rPr lang="en-US" sz="2400" dirty="0">
                <a:solidFill>
                  <a:schemeClr val="bg1">
                    <a:lumMod val="95000"/>
                    <a:lumOff val="5000"/>
                  </a:schemeClr>
                </a:solidFill>
                <a:latin typeface="Cambria Math" panose="02040503050406030204" pitchFamily="18" charset="0"/>
                <a:ea typeface="Cambria Math" panose="02040503050406030204" pitchFamily="18" charset="0"/>
              </a:rPr>
              <a:t>ANNA</a:t>
            </a:r>
            <a:r>
              <a:rPr lang="en-US" sz="2400" dirty="0">
                <a:latin typeface="Cambria Math" panose="02040503050406030204" pitchFamily="18" charset="0"/>
                <a:ea typeface="Cambria Math" panose="02040503050406030204" pitchFamily="18" charset="0"/>
              </a:rPr>
              <a:t> </a:t>
            </a:r>
            <a:r>
              <a:rPr lang="en-US" sz="2400" dirty="0">
                <a:solidFill>
                  <a:schemeClr val="bg1">
                    <a:lumMod val="95000"/>
                    <a:lumOff val="5000"/>
                  </a:schemeClr>
                </a:solidFill>
                <a:latin typeface="Cambria Math" panose="02040503050406030204" pitchFamily="18" charset="0"/>
                <a:ea typeface="Cambria Math" panose="02040503050406030204" pitchFamily="18" charset="0"/>
              </a:rPr>
              <a:t>ADARSH</a:t>
            </a:r>
            <a:r>
              <a:rPr lang="en-US" sz="2400" dirty="0">
                <a:latin typeface="Cambria Math" panose="02040503050406030204" pitchFamily="18" charset="0"/>
                <a:ea typeface="Cambria Math" panose="02040503050406030204" pitchFamily="18" charset="0"/>
              </a:rPr>
              <a:t> </a:t>
            </a:r>
            <a:r>
              <a:rPr lang="en-US" sz="2400" dirty="0">
                <a:solidFill>
                  <a:schemeClr val="bg1">
                    <a:lumMod val="95000"/>
                    <a:lumOff val="5000"/>
                  </a:schemeClr>
                </a:solidFill>
                <a:latin typeface="Cambria Math" panose="02040503050406030204" pitchFamily="18" charset="0"/>
                <a:ea typeface="Cambria Math" panose="02040503050406030204" pitchFamily="18" charset="0"/>
              </a:rPr>
              <a:t>COLLEGE</a:t>
            </a:r>
            <a:r>
              <a:rPr lang="en-US" sz="2400" dirty="0">
                <a:latin typeface="Cambria Math" panose="02040503050406030204" pitchFamily="18" charset="0"/>
                <a:ea typeface="Cambria Math" panose="02040503050406030204" pitchFamily="18" charset="0"/>
              </a:rPr>
              <a:t> </a:t>
            </a:r>
            <a:r>
              <a:rPr lang="en-US" sz="2400" dirty="0">
                <a:solidFill>
                  <a:schemeClr val="bg1">
                    <a:lumMod val="95000"/>
                    <a:lumOff val="5000"/>
                  </a:schemeClr>
                </a:solidFill>
                <a:latin typeface="Cambria Math" panose="02040503050406030204" pitchFamily="18" charset="0"/>
                <a:ea typeface="Cambria Math" panose="02040503050406030204" pitchFamily="18" charset="0"/>
              </a:rPr>
              <a:t>FOR</a:t>
            </a:r>
            <a:r>
              <a:rPr lang="en-US" sz="2400" dirty="0">
                <a:latin typeface="Cambria Math" panose="02040503050406030204" pitchFamily="18" charset="0"/>
                <a:ea typeface="Cambria Math" panose="02040503050406030204" pitchFamily="18" charset="0"/>
              </a:rPr>
              <a:t> </a:t>
            </a:r>
            <a:r>
              <a:rPr lang="en-US" sz="2400" dirty="0">
                <a:solidFill>
                  <a:schemeClr val="bg1">
                    <a:lumMod val="95000"/>
                    <a:lumOff val="5000"/>
                  </a:schemeClr>
                </a:solidFill>
                <a:latin typeface="Cambria Math" panose="02040503050406030204" pitchFamily="18" charset="0"/>
                <a:ea typeface="Cambria Math" panose="02040503050406030204" pitchFamily="18" charset="0"/>
              </a:rPr>
              <a:t>WOMEN</a:t>
            </a:r>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511174" y="212725"/>
            <a:ext cx="11680826" cy="6730689"/>
          </a:xfrm>
          <a:prstGeom prst="rect">
            <a:avLst/>
          </a:prstGeom>
        </p:spPr>
        <p:txBody>
          <a:bodyPr vert="horz" wrap="square" lIns="0" tIns="13335" rIns="0" bIns="0" rtlCol="0">
            <a:spAutoFit/>
          </a:bodyPr>
          <a:lstStyle/>
          <a:p>
            <a:pPr marL="12700">
              <a:lnSpc>
                <a:spcPct val="100000"/>
              </a:lnSpc>
              <a:spcBef>
                <a:spcPts val="105"/>
              </a:spcBef>
            </a:pPr>
            <a:r>
              <a:rPr sz="3200" b="1" u="sng" spc="15" dirty="0">
                <a:latin typeface="Centaur" panose="02030504050205020304" pitchFamily="18" charset="0"/>
                <a:cs typeface="Trebuchet MS"/>
              </a:rPr>
              <a:t>M</a:t>
            </a:r>
            <a:r>
              <a:rPr sz="3200" b="1" u="sng" dirty="0">
                <a:latin typeface="Centaur" panose="02030504050205020304" pitchFamily="18" charset="0"/>
                <a:cs typeface="Trebuchet MS"/>
              </a:rPr>
              <a:t>O</a:t>
            </a:r>
            <a:r>
              <a:rPr sz="3200" b="1" u="sng" spc="-15" dirty="0">
                <a:latin typeface="Centaur" panose="02030504050205020304" pitchFamily="18" charset="0"/>
                <a:cs typeface="Trebuchet MS"/>
              </a:rPr>
              <a:t>D</a:t>
            </a:r>
            <a:r>
              <a:rPr sz="3200" b="1" u="sng" spc="-35" dirty="0">
                <a:latin typeface="Centaur" panose="02030504050205020304" pitchFamily="18" charset="0"/>
                <a:cs typeface="Trebuchet MS"/>
              </a:rPr>
              <a:t>E</a:t>
            </a:r>
            <a:r>
              <a:rPr sz="3200" b="1" u="sng" spc="-30" dirty="0">
                <a:latin typeface="Centaur" panose="02030504050205020304" pitchFamily="18" charset="0"/>
                <a:cs typeface="Trebuchet MS"/>
              </a:rPr>
              <a:t>LL</a:t>
            </a:r>
            <a:r>
              <a:rPr sz="3200" b="1" u="sng" spc="-5" dirty="0">
                <a:latin typeface="Centaur" panose="02030504050205020304" pitchFamily="18" charset="0"/>
                <a:cs typeface="Trebuchet MS"/>
              </a:rPr>
              <a:t>I</a:t>
            </a:r>
            <a:r>
              <a:rPr sz="3200" b="1" u="sng" spc="30" dirty="0">
                <a:latin typeface="Centaur" panose="02030504050205020304" pitchFamily="18" charset="0"/>
                <a:cs typeface="Trebuchet MS"/>
              </a:rPr>
              <a:t>N</a:t>
            </a:r>
            <a:r>
              <a:rPr sz="3200" b="1" u="sng" spc="5" dirty="0">
                <a:latin typeface="Centaur" panose="02030504050205020304" pitchFamily="18" charset="0"/>
                <a:cs typeface="Trebuchet MS"/>
              </a:rPr>
              <a:t>G</a:t>
            </a:r>
            <a:endParaRPr lang="en-IN" sz="3200" b="1" u="sng" spc="5" dirty="0">
              <a:latin typeface="Centaur" panose="02030504050205020304" pitchFamily="18" charset="0"/>
              <a:cs typeface="Trebuchet MS"/>
            </a:endParaRPr>
          </a:p>
          <a:p>
            <a:pPr marL="12700">
              <a:lnSpc>
                <a:spcPct val="100000"/>
              </a:lnSpc>
              <a:spcBef>
                <a:spcPts val="105"/>
              </a:spcBef>
            </a:pPr>
            <a:endParaRPr lang="en-IN" sz="3200" b="1" u="sng" spc="5" dirty="0">
              <a:latin typeface="Centaur" panose="02030504050205020304" pitchFamily="18" charset="0"/>
              <a:cs typeface="Trebuchet MS"/>
            </a:endParaRPr>
          </a:p>
          <a:p>
            <a:pPr marL="12700">
              <a:lnSpc>
                <a:spcPct val="100000"/>
              </a:lnSpc>
              <a:spcBef>
                <a:spcPts val="105"/>
              </a:spcBef>
            </a:pPr>
            <a:r>
              <a:rPr lang="en-IN" sz="2400" b="1" spc="5" dirty="0">
                <a:solidFill>
                  <a:schemeClr val="bg1"/>
                </a:solidFill>
                <a:latin typeface="Dubai Medium" panose="020B0603030403030204" pitchFamily="34" charset="-78"/>
                <a:cs typeface="Dubai Medium" panose="020B0603030403030204" pitchFamily="34" charset="-78"/>
              </a:rPr>
              <a:t>1</a:t>
            </a:r>
            <a:r>
              <a:rPr lang="en-IN" sz="2400" b="1" u="sng" spc="5" dirty="0">
                <a:solidFill>
                  <a:schemeClr val="bg1"/>
                </a:solidFill>
                <a:latin typeface="Dubai Medium" panose="020B0603030403030204" pitchFamily="34" charset="-78"/>
                <a:cs typeface="Dubai Medium" panose="020B0603030403030204" pitchFamily="34" charset="-78"/>
              </a:rPr>
              <a:t>. Collection</a:t>
            </a:r>
            <a:r>
              <a:rPr lang="en-IN" sz="2400" b="1" spc="5" dirty="0">
                <a:solidFill>
                  <a:schemeClr val="bg1"/>
                </a:solidFill>
                <a:latin typeface="Dubai Medium" panose="020B0603030403030204" pitchFamily="34" charset="-78"/>
                <a:cs typeface="Dubai Medium" panose="020B0603030403030204" pitchFamily="34" charset="-78"/>
              </a:rPr>
              <a:t>: collected the data from EDUNET data set which was mentioned in the class </a:t>
            </a:r>
          </a:p>
          <a:p>
            <a:pPr marL="12700">
              <a:lnSpc>
                <a:spcPct val="100000"/>
              </a:lnSpc>
              <a:spcBef>
                <a:spcPts val="105"/>
              </a:spcBef>
            </a:pPr>
            <a:r>
              <a:rPr lang="en-IN" sz="2400" b="1" spc="5" dirty="0">
                <a:solidFill>
                  <a:schemeClr val="bg1"/>
                </a:solidFill>
                <a:latin typeface="Dubai Medium" panose="020B0603030403030204" pitchFamily="34" charset="-78"/>
                <a:cs typeface="Dubai Medium" panose="020B0603030403030204" pitchFamily="34" charset="-78"/>
              </a:rPr>
              <a:t>2. </a:t>
            </a:r>
            <a:r>
              <a:rPr lang="en-IN" sz="2400" b="1" u="sng" spc="5" dirty="0">
                <a:solidFill>
                  <a:schemeClr val="bg1"/>
                </a:solidFill>
                <a:latin typeface="Dubai Medium" panose="020B0603030403030204" pitchFamily="34" charset="-78"/>
                <a:cs typeface="Dubai Medium" panose="020B0603030403030204" pitchFamily="34" charset="-78"/>
              </a:rPr>
              <a:t>Feature collection </a:t>
            </a:r>
            <a:r>
              <a:rPr lang="en-IN" sz="2400" b="1" spc="5" dirty="0">
                <a:solidFill>
                  <a:schemeClr val="bg1"/>
                </a:solidFill>
                <a:latin typeface="Dubai Medium" panose="020B0603030403030204" pitchFamily="34" charset="-78"/>
                <a:cs typeface="Dubai Medium" panose="020B0603030403030204" pitchFamily="34" charset="-78"/>
              </a:rPr>
              <a:t>: selected 9 specific features from the total of 26 features</a:t>
            </a:r>
          </a:p>
          <a:p>
            <a:pPr marL="12700">
              <a:lnSpc>
                <a:spcPct val="100000"/>
              </a:lnSpc>
              <a:spcBef>
                <a:spcPts val="105"/>
              </a:spcBef>
            </a:pPr>
            <a:r>
              <a:rPr lang="en-IN" sz="2400" b="1" spc="5" dirty="0">
                <a:solidFill>
                  <a:schemeClr val="bg1"/>
                </a:solidFill>
                <a:latin typeface="Dubai Medium" panose="020B0603030403030204" pitchFamily="34" charset="-78"/>
                <a:cs typeface="Dubai Medium" panose="020B0603030403030204" pitchFamily="34" charset="-78"/>
              </a:rPr>
              <a:t>3. </a:t>
            </a:r>
            <a:r>
              <a:rPr lang="en-IN" sz="2400" b="1" u="sng" spc="5" dirty="0">
                <a:solidFill>
                  <a:schemeClr val="bg1"/>
                </a:solidFill>
                <a:latin typeface="Dubai Medium" panose="020B0603030403030204" pitchFamily="34" charset="-78"/>
                <a:cs typeface="Dubai Medium" panose="020B0603030403030204" pitchFamily="34" charset="-78"/>
              </a:rPr>
              <a:t>Data cleaning </a:t>
            </a:r>
            <a:r>
              <a:rPr lang="en-IN" sz="2400" b="1" spc="5" dirty="0">
                <a:solidFill>
                  <a:schemeClr val="bg1"/>
                </a:solidFill>
                <a:latin typeface="Dubai Medium" panose="020B0603030403030204" pitchFamily="34" charset="-78"/>
                <a:cs typeface="Dubai Medium" panose="020B0603030403030204" pitchFamily="34" charset="-78"/>
              </a:rPr>
              <a:t>: </a:t>
            </a:r>
          </a:p>
          <a:p>
            <a:pPr marL="12700">
              <a:lnSpc>
                <a:spcPct val="100000"/>
              </a:lnSpc>
              <a:spcBef>
                <a:spcPts val="105"/>
              </a:spcBef>
            </a:pPr>
            <a:r>
              <a:rPr lang="en-IN" sz="2400" b="1" spc="5" dirty="0">
                <a:solidFill>
                  <a:schemeClr val="bg1"/>
                </a:solidFill>
                <a:latin typeface="Dubai Medium" panose="020B0603030403030204" pitchFamily="34" charset="-78"/>
                <a:cs typeface="Dubai Medium" panose="020B0603030403030204" pitchFamily="34" charset="-78"/>
              </a:rPr>
              <a:t>a)  Identifying the missing values</a:t>
            </a:r>
          </a:p>
          <a:p>
            <a:pPr marL="12700">
              <a:lnSpc>
                <a:spcPct val="100000"/>
              </a:lnSpc>
              <a:spcBef>
                <a:spcPts val="105"/>
              </a:spcBef>
            </a:pPr>
            <a:r>
              <a:rPr lang="en-IN" sz="2400" b="1" spc="5" dirty="0">
                <a:solidFill>
                  <a:schemeClr val="bg1"/>
                </a:solidFill>
                <a:latin typeface="Dubai Medium" panose="020B0603030403030204" pitchFamily="34" charset="-78"/>
                <a:cs typeface="Dubai Medium" panose="020B0603030403030204" pitchFamily="34" charset="-78"/>
              </a:rPr>
              <a:t>b) Filtering the missing values</a:t>
            </a:r>
          </a:p>
          <a:p>
            <a:pPr marL="12700">
              <a:lnSpc>
                <a:spcPct val="100000"/>
              </a:lnSpc>
              <a:spcBef>
                <a:spcPts val="105"/>
              </a:spcBef>
            </a:pPr>
            <a:r>
              <a:rPr lang="en-IN" sz="2400" b="1" spc="5" dirty="0">
                <a:solidFill>
                  <a:schemeClr val="bg1"/>
                </a:solidFill>
                <a:latin typeface="Dubai Medium" panose="020B0603030403030204" pitchFamily="34" charset="-78"/>
                <a:cs typeface="Dubai Medium" panose="020B0603030403030204" pitchFamily="34" charset="-78"/>
              </a:rPr>
              <a:t>4. </a:t>
            </a:r>
            <a:r>
              <a:rPr lang="en-IN" sz="2400" b="1" u="sng" spc="5" dirty="0">
                <a:solidFill>
                  <a:schemeClr val="bg1"/>
                </a:solidFill>
                <a:latin typeface="Dubai Medium" panose="020B0603030403030204" pitchFamily="34" charset="-78"/>
                <a:cs typeface="Dubai Medium" panose="020B0603030403030204" pitchFamily="34" charset="-78"/>
              </a:rPr>
              <a:t>Performance level:</a:t>
            </a:r>
          </a:p>
          <a:p>
            <a:pPr marL="12700">
              <a:lnSpc>
                <a:spcPct val="100000"/>
              </a:lnSpc>
              <a:spcBef>
                <a:spcPts val="105"/>
              </a:spcBef>
            </a:pPr>
            <a:r>
              <a:rPr lang="en-IN" sz="2400" b="1" spc="5" dirty="0">
                <a:solidFill>
                  <a:schemeClr val="bg1"/>
                </a:solidFill>
                <a:latin typeface="Dubai Medium" panose="020B0603030403030204" pitchFamily="34" charset="-78"/>
                <a:cs typeface="Dubai Medium" panose="020B0603030403030204" pitchFamily="34" charset="-78"/>
              </a:rPr>
              <a:t>Applied the performance level formula </a:t>
            </a:r>
            <a:r>
              <a:rPr lang="en-IN" sz="2400" spc="20" dirty="0">
                <a:solidFill>
                  <a:schemeClr val="bg1"/>
                </a:solidFill>
                <a:latin typeface="Dubai Medium" panose="020B0603030403030204" pitchFamily="34" charset="-78"/>
                <a:cs typeface="Dubai Medium" panose="020B0603030403030204" pitchFamily="34" charset="-78"/>
              </a:rPr>
              <a:t>=</a:t>
            </a:r>
            <a:r>
              <a:rPr lang="en-IN" sz="2000" spc="20" dirty="0">
                <a:solidFill>
                  <a:schemeClr val="bg1"/>
                </a:solidFill>
                <a:latin typeface="Dubai Medium" panose="020B0603030403030204" pitchFamily="34" charset="-78"/>
                <a:cs typeface="Dubai Medium" panose="020B0603030403030204" pitchFamily="34" charset="-78"/>
              </a:rPr>
              <a:t>IFS(Z8&gt;=5,”VERYHIGH”,Z8&gt;=4,’HIGH”,Z8&gt;=3,”MED”,”TRUE”,”LOW”)</a:t>
            </a:r>
          </a:p>
          <a:p>
            <a:pPr marL="12700">
              <a:lnSpc>
                <a:spcPct val="100000"/>
              </a:lnSpc>
              <a:spcBef>
                <a:spcPts val="105"/>
              </a:spcBef>
            </a:pPr>
            <a:r>
              <a:rPr lang="en-IN" sz="2400" b="1" spc="20" dirty="0">
                <a:solidFill>
                  <a:schemeClr val="bg1"/>
                </a:solidFill>
                <a:latin typeface="Dubai Medium" panose="020B0603030403030204" pitchFamily="34" charset="-78"/>
                <a:cs typeface="Dubai Medium" panose="020B0603030403030204" pitchFamily="34" charset="-78"/>
              </a:rPr>
              <a:t>5. </a:t>
            </a:r>
            <a:r>
              <a:rPr lang="en-IN" sz="2400" b="1" u="sng" spc="20" dirty="0">
                <a:solidFill>
                  <a:schemeClr val="bg1"/>
                </a:solidFill>
                <a:latin typeface="Dubai Medium" panose="020B0603030403030204" pitchFamily="34" charset="-78"/>
                <a:cs typeface="Dubai Medium" panose="020B0603030403030204" pitchFamily="34" charset="-78"/>
              </a:rPr>
              <a:t>Summary: </a:t>
            </a:r>
          </a:p>
          <a:p>
            <a:pPr marL="12700">
              <a:lnSpc>
                <a:spcPct val="100000"/>
              </a:lnSpc>
              <a:spcBef>
                <a:spcPts val="105"/>
              </a:spcBef>
            </a:pPr>
            <a:r>
              <a:rPr lang="en-IN" sz="2400" b="1" spc="20" dirty="0">
                <a:solidFill>
                  <a:schemeClr val="bg1"/>
                </a:solidFill>
                <a:latin typeface="Dubai Medium" panose="020B0603030403030204" pitchFamily="34" charset="-78"/>
                <a:cs typeface="Dubai Medium" panose="020B0603030403030204" pitchFamily="34" charset="-78"/>
              </a:rPr>
              <a:t>a) Using the pivot table classify the necessary fields </a:t>
            </a:r>
          </a:p>
          <a:p>
            <a:pPr marL="12700">
              <a:lnSpc>
                <a:spcPct val="100000"/>
              </a:lnSpc>
              <a:spcBef>
                <a:spcPts val="105"/>
              </a:spcBef>
            </a:pPr>
            <a:r>
              <a:rPr lang="en-IN" sz="2400" b="1" spc="20" dirty="0">
                <a:solidFill>
                  <a:schemeClr val="bg1"/>
                </a:solidFill>
                <a:latin typeface="Dubai Medium" panose="020B0603030403030204" pitchFamily="34" charset="-78"/>
                <a:cs typeface="Dubai Medium" panose="020B0603030403030204" pitchFamily="34" charset="-78"/>
              </a:rPr>
              <a:t>b) Highlight the necessary data </a:t>
            </a:r>
            <a:endParaRPr lang="en-IN" sz="2400" b="1" spc="5" dirty="0">
              <a:latin typeface="Dubai Medium" panose="020B0603030403030204" pitchFamily="34" charset="-78"/>
              <a:cs typeface="Dubai Medium" panose="020B0603030403030204" pitchFamily="34" charset="-78"/>
            </a:endParaRPr>
          </a:p>
          <a:p>
            <a:pPr marL="12700">
              <a:lnSpc>
                <a:spcPct val="100000"/>
              </a:lnSpc>
              <a:spcBef>
                <a:spcPts val="105"/>
              </a:spcBef>
            </a:pPr>
            <a:r>
              <a:rPr lang="en-IN" sz="2400" b="1" u="sng" spc="5" dirty="0">
                <a:solidFill>
                  <a:schemeClr val="bg1"/>
                </a:solidFill>
                <a:latin typeface="Dubai Medium" panose="020B0603030403030204" pitchFamily="34" charset="-78"/>
                <a:cs typeface="Dubai Medium" panose="020B0603030403030204" pitchFamily="34" charset="-78"/>
              </a:rPr>
              <a:t>6. Visualization:</a:t>
            </a:r>
          </a:p>
          <a:p>
            <a:pPr marL="469900" indent="-457200">
              <a:lnSpc>
                <a:spcPct val="100000"/>
              </a:lnSpc>
              <a:spcBef>
                <a:spcPts val="105"/>
              </a:spcBef>
              <a:buAutoNum type="alphaLcParenR"/>
            </a:pPr>
            <a:r>
              <a:rPr lang="en-IN" sz="2400" b="1" spc="5" dirty="0">
                <a:solidFill>
                  <a:schemeClr val="bg1"/>
                </a:solidFill>
                <a:latin typeface="Dubai Medium" panose="020B0603030403030204" pitchFamily="34" charset="-78"/>
                <a:cs typeface="Dubai Medium" panose="020B0603030403030204" pitchFamily="34" charset="-78"/>
              </a:rPr>
              <a:t>Recommended graph </a:t>
            </a:r>
          </a:p>
          <a:p>
            <a:pPr marL="469900" indent="-457200">
              <a:lnSpc>
                <a:spcPct val="100000"/>
              </a:lnSpc>
              <a:spcBef>
                <a:spcPts val="105"/>
              </a:spcBef>
              <a:buAutoNum type="alphaLcParenR"/>
            </a:pPr>
            <a:r>
              <a:rPr lang="en-IN" sz="2400" b="1" spc="5" dirty="0">
                <a:solidFill>
                  <a:schemeClr val="bg1"/>
                </a:solidFill>
                <a:latin typeface="Dubai Medium" panose="020B0603030403030204" pitchFamily="34" charset="-78"/>
                <a:cs typeface="Dubai Medium" panose="020B0603030403030204" pitchFamily="34" charset="-78"/>
              </a:rPr>
              <a:t>Pie chart </a:t>
            </a:r>
          </a:p>
          <a:p>
            <a:pPr marL="12700">
              <a:lnSpc>
                <a:spcPct val="100000"/>
              </a:lnSpc>
              <a:spcBef>
                <a:spcPts val="105"/>
              </a:spcBef>
            </a:pPr>
            <a:endParaRPr lang="en-IN" sz="2400" b="1" u="sng" spc="5" dirty="0">
              <a:latin typeface="Centaur" panose="02030504050205020304" pitchFamily="18" charset="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659796"/>
          </a:xfrm>
          <a:prstGeom prst="rect">
            <a:avLst/>
          </a:prstGeom>
        </p:spPr>
        <p:txBody>
          <a:bodyPr vert="horz" wrap="square" lIns="0" tIns="13335" rIns="0" bIns="0" rtlCol="0">
            <a:spAutoFit/>
          </a:bodyPr>
          <a:lstStyle/>
          <a:p>
            <a:pPr marL="12700">
              <a:lnSpc>
                <a:spcPct val="100000"/>
              </a:lnSpc>
              <a:spcBef>
                <a:spcPts val="105"/>
              </a:spcBef>
            </a:pPr>
            <a:r>
              <a:rPr u="sng" dirty="0"/>
              <a:t>R</a:t>
            </a:r>
            <a:r>
              <a:rPr u="sng" spc="-40" dirty="0"/>
              <a:t>E</a:t>
            </a:r>
            <a:r>
              <a:rPr u="sng" spc="15" dirty="0"/>
              <a:t>S</a:t>
            </a:r>
            <a:r>
              <a:rPr u="sng" spc="-30" dirty="0"/>
              <a:t>U</a:t>
            </a:r>
            <a:r>
              <a:rPr u="sng" spc="-405" dirty="0"/>
              <a:t>L</a:t>
            </a:r>
            <a:r>
              <a:rPr u="sng"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6" name="Picture 25">
            <a:extLst>
              <a:ext uri="{FF2B5EF4-FFF2-40B4-BE49-F238E27FC236}">
                <a16:creationId xmlns:a16="http://schemas.microsoft.com/office/drawing/2014/main" id="{EE74738B-AB56-6DC9-7424-531C9D56211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09012" y="1447800"/>
            <a:ext cx="7850176" cy="470534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u="sng" dirty="0">
                <a:latin typeface="Century Gothic" panose="020B0502020202020204" pitchFamily="34" charset="0"/>
                <a:cs typeface="Times New Roman" panose="02020603050405020304" pitchFamily="18" charset="0"/>
              </a:rPr>
              <a:t>RESULT</a:t>
            </a:r>
            <a:endParaRPr lang="en-IN" u="sng" dirty="0">
              <a:latin typeface="Century Gothic" panose="020B0502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891FEEA9-0C1F-4786-31E4-4C36468F720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828878" y="2005213"/>
            <a:ext cx="5257800" cy="3158496"/>
          </a:xfrm>
          <a:prstGeom prst="rect">
            <a:avLst/>
          </a:prstGeom>
        </p:spPr>
      </p:pic>
      <p:pic>
        <p:nvPicPr>
          <p:cNvPr id="6" name="Picture 5">
            <a:extLst>
              <a:ext uri="{FF2B5EF4-FFF2-40B4-BE49-F238E27FC236}">
                <a16:creationId xmlns:a16="http://schemas.microsoft.com/office/drawing/2014/main" id="{304C9564-0FD4-3C98-D33F-D9140419C53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6781800" y="2053230"/>
            <a:ext cx="4580357" cy="2751539"/>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53E55-E0C9-3445-91A8-F7AC268C036E}"/>
              </a:ext>
            </a:extLst>
          </p:cNvPr>
          <p:cNvSpPr>
            <a:spLocks noGrp="1"/>
          </p:cNvSpPr>
          <p:nvPr>
            <p:ph type="title"/>
          </p:nvPr>
        </p:nvSpPr>
        <p:spPr/>
        <p:txBody>
          <a:bodyPr/>
          <a:lstStyle/>
          <a:p>
            <a:r>
              <a:rPr lang="en-IN" u="sng" dirty="0"/>
              <a:t>CONCLUSION:  </a:t>
            </a:r>
            <a:br>
              <a:rPr lang="en-IN" u="sng" dirty="0"/>
            </a:br>
            <a:br>
              <a:rPr lang="en-IN" u="sng" dirty="0"/>
            </a:br>
            <a:br>
              <a:rPr lang="en-IN" u="sng" dirty="0"/>
            </a:br>
            <a:r>
              <a:rPr lang="en-IN" sz="4000" dirty="0">
                <a:solidFill>
                  <a:schemeClr val="bg1"/>
                </a:solidFill>
                <a:latin typeface="Dubai Medium" panose="020B0603030403030204" pitchFamily="34" charset="-78"/>
                <a:cs typeface="Dubai Medium" panose="020B0603030403030204" pitchFamily="34" charset="-78"/>
              </a:rPr>
              <a:t>According to the graph, the performance of the employees are expo line low of 40 and there are classifications of high, very high, and medium.</a:t>
            </a:r>
          </a:p>
        </p:txBody>
      </p:sp>
    </p:spTree>
    <p:extLst>
      <p:ext uri="{BB962C8B-B14F-4D97-AF65-F5344CB8AC3E}">
        <p14:creationId xmlns:p14="http://schemas.microsoft.com/office/powerpoint/2010/main" val="3490499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57237" y="7264715"/>
            <a:ext cx="12192000" cy="3810001"/>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0696"/>
          </a:xfrm>
          <a:prstGeom prst="rect">
            <a:avLst/>
          </a:prstGeom>
        </p:spPr>
        <p:txBody>
          <a:bodyPr vert="horz" wrap="square" lIns="0" tIns="16510" rIns="0" bIns="0" rtlCol="0">
            <a:spAutoFit/>
          </a:bodyPr>
          <a:lstStyle/>
          <a:p>
            <a:pPr marL="12700">
              <a:lnSpc>
                <a:spcPct val="100000"/>
              </a:lnSpc>
              <a:spcBef>
                <a:spcPts val="130"/>
              </a:spcBef>
            </a:pPr>
            <a:r>
              <a:rPr sz="4250" u="sng" spc="5" dirty="0">
                <a:solidFill>
                  <a:schemeClr val="tx1"/>
                </a:solidFill>
                <a:latin typeface="Centaur" panose="02030504050205020304" pitchFamily="18" charset="0"/>
              </a:rPr>
              <a:t>PROJECT</a:t>
            </a:r>
            <a:r>
              <a:rPr sz="4250" u="sng" spc="-85" dirty="0">
                <a:solidFill>
                  <a:schemeClr val="tx1"/>
                </a:solidFill>
                <a:latin typeface="Centaur" panose="02030504050205020304" pitchFamily="18" charset="0"/>
              </a:rPr>
              <a:t> </a:t>
            </a:r>
            <a:r>
              <a:rPr sz="4250" u="sng" spc="25" dirty="0">
                <a:solidFill>
                  <a:schemeClr val="tx1"/>
                </a:solidFill>
                <a:latin typeface="Centaur" panose="02030504050205020304" pitchFamily="18" charset="0"/>
              </a:rPr>
              <a:t>TITLE</a:t>
            </a:r>
            <a:r>
              <a:rPr lang="en-IN" sz="4250" u="sng" spc="25" dirty="0">
                <a:solidFill>
                  <a:schemeClr val="tx1"/>
                </a:solidFill>
                <a:latin typeface="Centaur" panose="02030504050205020304" pitchFamily="18" charset="0"/>
              </a:rPr>
              <a:t> </a:t>
            </a:r>
            <a:endParaRPr sz="4250" u="sng" dirty="0">
              <a:solidFill>
                <a:schemeClr val="tx1"/>
              </a:solidFill>
              <a:latin typeface="Centaur" panose="020305040502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Dubai Medium" panose="020B0603030403030204" pitchFamily="34" charset="-78"/>
                <a:cs typeface="Dubai Medium" panose="020B0603030403030204" pitchFamily="34" charset="-78"/>
              </a:rPr>
              <a:t>Employee Performance Analysis using Excel</a:t>
            </a:r>
            <a:endParaRPr lang="en-IN" sz="2800" dirty="0">
              <a:solidFill>
                <a:srgbClr val="7030A0"/>
              </a:solidFill>
              <a:latin typeface="Dubai Medium" panose="020B0603030403030204" pitchFamily="34" charset="-78"/>
              <a:cs typeface="Dubai Medium" panose="020B0603030403030204" pitchFamily="34" charset="-7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4857" y="7225512"/>
            <a:ext cx="12481713" cy="2680488"/>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659796"/>
          </a:xfrm>
          <a:prstGeom prst="rect">
            <a:avLst/>
          </a:prstGeom>
        </p:spPr>
        <p:txBody>
          <a:bodyPr vert="horz" wrap="square" lIns="0" tIns="13335" rIns="0" bIns="0" rtlCol="0">
            <a:spAutoFit/>
          </a:bodyPr>
          <a:lstStyle/>
          <a:p>
            <a:pPr marL="12700">
              <a:lnSpc>
                <a:spcPct val="100000"/>
              </a:lnSpc>
              <a:spcBef>
                <a:spcPts val="105"/>
              </a:spcBef>
            </a:pPr>
            <a:r>
              <a:rPr u="sng" spc="25" dirty="0">
                <a:latin typeface="Centaur" panose="02030504050205020304" pitchFamily="18" charset="0"/>
              </a:rPr>
              <a:t>A</a:t>
            </a:r>
            <a:r>
              <a:rPr u="sng" spc="-5" dirty="0">
                <a:latin typeface="Centaur" panose="02030504050205020304" pitchFamily="18" charset="0"/>
              </a:rPr>
              <a:t>G</a:t>
            </a:r>
            <a:r>
              <a:rPr u="sng" spc="-35" dirty="0">
                <a:latin typeface="Centaur" panose="02030504050205020304" pitchFamily="18" charset="0"/>
              </a:rPr>
              <a:t>E</a:t>
            </a:r>
            <a:r>
              <a:rPr u="sng" spc="15" dirty="0">
                <a:latin typeface="Centaur" panose="02030504050205020304" pitchFamily="18" charset="0"/>
              </a:rPr>
              <a:t>N</a:t>
            </a:r>
            <a:r>
              <a:rPr u="sng" dirty="0">
                <a:latin typeface="Centaur" panose="02030504050205020304" pitchFamily="18"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Dubai Medium" panose="020B0603030403030204" pitchFamily="34" charset="-78"/>
                <a:cs typeface="Dubai Medium" panose="020B0603030403030204" pitchFamily="34" charset="-78"/>
              </a:rPr>
              <a:t>Problem Statement</a:t>
            </a:r>
          </a:p>
          <a:p>
            <a:pPr algn="l">
              <a:buFont typeface="+mj-lt"/>
              <a:buAutoNum type="arabicPeriod"/>
            </a:pPr>
            <a:r>
              <a:rPr lang="en-US" sz="2800" b="0" i="0" dirty="0">
                <a:solidFill>
                  <a:srgbClr val="0D0D0D"/>
                </a:solidFill>
                <a:effectLst/>
                <a:latin typeface="Dubai Medium" panose="020B0603030403030204" pitchFamily="34" charset="-78"/>
                <a:cs typeface="Dubai Medium" panose="020B0603030403030204" pitchFamily="34" charset="-78"/>
              </a:rPr>
              <a:t>Project Overview</a:t>
            </a:r>
          </a:p>
          <a:p>
            <a:pPr algn="l">
              <a:buFont typeface="+mj-lt"/>
              <a:buAutoNum type="arabicPeriod"/>
            </a:pPr>
            <a:r>
              <a:rPr lang="en-US" sz="2800" b="0" i="0" dirty="0">
                <a:solidFill>
                  <a:srgbClr val="0D0D0D"/>
                </a:solidFill>
                <a:effectLst/>
                <a:latin typeface="Dubai Medium" panose="020B0603030403030204" pitchFamily="34" charset="-78"/>
                <a:cs typeface="Dubai Medium" panose="020B0603030403030204" pitchFamily="34" charset="-78"/>
              </a:rPr>
              <a:t>End Users</a:t>
            </a:r>
          </a:p>
          <a:p>
            <a:pPr algn="l">
              <a:buFont typeface="+mj-lt"/>
              <a:buAutoNum type="arabicPeriod"/>
            </a:pPr>
            <a:r>
              <a:rPr lang="en-US" sz="2800" b="0" i="0" dirty="0">
                <a:solidFill>
                  <a:srgbClr val="0D0D0D"/>
                </a:solidFill>
                <a:effectLst/>
                <a:latin typeface="Dubai Medium" panose="020B0603030403030204" pitchFamily="34" charset="-78"/>
                <a:cs typeface="Dubai Medium" panose="020B0603030403030204" pitchFamily="34" charset="-78"/>
              </a:rPr>
              <a:t>Our Solution and Proposition</a:t>
            </a:r>
          </a:p>
          <a:p>
            <a:pPr algn="l">
              <a:buFont typeface="+mj-lt"/>
              <a:buAutoNum type="arabicPeriod"/>
            </a:pPr>
            <a:r>
              <a:rPr lang="en-US" sz="2800" dirty="0">
                <a:solidFill>
                  <a:srgbClr val="0D0D0D"/>
                </a:solidFill>
                <a:latin typeface="Dubai Medium" panose="020B0603030403030204" pitchFamily="34" charset="-78"/>
                <a:cs typeface="Dubai Medium" panose="020B0603030403030204" pitchFamily="34" charset="-78"/>
              </a:rPr>
              <a:t>Dataset Description</a:t>
            </a:r>
            <a:endParaRPr lang="en-US" sz="2800" b="0" i="0" dirty="0">
              <a:solidFill>
                <a:srgbClr val="0D0D0D"/>
              </a:solidFill>
              <a:effectLst/>
              <a:latin typeface="Dubai Medium" panose="020B0603030403030204" pitchFamily="34" charset="-78"/>
              <a:cs typeface="Dubai Medium" panose="020B0603030403030204" pitchFamily="34" charset="-78"/>
            </a:endParaRPr>
          </a:p>
          <a:p>
            <a:pPr algn="l">
              <a:buFont typeface="+mj-lt"/>
              <a:buAutoNum type="arabicPeriod"/>
            </a:pPr>
            <a:r>
              <a:rPr lang="en-US" sz="2800" b="0" i="0" dirty="0">
                <a:solidFill>
                  <a:srgbClr val="0D0D0D"/>
                </a:solidFill>
                <a:effectLst/>
                <a:latin typeface="Dubai Medium" panose="020B0603030403030204" pitchFamily="34" charset="-78"/>
                <a:cs typeface="Dubai Medium" panose="020B0603030403030204" pitchFamily="34" charset="-78"/>
              </a:rPr>
              <a:t>Modelling Approach</a:t>
            </a:r>
          </a:p>
          <a:p>
            <a:pPr algn="l">
              <a:buFont typeface="+mj-lt"/>
              <a:buAutoNum type="arabicPeriod"/>
            </a:pPr>
            <a:r>
              <a:rPr lang="en-US" sz="2800" b="0" i="0" dirty="0">
                <a:solidFill>
                  <a:srgbClr val="0D0D0D"/>
                </a:solidFill>
                <a:effectLst/>
                <a:latin typeface="Dubai Medium" panose="020B0603030403030204" pitchFamily="34" charset="-78"/>
                <a:cs typeface="Dubai Medium" panose="020B0603030403030204" pitchFamily="34" charset="-78"/>
              </a:rPr>
              <a:t>Results and </a:t>
            </a:r>
            <a:r>
              <a:rPr lang="en-US" sz="2800" dirty="0">
                <a:solidFill>
                  <a:srgbClr val="0D0D0D"/>
                </a:solidFill>
                <a:latin typeface="Dubai Medium" panose="020B0603030403030204" pitchFamily="34" charset="-78"/>
                <a:cs typeface="Dubai Medium" panose="020B0603030403030204" pitchFamily="34" charset="-78"/>
              </a:rPr>
              <a:t>Discussion</a:t>
            </a:r>
            <a:endParaRPr lang="en-US" sz="2800" b="0" i="0" dirty="0">
              <a:solidFill>
                <a:srgbClr val="0D0D0D"/>
              </a:solidFill>
              <a:effectLst/>
              <a:latin typeface="Dubai Medium" panose="020B0603030403030204" pitchFamily="34" charset="-78"/>
              <a:cs typeface="Dubai Medium" panose="020B0603030403030204" pitchFamily="34" charset="-78"/>
            </a:endParaRPr>
          </a:p>
          <a:p>
            <a:pPr algn="l">
              <a:buFont typeface="+mj-lt"/>
              <a:buAutoNum type="arabicPeriod"/>
            </a:pPr>
            <a:r>
              <a:rPr lang="en-US" sz="2800" b="0" i="0" dirty="0">
                <a:solidFill>
                  <a:srgbClr val="0D0D0D"/>
                </a:solidFill>
                <a:effectLst/>
                <a:latin typeface="Dubai Medium" panose="020B0603030403030204" pitchFamily="34" charset="-78"/>
                <a:cs typeface="Dubai Medium" panose="020B0603030403030204" pitchFamily="34" charset="-78"/>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391004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t>P</a:t>
            </a:r>
            <a:r>
              <a:rPr sz="4250" u="sng" spc="15" dirty="0"/>
              <a:t>ROB</a:t>
            </a:r>
            <a:r>
              <a:rPr sz="4250" u="sng" spc="55" dirty="0"/>
              <a:t>L</a:t>
            </a:r>
            <a:r>
              <a:rPr sz="4250" u="sng" spc="-20" dirty="0"/>
              <a:t>E</a:t>
            </a:r>
            <a:r>
              <a:rPr sz="4250" u="sng" spc="20" dirty="0"/>
              <a:t>M</a:t>
            </a:r>
            <a:r>
              <a:rPr sz="4250" u="sng" dirty="0"/>
              <a:t>	</a:t>
            </a:r>
            <a:r>
              <a:rPr sz="4250" u="sng" spc="10" dirty="0"/>
              <a:t>S</a:t>
            </a:r>
            <a:r>
              <a:rPr sz="4250" u="sng" spc="-370" dirty="0"/>
              <a:t>T</a:t>
            </a:r>
            <a:r>
              <a:rPr sz="4250" u="sng" spc="-375" dirty="0"/>
              <a:t>A</a:t>
            </a:r>
            <a:r>
              <a:rPr sz="4250" u="sng" spc="15" dirty="0"/>
              <a:t>T</a:t>
            </a:r>
            <a:r>
              <a:rPr sz="4250" u="sng" spc="-10" dirty="0"/>
              <a:t>E</a:t>
            </a:r>
            <a:r>
              <a:rPr sz="4250" u="sng" spc="-20" dirty="0"/>
              <a:t>ME</a:t>
            </a:r>
            <a:r>
              <a:rPr sz="4250" u="sng" spc="10" dirty="0"/>
              <a:t>NT</a:t>
            </a:r>
            <a:br>
              <a:rPr lang="en-IN" sz="4250" u="sng" spc="10" dirty="0"/>
            </a:br>
            <a:br>
              <a:rPr lang="en-IN" sz="4250" u="sng" spc="10" dirty="0"/>
            </a:br>
            <a:r>
              <a:rPr lang="en-IN" sz="2400" spc="10" dirty="0">
                <a:solidFill>
                  <a:schemeClr val="bg1"/>
                </a:solidFill>
                <a:latin typeface="Dubai Medium" panose="020B0603030403030204" pitchFamily="34" charset="-78"/>
                <a:cs typeface="Dubai Medium" panose="020B0603030403030204" pitchFamily="34" charset="-78"/>
              </a:rPr>
              <a:t>Employee performance evaluations will help you know if your employees are performing up to the standards and expectations. The purpose is to learn more about their strengths and weakness, offer constructive feedback for skill development in the future, and assist in the job .</a:t>
            </a:r>
            <a:endParaRPr sz="2400" dirty="0">
              <a:solidFill>
                <a:schemeClr val="bg1"/>
              </a:solidFill>
              <a:latin typeface="Dubai Medium" panose="020B0603030403030204" pitchFamily="34" charset="-78"/>
              <a:cs typeface="Dubai Medium" panose="020B0603030403030204" pitchFamily="34" charset="-78"/>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latin typeface="Cascadia Mono Light" panose="020B0609020000020004" pitchFamily="49" charset="0"/>
                <a:ea typeface="Cascadia Mono Light" panose="020B0609020000020004" pitchFamily="49" charset="0"/>
                <a:cs typeface="Cascadia Mono Light" panose="020B0609020000020004" pitchFamily="49" charset="0"/>
              </a:rPr>
              <a:t>PROJECT	</a:t>
            </a:r>
            <a:r>
              <a:rPr sz="4250" u="sng" spc="-20" dirty="0">
                <a:latin typeface="Cascadia Mono Light" panose="020B0609020000020004" pitchFamily="49" charset="0"/>
                <a:ea typeface="Cascadia Mono Light" panose="020B0609020000020004" pitchFamily="49" charset="0"/>
                <a:cs typeface="Cascadia Mono Light" panose="020B0609020000020004" pitchFamily="49" charset="0"/>
              </a:rPr>
              <a:t>OVERVIEW</a:t>
            </a:r>
            <a:endParaRPr sz="4250" u="sng" dirty="0">
              <a:latin typeface="Cascadia Mono Light" panose="020B0609020000020004" pitchFamily="49" charset="0"/>
              <a:ea typeface="Cascadia Mono Light" panose="020B0609020000020004" pitchFamily="49" charset="0"/>
              <a:cs typeface="Cascadia Mono Light" panose="020B0609020000020004" pitchFamily="49"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677656"/>
          </a:xfrm>
          <a:prstGeom prst="rect">
            <a:avLst/>
          </a:prstGeom>
          <a:noFill/>
        </p:spPr>
        <p:txBody>
          <a:bodyPr wrap="square" rtlCol="0">
            <a:spAutoFit/>
          </a:bodyPr>
          <a:lstStyle/>
          <a:p>
            <a:pPr algn="l"/>
            <a:r>
              <a:rPr lang="en-US" sz="2400" dirty="0">
                <a:solidFill>
                  <a:srgbClr val="0D0D0D"/>
                </a:solidFill>
                <a:latin typeface="Dubai Medium" panose="020B0603030403030204" pitchFamily="34" charset="-78"/>
                <a:cs typeface="Dubai Medium" panose="020B0603030403030204" pitchFamily="34" charset="-78"/>
              </a:rPr>
              <a:t>Analyzing the performance of the employee by considering various factors like gender performance , achievements </a:t>
            </a:r>
            <a:r>
              <a:rPr lang="en-US" sz="2400" dirty="0" err="1">
                <a:solidFill>
                  <a:srgbClr val="0D0D0D"/>
                </a:solidFill>
                <a:latin typeface="Dubai Medium" panose="020B0603030403030204" pitchFamily="34" charset="-78"/>
                <a:cs typeface="Dubai Medium" panose="020B0603030403030204" pitchFamily="34" charset="-78"/>
              </a:rPr>
              <a:t>etc</a:t>
            </a:r>
            <a:r>
              <a:rPr lang="en-US" sz="2400" dirty="0">
                <a:solidFill>
                  <a:srgbClr val="0D0D0D"/>
                </a:solidFill>
                <a:latin typeface="Dubai Medium" panose="020B0603030403030204" pitchFamily="34" charset="-78"/>
                <a:cs typeface="Dubai Medium" panose="020B0603030403030204" pitchFamily="34" charset="-78"/>
              </a:rPr>
              <a:t> , is known as employee performance analysis and also to find out the trends and patterns of high medium and low</a:t>
            </a:r>
            <a:r>
              <a:rPr lang="en-US" sz="2400" b="0" i="0" dirty="0">
                <a:solidFill>
                  <a:srgbClr val="0D0D0D"/>
                </a:solidFill>
                <a:effectLst/>
                <a:latin typeface="Dubai Medium" panose="020B0603030403030204" pitchFamily="34" charset="-78"/>
                <a:cs typeface="Dubai Medium" panose="020B0603030403030204" pitchFamily="34" charset="-78"/>
              </a:rPr>
              <a:t> .</a:t>
            </a:r>
          </a:p>
          <a:p>
            <a:pPr algn="l"/>
            <a:r>
              <a:rPr lang="en-US" sz="2400" dirty="0">
                <a:solidFill>
                  <a:srgbClr val="0D0D0D"/>
                </a:solidFill>
                <a:latin typeface="Dubai Medium" panose="020B0603030403030204" pitchFamily="34" charset="-78"/>
                <a:cs typeface="Dubai Medium" panose="020B0603030403030204" pitchFamily="34" charset="-78"/>
              </a:rPr>
              <a:t>Companies use employee performance evaluations as a tool to document an employees performance over time.</a:t>
            </a:r>
            <a:endParaRPr lang="en-US" sz="2400" b="0" i="0" dirty="0">
              <a:solidFill>
                <a:srgbClr val="0D0D0D"/>
              </a:solidFill>
              <a:effectLst/>
              <a:latin typeface="Dubai Medium" panose="020B0603030403030204" pitchFamily="34" charset="-78"/>
              <a:cs typeface="Dubai Medium" panose="020B0603030403030204" pitchFamily="34" charset="-78"/>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46193" y="339198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01806" y="373493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511486"/>
            <a:ext cx="6463348" cy="447558"/>
          </a:xfrm>
          <a:prstGeom prst="rect">
            <a:avLst/>
          </a:prstGeom>
        </p:spPr>
        <p:txBody>
          <a:bodyPr vert="horz" wrap="square" lIns="0" tIns="16510" rIns="0" bIns="0" rtlCol="0">
            <a:spAutoFit/>
          </a:bodyPr>
          <a:lstStyle/>
          <a:p>
            <a:pPr marL="12700">
              <a:lnSpc>
                <a:spcPct val="100000"/>
              </a:lnSpc>
              <a:spcBef>
                <a:spcPts val="130"/>
              </a:spcBef>
            </a:pPr>
            <a:r>
              <a:rPr sz="2800" u="sng" spc="25" dirty="0">
                <a:latin typeface="Century" panose="02040604050505020304" pitchFamily="18" charset="0"/>
              </a:rPr>
              <a:t>W</a:t>
            </a:r>
            <a:r>
              <a:rPr sz="2800" u="sng" spc="-20" dirty="0">
                <a:latin typeface="Century" panose="02040604050505020304" pitchFamily="18" charset="0"/>
              </a:rPr>
              <a:t>H</a:t>
            </a:r>
            <a:r>
              <a:rPr sz="2800" u="sng" spc="20" dirty="0">
                <a:latin typeface="Century" panose="02040604050505020304" pitchFamily="18" charset="0"/>
              </a:rPr>
              <a:t>O</a:t>
            </a:r>
            <a:r>
              <a:rPr sz="2800" u="sng" spc="-235" dirty="0">
                <a:latin typeface="Century" panose="02040604050505020304" pitchFamily="18" charset="0"/>
              </a:rPr>
              <a:t> </a:t>
            </a:r>
            <a:r>
              <a:rPr sz="2800" u="sng" spc="-10" dirty="0">
                <a:latin typeface="Century" panose="02040604050505020304" pitchFamily="18" charset="0"/>
              </a:rPr>
              <a:t>AR</a:t>
            </a:r>
            <a:r>
              <a:rPr sz="2800" u="sng" spc="15" dirty="0">
                <a:latin typeface="Century" panose="02040604050505020304" pitchFamily="18" charset="0"/>
              </a:rPr>
              <a:t>E</a:t>
            </a:r>
            <a:r>
              <a:rPr sz="2800" u="sng" spc="-35" dirty="0">
                <a:latin typeface="Century" panose="02040604050505020304" pitchFamily="18" charset="0"/>
              </a:rPr>
              <a:t> </a:t>
            </a:r>
            <a:r>
              <a:rPr sz="2800" u="sng" spc="-10" dirty="0">
                <a:latin typeface="Century" panose="02040604050505020304" pitchFamily="18" charset="0"/>
              </a:rPr>
              <a:t>T</a:t>
            </a:r>
            <a:r>
              <a:rPr sz="2800" u="sng" spc="-15" dirty="0">
                <a:latin typeface="Century" panose="02040604050505020304" pitchFamily="18" charset="0"/>
              </a:rPr>
              <a:t>H</a:t>
            </a:r>
            <a:r>
              <a:rPr sz="2800" u="sng" spc="15" dirty="0">
                <a:latin typeface="Century" panose="02040604050505020304" pitchFamily="18" charset="0"/>
              </a:rPr>
              <a:t>E</a:t>
            </a:r>
            <a:r>
              <a:rPr sz="2800" u="sng" spc="-35" dirty="0">
                <a:latin typeface="Century" panose="02040604050505020304" pitchFamily="18" charset="0"/>
              </a:rPr>
              <a:t> </a:t>
            </a:r>
            <a:r>
              <a:rPr sz="2800" u="sng" spc="-20" dirty="0">
                <a:latin typeface="Century" panose="02040604050505020304" pitchFamily="18" charset="0"/>
              </a:rPr>
              <a:t>E</a:t>
            </a:r>
            <a:r>
              <a:rPr sz="2800" u="sng" spc="30" dirty="0">
                <a:latin typeface="Century" panose="02040604050505020304" pitchFamily="18" charset="0"/>
              </a:rPr>
              <a:t>N</a:t>
            </a:r>
            <a:r>
              <a:rPr sz="2800" u="sng" spc="15" dirty="0">
                <a:latin typeface="Century" panose="02040604050505020304" pitchFamily="18" charset="0"/>
              </a:rPr>
              <a:t>D</a:t>
            </a:r>
            <a:r>
              <a:rPr lang="en-IN" sz="2800" u="sng" spc="-45" dirty="0">
                <a:latin typeface="Century" panose="02040604050505020304" pitchFamily="18" charset="0"/>
              </a:rPr>
              <a:t>  </a:t>
            </a:r>
            <a:r>
              <a:rPr sz="2800" u="sng" dirty="0">
                <a:latin typeface="Century" panose="02040604050505020304" pitchFamily="18" charset="0"/>
              </a:rPr>
              <a:t>U</a:t>
            </a:r>
            <a:r>
              <a:rPr sz="2800" u="sng" spc="10" dirty="0">
                <a:latin typeface="Century" panose="02040604050505020304" pitchFamily="18" charset="0"/>
              </a:rPr>
              <a:t>S</a:t>
            </a:r>
            <a:r>
              <a:rPr sz="2800" u="sng" spc="-25" dirty="0">
                <a:latin typeface="Century" panose="02040604050505020304" pitchFamily="18" charset="0"/>
              </a:rPr>
              <a:t>E</a:t>
            </a:r>
            <a:r>
              <a:rPr sz="2800" u="sng" spc="-10" dirty="0">
                <a:latin typeface="Century" panose="02040604050505020304" pitchFamily="18" charset="0"/>
              </a:rPr>
              <a:t>R</a:t>
            </a:r>
            <a:r>
              <a:rPr sz="2800" u="sng" spc="5" dirty="0">
                <a:latin typeface="Century" panose="02040604050505020304" pitchFamily="18" charset="0"/>
              </a:rPr>
              <a:t>S</a:t>
            </a:r>
            <a:r>
              <a:rPr sz="2800" u="sng" spc="5" dirty="0"/>
              <a:t>?</a:t>
            </a:r>
            <a:endParaRPr sz="2800" u="sng"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2514600" y="2914288"/>
            <a:ext cx="2181225" cy="485775"/>
          </a:xfrm>
          <a:prstGeom prst="rect">
            <a:avLst/>
          </a:prstGeom>
        </p:spPr>
      </p:pic>
      <p:sp>
        <p:nvSpPr>
          <p:cNvPr id="9" name="TextBox 8">
            <a:extLst>
              <a:ext uri="{FF2B5EF4-FFF2-40B4-BE49-F238E27FC236}">
                <a16:creationId xmlns:a16="http://schemas.microsoft.com/office/drawing/2014/main" id="{ED9F33D3-EA9C-E68B-76D7-86B446C2E508}"/>
              </a:ext>
            </a:extLst>
          </p:cNvPr>
          <p:cNvSpPr txBox="1"/>
          <p:nvPr/>
        </p:nvSpPr>
        <p:spPr>
          <a:xfrm>
            <a:off x="758969" y="1219200"/>
            <a:ext cx="6094268" cy="5355312"/>
          </a:xfrm>
          <a:prstGeom prst="rect">
            <a:avLst/>
          </a:prstGeom>
          <a:noFill/>
        </p:spPr>
        <p:txBody>
          <a:bodyPr wrap="square">
            <a:spAutoFit/>
          </a:bodyPr>
          <a:lstStyle/>
          <a:p>
            <a:r>
              <a:rPr lang="en-US" u="sng" dirty="0">
                <a:solidFill>
                  <a:schemeClr val="bg1"/>
                </a:solidFill>
                <a:latin typeface="Dubai Medium" panose="020B0603030403030204" pitchFamily="34" charset="-78"/>
                <a:cs typeface="Dubai Medium" panose="020B0603030403030204" pitchFamily="34" charset="-78"/>
              </a:rPr>
              <a:t>Human Resources (HR) Professionals</a:t>
            </a:r>
            <a:r>
              <a:rPr lang="en-US" dirty="0">
                <a:solidFill>
                  <a:schemeClr val="bg1"/>
                </a:solidFill>
                <a:latin typeface="Dubai Medium" panose="020B0603030403030204" pitchFamily="34" charset="-78"/>
                <a:cs typeface="Dubai Medium" panose="020B0603030403030204" pitchFamily="34" charset="-78"/>
              </a:rPr>
              <a:t>: They use performance analysis to manage employee development, recruitment, and compliance.</a:t>
            </a:r>
          </a:p>
          <a:p>
            <a:endParaRPr lang="en-US" dirty="0">
              <a:solidFill>
                <a:schemeClr val="bg1"/>
              </a:solidFill>
              <a:latin typeface="Dubai Medium" panose="020B0603030403030204" pitchFamily="34" charset="-78"/>
              <a:cs typeface="Dubai Medium" panose="020B0603030403030204" pitchFamily="34" charset="-78"/>
            </a:endParaRPr>
          </a:p>
          <a:p>
            <a:r>
              <a:rPr lang="en-US" u="sng" dirty="0">
                <a:solidFill>
                  <a:schemeClr val="bg1"/>
                </a:solidFill>
                <a:latin typeface="Dubai Medium" panose="020B0603030403030204" pitchFamily="34" charset="-78"/>
                <a:cs typeface="Dubai Medium" panose="020B0603030403030204" pitchFamily="34" charset="-78"/>
              </a:rPr>
              <a:t>Managers and Team Leaders</a:t>
            </a:r>
            <a:r>
              <a:rPr lang="en-US" dirty="0">
                <a:solidFill>
                  <a:schemeClr val="bg1"/>
                </a:solidFill>
                <a:latin typeface="Dubai Medium" panose="020B0603030403030204" pitchFamily="34" charset="-78"/>
                <a:cs typeface="Dubai Medium" panose="020B0603030403030204" pitchFamily="34" charset="-78"/>
              </a:rPr>
              <a:t>: They rely on performance data to make decisions about promotions, raises, and professional development.</a:t>
            </a:r>
          </a:p>
          <a:p>
            <a:endParaRPr lang="en-US" dirty="0">
              <a:solidFill>
                <a:schemeClr val="bg1"/>
              </a:solidFill>
              <a:latin typeface="Dubai Medium" panose="020B0603030403030204" pitchFamily="34" charset="-78"/>
              <a:cs typeface="Dubai Medium" panose="020B0603030403030204" pitchFamily="34" charset="-78"/>
            </a:endParaRPr>
          </a:p>
          <a:p>
            <a:r>
              <a:rPr lang="en-US" u="sng" dirty="0">
                <a:solidFill>
                  <a:schemeClr val="bg1"/>
                </a:solidFill>
                <a:latin typeface="Dubai Medium" panose="020B0603030403030204" pitchFamily="34" charset="-78"/>
                <a:cs typeface="Dubai Medium" panose="020B0603030403030204" pitchFamily="34" charset="-78"/>
              </a:rPr>
              <a:t>Executives and Senior Leadership</a:t>
            </a:r>
            <a:r>
              <a:rPr lang="en-US" dirty="0">
                <a:solidFill>
                  <a:schemeClr val="bg1"/>
                </a:solidFill>
                <a:latin typeface="Dubai Medium" panose="020B0603030403030204" pitchFamily="34" charset="-78"/>
                <a:cs typeface="Dubai Medium" panose="020B0603030403030204" pitchFamily="34" charset="-78"/>
              </a:rPr>
              <a:t>: They use performance analysis to gauge overall organizational effectiveness and align performance with strategic goals.</a:t>
            </a:r>
          </a:p>
          <a:p>
            <a:endParaRPr lang="en-US" dirty="0">
              <a:solidFill>
                <a:schemeClr val="bg1"/>
              </a:solidFill>
              <a:latin typeface="Dubai Medium" panose="020B0603030403030204" pitchFamily="34" charset="-78"/>
              <a:cs typeface="Dubai Medium" panose="020B0603030403030204" pitchFamily="34" charset="-78"/>
            </a:endParaRPr>
          </a:p>
          <a:p>
            <a:r>
              <a:rPr lang="en-US" u="sng" dirty="0">
                <a:solidFill>
                  <a:schemeClr val="bg1"/>
                </a:solidFill>
                <a:latin typeface="Dubai Medium" panose="020B0603030403030204" pitchFamily="34" charset="-78"/>
                <a:cs typeface="Dubai Medium" panose="020B0603030403030204" pitchFamily="34" charset="-78"/>
              </a:rPr>
              <a:t>Employees Themselves</a:t>
            </a:r>
            <a:r>
              <a:rPr lang="en-US" dirty="0">
                <a:solidFill>
                  <a:schemeClr val="bg1"/>
                </a:solidFill>
                <a:latin typeface="Dubai Medium" panose="020B0603030403030204" pitchFamily="34" charset="-78"/>
                <a:cs typeface="Dubai Medium" panose="020B0603030403030204" pitchFamily="34" charset="-78"/>
              </a:rPr>
              <a:t>: They receive feedback for personal development and career progression.</a:t>
            </a:r>
          </a:p>
          <a:p>
            <a:r>
              <a:rPr lang="en-US" dirty="0">
                <a:solidFill>
                  <a:schemeClr val="bg1"/>
                </a:solidFill>
                <a:latin typeface="Dubai Medium" panose="020B0603030403030204" pitchFamily="34" charset="-78"/>
                <a:cs typeface="Dubai Medium" panose="020B0603030403030204" pitchFamily="34" charset="-78"/>
              </a:rPr>
              <a:t>Training and Development Teams: They use performance insights to design targeted training programs.</a:t>
            </a:r>
          </a:p>
          <a:p>
            <a:endParaRPr lang="en-US" dirty="0">
              <a:solidFill>
                <a:schemeClr val="bg1"/>
              </a:solidFill>
              <a:latin typeface="Dubai Medium" panose="020B0603030403030204" pitchFamily="34" charset="-78"/>
              <a:cs typeface="Dubai Medium" panose="020B0603030403030204" pitchFamily="34" charset="-78"/>
            </a:endParaRPr>
          </a:p>
          <a:p>
            <a:r>
              <a:rPr lang="en-US" u="sng" dirty="0">
                <a:solidFill>
                  <a:schemeClr val="bg1"/>
                </a:solidFill>
                <a:latin typeface="Dubai Medium" panose="020B0603030403030204" pitchFamily="34" charset="-78"/>
                <a:cs typeface="Dubai Medium" panose="020B0603030403030204" pitchFamily="34" charset="-78"/>
              </a:rPr>
              <a:t>Payroll and Compensation Specialist</a:t>
            </a:r>
            <a:r>
              <a:rPr lang="en-US" dirty="0">
                <a:solidFill>
                  <a:schemeClr val="bg1"/>
                </a:solidFill>
                <a:latin typeface="Dubai Medium" panose="020B0603030403030204" pitchFamily="34" charset="-78"/>
                <a:cs typeface="Dubai Medium" panose="020B0603030403030204" pitchFamily="34" charset="-78"/>
              </a:rPr>
              <a:t>s: They use performance metrics to inform compensation decisions and incentives.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525761" y="331946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615093"/>
            <a:ext cx="9763125" cy="4076116"/>
          </a:xfrm>
          <a:prstGeom prst="rect">
            <a:avLst/>
          </a:prstGeom>
        </p:spPr>
        <p:txBody>
          <a:bodyPr vert="horz" wrap="square" lIns="0" tIns="13335" rIns="0" bIns="0" rtlCol="0">
            <a:spAutoFit/>
          </a:bodyPr>
          <a:lstStyle/>
          <a:p>
            <a:pPr marL="12700">
              <a:lnSpc>
                <a:spcPct val="100000"/>
              </a:lnSpc>
              <a:spcBef>
                <a:spcPts val="105"/>
              </a:spcBef>
            </a:pPr>
            <a:r>
              <a:rPr sz="3600" u="sng" spc="10" dirty="0">
                <a:latin typeface="Century Gothic" panose="020B0502020202020204" pitchFamily="34" charset="0"/>
              </a:rPr>
              <a:t>O</a:t>
            </a:r>
            <a:r>
              <a:rPr sz="3600" u="sng" spc="25" dirty="0">
                <a:latin typeface="Century Gothic" panose="020B0502020202020204" pitchFamily="34" charset="0"/>
              </a:rPr>
              <a:t>U</a:t>
            </a:r>
            <a:r>
              <a:rPr sz="3600" u="sng" dirty="0">
                <a:latin typeface="Century Gothic" panose="020B0502020202020204" pitchFamily="34" charset="0"/>
              </a:rPr>
              <a:t>R</a:t>
            </a:r>
            <a:r>
              <a:rPr sz="3600" u="sng" spc="5" dirty="0">
                <a:latin typeface="Century Gothic" panose="020B0502020202020204" pitchFamily="34" charset="0"/>
              </a:rPr>
              <a:t> </a:t>
            </a:r>
            <a:r>
              <a:rPr sz="3600" u="sng" spc="25" dirty="0">
                <a:latin typeface="Century Gothic" panose="020B0502020202020204" pitchFamily="34" charset="0"/>
              </a:rPr>
              <a:t>S</a:t>
            </a:r>
            <a:r>
              <a:rPr sz="3600" u="sng" spc="10" dirty="0">
                <a:latin typeface="Century Gothic" panose="020B0502020202020204" pitchFamily="34" charset="0"/>
              </a:rPr>
              <a:t>O</a:t>
            </a:r>
            <a:r>
              <a:rPr sz="3600" u="sng" spc="25" dirty="0">
                <a:latin typeface="Century Gothic" panose="020B0502020202020204" pitchFamily="34" charset="0"/>
              </a:rPr>
              <a:t>LU</a:t>
            </a:r>
            <a:r>
              <a:rPr sz="3600" u="sng" spc="-35" dirty="0">
                <a:latin typeface="Century Gothic" panose="020B0502020202020204" pitchFamily="34" charset="0"/>
              </a:rPr>
              <a:t>T</a:t>
            </a:r>
            <a:r>
              <a:rPr sz="3600" u="sng" spc="-30" dirty="0">
                <a:latin typeface="Century Gothic" panose="020B0502020202020204" pitchFamily="34" charset="0"/>
              </a:rPr>
              <a:t>I</a:t>
            </a:r>
            <a:r>
              <a:rPr sz="3600" u="sng" spc="10" dirty="0">
                <a:latin typeface="Century Gothic" panose="020B0502020202020204" pitchFamily="34" charset="0"/>
              </a:rPr>
              <a:t>O</a:t>
            </a:r>
            <a:r>
              <a:rPr sz="3600" u="sng" dirty="0">
                <a:latin typeface="Century Gothic" panose="020B0502020202020204" pitchFamily="34" charset="0"/>
              </a:rPr>
              <a:t>N</a:t>
            </a:r>
            <a:r>
              <a:rPr sz="3600" u="sng" spc="-345" dirty="0">
                <a:latin typeface="Century Gothic" panose="020B0502020202020204" pitchFamily="34" charset="0"/>
              </a:rPr>
              <a:t> </a:t>
            </a:r>
            <a:r>
              <a:rPr sz="3600" u="sng" spc="-35" dirty="0">
                <a:latin typeface="Century Gothic" panose="020B0502020202020204" pitchFamily="34" charset="0"/>
              </a:rPr>
              <a:t>A</a:t>
            </a:r>
            <a:r>
              <a:rPr sz="3600" u="sng" spc="-5" dirty="0">
                <a:latin typeface="Century Gothic" panose="020B0502020202020204" pitchFamily="34" charset="0"/>
              </a:rPr>
              <a:t>N</a:t>
            </a:r>
            <a:r>
              <a:rPr sz="3600" u="sng" dirty="0">
                <a:latin typeface="Century Gothic" panose="020B0502020202020204" pitchFamily="34" charset="0"/>
              </a:rPr>
              <a:t>D</a:t>
            </a:r>
            <a:r>
              <a:rPr sz="3600" u="sng" spc="35" dirty="0">
                <a:latin typeface="Century Gothic" panose="020B0502020202020204" pitchFamily="34" charset="0"/>
              </a:rPr>
              <a:t> </a:t>
            </a:r>
            <a:r>
              <a:rPr sz="3600" u="sng" spc="-30" dirty="0">
                <a:latin typeface="Century Gothic" panose="020B0502020202020204" pitchFamily="34" charset="0"/>
              </a:rPr>
              <a:t>I</a:t>
            </a:r>
            <a:r>
              <a:rPr sz="3600" u="sng" spc="-35" dirty="0">
                <a:latin typeface="Century Gothic" panose="020B0502020202020204" pitchFamily="34" charset="0"/>
              </a:rPr>
              <a:t>T</a:t>
            </a:r>
            <a:r>
              <a:rPr sz="3600" u="sng" dirty="0">
                <a:latin typeface="Century Gothic" panose="020B0502020202020204" pitchFamily="34" charset="0"/>
              </a:rPr>
              <a:t>S</a:t>
            </a:r>
            <a:r>
              <a:rPr sz="3600" u="sng" spc="60" dirty="0">
                <a:latin typeface="Century Gothic" panose="020B0502020202020204" pitchFamily="34" charset="0"/>
              </a:rPr>
              <a:t> </a:t>
            </a:r>
            <a:r>
              <a:rPr sz="3600" u="sng" spc="-295" dirty="0">
                <a:latin typeface="Century Gothic" panose="020B0502020202020204" pitchFamily="34" charset="0"/>
              </a:rPr>
              <a:t>V</a:t>
            </a:r>
            <a:r>
              <a:rPr sz="3600" u="sng" spc="-35" dirty="0">
                <a:latin typeface="Century Gothic" panose="020B0502020202020204" pitchFamily="34" charset="0"/>
              </a:rPr>
              <a:t>A</a:t>
            </a:r>
            <a:r>
              <a:rPr sz="3600" u="sng" spc="25" dirty="0">
                <a:latin typeface="Century Gothic" panose="020B0502020202020204" pitchFamily="34" charset="0"/>
              </a:rPr>
              <a:t>LU</a:t>
            </a:r>
            <a:r>
              <a:rPr sz="3600" u="sng" dirty="0">
                <a:latin typeface="Century Gothic" panose="020B0502020202020204" pitchFamily="34" charset="0"/>
              </a:rPr>
              <a:t>E</a:t>
            </a:r>
            <a:r>
              <a:rPr sz="3600" u="sng" spc="-65" dirty="0">
                <a:latin typeface="Century Gothic" panose="020B0502020202020204" pitchFamily="34" charset="0"/>
              </a:rPr>
              <a:t> </a:t>
            </a:r>
            <a:r>
              <a:rPr sz="3600" u="sng" spc="-15" dirty="0">
                <a:latin typeface="Century Gothic" panose="020B0502020202020204" pitchFamily="34" charset="0"/>
              </a:rPr>
              <a:t>P</a:t>
            </a:r>
            <a:r>
              <a:rPr sz="3600" u="sng" spc="-30" dirty="0">
                <a:latin typeface="Century Gothic" panose="020B0502020202020204" pitchFamily="34" charset="0"/>
              </a:rPr>
              <a:t>R</a:t>
            </a:r>
            <a:r>
              <a:rPr sz="3600" u="sng" spc="10" dirty="0">
                <a:latin typeface="Century Gothic" panose="020B0502020202020204" pitchFamily="34" charset="0"/>
              </a:rPr>
              <a:t>O</a:t>
            </a:r>
            <a:r>
              <a:rPr sz="3600" u="sng" spc="-15" dirty="0">
                <a:latin typeface="Century Gothic" panose="020B0502020202020204" pitchFamily="34" charset="0"/>
              </a:rPr>
              <a:t>P</a:t>
            </a:r>
            <a:r>
              <a:rPr sz="3600" u="sng" spc="10" dirty="0">
                <a:latin typeface="Century Gothic" panose="020B0502020202020204" pitchFamily="34" charset="0"/>
              </a:rPr>
              <a:t>O</a:t>
            </a:r>
            <a:r>
              <a:rPr sz="3600" u="sng" spc="25" dirty="0">
                <a:latin typeface="Century Gothic" panose="020B0502020202020204" pitchFamily="34" charset="0"/>
              </a:rPr>
              <a:t>S</a:t>
            </a:r>
            <a:r>
              <a:rPr sz="3600" u="sng" spc="-30" dirty="0">
                <a:latin typeface="Century Gothic" panose="020B0502020202020204" pitchFamily="34" charset="0"/>
              </a:rPr>
              <a:t>I</a:t>
            </a:r>
            <a:r>
              <a:rPr sz="3600" u="sng" spc="-35" dirty="0">
                <a:latin typeface="Century Gothic" panose="020B0502020202020204" pitchFamily="34" charset="0"/>
              </a:rPr>
              <a:t>T</a:t>
            </a:r>
            <a:r>
              <a:rPr sz="3600" u="sng" spc="-30" dirty="0">
                <a:latin typeface="Century Gothic" panose="020B0502020202020204" pitchFamily="34" charset="0"/>
              </a:rPr>
              <a:t>I</a:t>
            </a:r>
            <a:r>
              <a:rPr sz="3600" u="sng" spc="10" dirty="0">
                <a:latin typeface="Century Gothic" panose="020B0502020202020204" pitchFamily="34" charset="0"/>
              </a:rPr>
              <a:t>O</a:t>
            </a:r>
            <a:r>
              <a:rPr sz="3600" u="sng" dirty="0">
                <a:latin typeface="Century Gothic" panose="020B0502020202020204" pitchFamily="34" charset="0"/>
              </a:rPr>
              <a:t>N</a:t>
            </a:r>
            <a:br>
              <a:rPr lang="en-IN" sz="3600" u="sng" dirty="0">
                <a:latin typeface="Century Gothic" panose="020B0502020202020204" pitchFamily="34" charset="0"/>
              </a:rPr>
            </a:br>
            <a:br>
              <a:rPr lang="en-IN" sz="3600" u="sng" dirty="0">
                <a:latin typeface="Century Gothic" panose="020B0502020202020204" pitchFamily="34" charset="0"/>
              </a:rPr>
            </a:br>
            <a:r>
              <a:rPr lang="en-IN" sz="2800" dirty="0">
                <a:solidFill>
                  <a:schemeClr val="bg1"/>
                </a:solidFill>
                <a:latin typeface="Dubai Medium" panose="020B0603030403030204" pitchFamily="34" charset="-78"/>
                <a:cs typeface="Dubai Medium" panose="020B0603030403030204" pitchFamily="34" charset="-78"/>
              </a:rPr>
              <a:t>1. </a:t>
            </a:r>
            <a:r>
              <a:rPr lang="en-IN" sz="3200" dirty="0">
                <a:solidFill>
                  <a:schemeClr val="bg1"/>
                </a:solidFill>
                <a:latin typeface="Dubai Medium" panose="020B0603030403030204" pitchFamily="34" charset="-78"/>
                <a:cs typeface="Dubai Medium" panose="020B0603030403030204" pitchFamily="34" charset="-78"/>
              </a:rPr>
              <a:t>Conditional formatting – to highlight the missing values </a:t>
            </a:r>
            <a:br>
              <a:rPr lang="en-IN" sz="3200" dirty="0">
                <a:solidFill>
                  <a:schemeClr val="bg1"/>
                </a:solidFill>
                <a:latin typeface="Dubai Medium" panose="020B0603030403030204" pitchFamily="34" charset="-78"/>
                <a:cs typeface="Dubai Medium" panose="020B0603030403030204" pitchFamily="34" charset="-78"/>
              </a:rPr>
            </a:br>
            <a:r>
              <a:rPr lang="en-IN" sz="3200" dirty="0">
                <a:solidFill>
                  <a:schemeClr val="bg1"/>
                </a:solidFill>
                <a:latin typeface="Dubai Medium" panose="020B0603030403030204" pitchFamily="34" charset="-78"/>
                <a:cs typeface="Dubai Medium" panose="020B0603030403030204" pitchFamily="34" charset="-78"/>
              </a:rPr>
              <a:t>2. Filtering – to remove the missing values</a:t>
            </a:r>
            <a:br>
              <a:rPr lang="en-IN" sz="3200" dirty="0">
                <a:solidFill>
                  <a:schemeClr val="bg1"/>
                </a:solidFill>
                <a:latin typeface="Dubai Medium" panose="020B0603030403030204" pitchFamily="34" charset="-78"/>
                <a:cs typeface="Dubai Medium" panose="020B0603030403030204" pitchFamily="34" charset="-78"/>
              </a:rPr>
            </a:br>
            <a:r>
              <a:rPr lang="en-IN" sz="3200" dirty="0">
                <a:solidFill>
                  <a:schemeClr val="bg1"/>
                </a:solidFill>
                <a:latin typeface="Dubai Medium" panose="020B0603030403030204" pitchFamily="34" charset="-78"/>
                <a:cs typeface="Dubai Medium" panose="020B0603030403030204" pitchFamily="34" charset="-78"/>
              </a:rPr>
              <a:t>3. Formula – to calculate the employee performance level</a:t>
            </a:r>
            <a:br>
              <a:rPr lang="en-IN" sz="3200" dirty="0">
                <a:solidFill>
                  <a:schemeClr val="bg1"/>
                </a:solidFill>
                <a:latin typeface="Dubai Medium" panose="020B0603030403030204" pitchFamily="34" charset="-78"/>
                <a:cs typeface="Dubai Medium" panose="020B0603030403030204" pitchFamily="34" charset="-78"/>
              </a:rPr>
            </a:br>
            <a:r>
              <a:rPr lang="en-IN" sz="3200" dirty="0">
                <a:solidFill>
                  <a:schemeClr val="bg1"/>
                </a:solidFill>
                <a:latin typeface="Dubai Medium" panose="020B0603030403030204" pitchFamily="34" charset="-78"/>
                <a:cs typeface="Dubai Medium" panose="020B0603030403030204" pitchFamily="34" charset="-78"/>
              </a:rPr>
              <a:t>4. Pivot- to summarize</a:t>
            </a:r>
            <a:br>
              <a:rPr lang="en-IN" sz="3200" dirty="0">
                <a:solidFill>
                  <a:schemeClr val="bg1"/>
                </a:solidFill>
                <a:latin typeface="Dubai Medium" panose="020B0603030403030204" pitchFamily="34" charset="-78"/>
                <a:cs typeface="Dubai Medium" panose="020B0603030403030204" pitchFamily="34" charset="-78"/>
              </a:rPr>
            </a:br>
            <a:r>
              <a:rPr lang="en-IN" sz="3200" dirty="0">
                <a:solidFill>
                  <a:schemeClr val="bg1"/>
                </a:solidFill>
                <a:latin typeface="Dubai Medium" panose="020B0603030403030204" pitchFamily="34" charset="-78"/>
                <a:cs typeface="Dubai Medium" panose="020B0603030403030204" pitchFamily="34" charset="-78"/>
              </a:rPr>
              <a:t> 5.Graph- for data visualization</a:t>
            </a:r>
            <a:br>
              <a:rPr lang="en-IN" sz="3200" dirty="0">
                <a:solidFill>
                  <a:schemeClr val="bg1"/>
                </a:solidFill>
                <a:latin typeface="Dubai Medium" panose="020B0603030403030204" pitchFamily="34" charset="-78"/>
                <a:cs typeface="Dubai Medium" panose="020B0603030403030204" pitchFamily="34" charset="-78"/>
              </a:rPr>
            </a:br>
            <a:r>
              <a:rPr lang="en-IN" sz="3200" dirty="0">
                <a:solidFill>
                  <a:schemeClr val="bg1"/>
                </a:solidFill>
                <a:latin typeface="Dubai Medium" panose="020B0603030403030204" pitchFamily="34" charset="-78"/>
                <a:cs typeface="Dubai Medium" panose="020B0603030403030204" pitchFamily="34" charset="-78"/>
              </a:rPr>
              <a:t>6. Pie chart – for data visualization</a:t>
            </a:r>
            <a:endParaRPr sz="3200" dirty="0">
              <a:solidFill>
                <a:schemeClr val="bg1"/>
              </a:solidFill>
              <a:latin typeface="Dubai Medium" panose="020B0603030403030204" pitchFamily="34" charset="-78"/>
              <a:cs typeface="Dubai Medium" panose="020B0603030403030204" pitchFamily="34" charset="-78"/>
            </a:endParaRP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u="sng" dirty="0"/>
              <a:t>Dataset Description </a:t>
            </a:r>
            <a:br>
              <a:rPr lang="en-IN" u="sng" dirty="0"/>
            </a:br>
            <a:r>
              <a:rPr lang="en-IN" u="sng" dirty="0"/>
              <a:t> </a:t>
            </a:r>
            <a:br>
              <a:rPr lang="en-IN" u="sng" dirty="0"/>
            </a:br>
            <a:r>
              <a:rPr lang="en-IN" sz="2000" dirty="0">
                <a:solidFill>
                  <a:schemeClr val="bg1"/>
                </a:solidFill>
                <a:latin typeface="Dubai Medium" panose="020B0603030403030204" pitchFamily="34" charset="-78"/>
                <a:cs typeface="Dubai Medium" panose="020B0603030403030204" pitchFamily="34" charset="-78"/>
              </a:rPr>
              <a:t>EMPLOYEE PERFORMANCE ANALYSIS DATA SET IS  TAKEN FROM EDUNET DESCRIPTION</a:t>
            </a:r>
            <a:br>
              <a:rPr lang="en-IN" sz="2000" dirty="0">
                <a:solidFill>
                  <a:schemeClr val="bg1"/>
                </a:solidFill>
                <a:latin typeface="Dubai Medium" panose="020B0603030403030204" pitchFamily="34" charset="-78"/>
                <a:cs typeface="Dubai Medium" panose="020B0603030403030204" pitchFamily="34" charset="-78"/>
              </a:rPr>
            </a:br>
            <a:r>
              <a:rPr lang="en-IN" sz="2000" dirty="0">
                <a:solidFill>
                  <a:schemeClr val="bg1"/>
                </a:solidFill>
                <a:latin typeface="Dubai Medium" panose="020B0603030403030204" pitchFamily="34" charset="-78"/>
                <a:cs typeface="Dubai Medium" panose="020B0603030403030204" pitchFamily="34" charset="-78"/>
              </a:rPr>
              <a:t>TOTAL FEATURES – 26 , FEATURES TAKEN FOR CONSIDERATION – 9</a:t>
            </a:r>
            <a:br>
              <a:rPr lang="en-IN" sz="2000" dirty="0">
                <a:solidFill>
                  <a:schemeClr val="bg1"/>
                </a:solidFill>
                <a:latin typeface="Dubai Medium" panose="020B0603030403030204" pitchFamily="34" charset="-78"/>
                <a:cs typeface="Dubai Medium" panose="020B0603030403030204" pitchFamily="34" charset="-78"/>
              </a:rPr>
            </a:br>
            <a:r>
              <a:rPr lang="en-IN" sz="2000" dirty="0">
                <a:solidFill>
                  <a:schemeClr val="bg1"/>
                </a:solidFill>
                <a:latin typeface="Dubai Medium" panose="020B0603030403030204" pitchFamily="34" charset="-78"/>
                <a:cs typeface="Dubai Medium" panose="020B0603030403030204" pitchFamily="34" charset="-78"/>
              </a:rPr>
              <a:t>EMP ID –NUMBER </a:t>
            </a:r>
            <a:br>
              <a:rPr lang="en-IN" sz="2000" dirty="0">
                <a:solidFill>
                  <a:schemeClr val="bg1"/>
                </a:solidFill>
                <a:latin typeface="Dubai Medium" panose="020B0603030403030204" pitchFamily="34" charset="-78"/>
                <a:cs typeface="Dubai Medium" panose="020B0603030403030204" pitchFamily="34" charset="-78"/>
              </a:rPr>
            </a:br>
            <a:r>
              <a:rPr lang="en-IN" sz="2000" dirty="0">
                <a:solidFill>
                  <a:schemeClr val="bg1"/>
                </a:solidFill>
                <a:latin typeface="Dubai Medium" panose="020B0603030403030204" pitchFamily="34" charset="-78"/>
                <a:cs typeface="Dubai Medium" panose="020B0603030403030204" pitchFamily="34" charset="-78"/>
              </a:rPr>
              <a:t>NAME-TEXT</a:t>
            </a:r>
            <a:br>
              <a:rPr lang="en-IN" sz="2000" dirty="0">
                <a:solidFill>
                  <a:schemeClr val="bg1"/>
                </a:solidFill>
                <a:latin typeface="Dubai Medium" panose="020B0603030403030204" pitchFamily="34" charset="-78"/>
                <a:cs typeface="Dubai Medium" panose="020B0603030403030204" pitchFamily="34" charset="-78"/>
              </a:rPr>
            </a:br>
            <a:r>
              <a:rPr lang="en-IN" sz="2000" dirty="0">
                <a:solidFill>
                  <a:schemeClr val="bg1"/>
                </a:solidFill>
                <a:latin typeface="Dubai Medium" panose="020B0603030403030204" pitchFamily="34" charset="-78"/>
                <a:cs typeface="Dubai Medium" panose="020B0603030403030204" pitchFamily="34" charset="-78"/>
              </a:rPr>
              <a:t>EMPLOYEE TYPE</a:t>
            </a:r>
            <a:br>
              <a:rPr lang="en-IN" sz="2000" dirty="0">
                <a:solidFill>
                  <a:schemeClr val="bg1"/>
                </a:solidFill>
                <a:latin typeface="Dubai Medium" panose="020B0603030403030204" pitchFamily="34" charset="-78"/>
                <a:cs typeface="Dubai Medium" panose="020B0603030403030204" pitchFamily="34" charset="-78"/>
              </a:rPr>
            </a:br>
            <a:r>
              <a:rPr lang="en-IN" sz="2000" dirty="0">
                <a:solidFill>
                  <a:schemeClr val="bg1"/>
                </a:solidFill>
                <a:latin typeface="Dubai Medium" panose="020B0603030403030204" pitchFamily="34" charset="-78"/>
                <a:cs typeface="Dubai Medium" panose="020B0603030403030204" pitchFamily="34" charset="-78"/>
              </a:rPr>
              <a:t>PERFORMANCE LEVEL </a:t>
            </a:r>
            <a:br>
              <a:rPr lang="en-IN" sz="2000" dirty="0">
                <a:solidFill>
                  <a:schemeClr val="bg1"/>
                </a:solidFill>
                <a:latin typeface="Dubai Medium" panose="020B0603030403030204" pitchFamily="34" charset="-78"/>
                <a:cs typeface="Dubai Medium" panose="020B0603030403030204" pitchFamily="34" charset="-78"/>
              </a:rPr>
            </a:br>
            <a:r>
              <a:rPr lang="en-IN" sz="2000" dirty="0">
                <a:solidFill>
                  <a:schemeClr val="bg1"/>
                </a:solidFill>
                <a:latin typeface="Dubai Medium" panose="020B0603030403030204" pitchFamily="34" charset="-78"/>
                <a:cs typeface="Dubai Medium" panose="020B0603030403030204" pitchFamily="34" charset="-78"/>
              </a:rPr>
              <a:t>GENDER-MALE FEMALE</a:t>
            </a:r>
            <a:br>
              <a:rPr lang="en-IN" sz="2000" dirty="0">
                <a:solidFill>
                  <a:schemeClr val="bg1"/>
                </a:solidFill>
                <a:latin typeface="Dubai Medium" panose="020B0603030403030204" pitchFamily="34" charset="-78"/>
                <a:cs typeface="Dubai Medium" panose="020B0603030403030204" pitchFamily="34" charset="-78"/>
              </a:rPr>
            </a:br>
            <a:r>
              <a:rPr lang="en-IN" sz="2000" dirty="0">
                <a:solidFill>
                  <a:schemeClr val="bg1"/>
                </a:solidFill>
                <a:latin typeface="Dubai Medium" panose="020B0603030403030204" pitchFamily="34" charset="-78"/>
                <a:cs typeface="Dubai Medium" panose="020B0603030403030204" pitchFamily="34" charset="-78"/>
              </a:rPr>
              <a:t>EMPLOYEE RATING – NUMBER </a:t>
            </a:r>
            <a:br>
              <a:rPr lang="en-IN" sz="2000" dirty="0">
                <a:solidFill>
                  <a:schemeClr val="bg1"/>
                </a:solidFill>
                <a:latin typeface="Dubai Medium" panose="020B0603030403030204" pitchFamily="34" charset="-78"/>
                <a:cs typeface="Dubai Medium" panose="020B0603030403030204" pitchFamily="34" charset="-78"/>
              </a:rPr>
            </a:br>
            <a:r>
              <a:rPr lang="en-IN" sz="2000" dirty="0">
                <a:solidFill>
                  <a:schemeClr val="bg1"/>
                </a:solidFill>
                <a:latin typeface="Dubai Medium" panose="020B0603030403030204" pitchFamily="34" charset="-78"/>
                <a:cs typeface="Dubai Medium" panose="020B0603030403030204" pitchFamily="34" charset="-78"/>
              </a:rPr>
              <a:t>BUSINESS TYPE </a:t>
            </a:r>
            <a:br>
              <a:rPr lang="en-IN" sz="2000" dirty="0">
                <a:solidFill>
                  <a:schemeClr val="bg1"/>
                </a:solidFill>
                <a:latin typeface="Dubai Medium" panose="020B0603030403030204" pitchFamily="34" charset="-78"/>
                <a:cs typeface="Dubai Medium" panose="020B0603030403030204" pitchFamily="34" charset="-78"/>
              </a:rPr>
            </a:br>
            <a:r>
              <a:rPr lang="en-IN" sz="2000" dirty="0">
                <a:solidFill>
                  <a:schemeClr val="bg1"/>
                </a:solidFill>
                <a:latin typeface="Dubai Medium" panose="020B0603030403030204" pitchFamily="34" charset="-78"/>
                <a:cs typeface="Dubai Medium" panose="020B0603030403030204" pitchFamily="34" charset="-78"/>
              </a:rPr>
              <a:t>FIRST NAME </a:t>
            </a:r>
            <a:br>
              <a:rPr lang="en-IN" sz="2000" dirty="0">
                <a:solidFill>
                  <a:schemeClr val="bg1"/>
                </a:solidFill>
                <a:latin typeface="Dubai Medium" panose="020B0603030403030204" pitchFamily="34" charset="-78"/>
                <a:cs typeface="Dubai Medium" panose="020B0603030403030204" pitchFamily="34" charset="-78"/>
              </a:rPr>
            </a:br>
            <a:r>
              <a:rPr lang="en-IN" sz="2000" dirty="0">
                <a:solidFill>
                  <a:schemeClr val="bg1"/>
                </a:solidFill>
                <a:latin typeface="Dubai Medium" panose="020B0603030403030204" pitchFamily="34" charset="-78"/>
                <a:cs typeface="Dubai Medium" panose="020B0603030403030204" pitchFamily="34" charset="-78"/>
              </a:rPr>
              <a:t>LAST NAME </a:t>
            </a:r>
            <a:br>
              <a:rPr lang="en-IN" sz="2000" dirty="0">
                <a:solidFill>
                  <a:schemeClr val="bg1"/>
                </a:solidFill>
                <a:latin typeface="Dubai Medium" panose="020B0603030403030204" pitchFamily="34" charset="-78"/>
                <a:cs typeface="Dubai Medium" panose="020B0603030403030204" pitchFamily="34" charset="-78"/>
              </a:rPr>
            </a:br>
            <a:r>
              <a:rPr lang="en-IN" sz="2000" dirty="0">
                <a:solidFill>
                  <a:schemeClr val="bg1"/>
                </a:solidFill>
                <a:latin typeface="Dubai Medium" panose="020B0603030403030204" pitchFamily="34" charset="-78"/>
                <a:cs typeface="Dubai Medium" panose="020B0603030403030204" pitchFamily="34" charset="-78"/>
              </a:rPr>
              <a:t>EXIT DATE ( USING CONDITIONAL FORMATTING )</a:t>
            </a:r>
            <a:br>
              <a:rPr lang="en-IN" sz="2000" dirty="0">
                <a:solidFill>
                  <a:schemeClr val="bg1"/>
                </a:solidFill>
                <a:latin typeface="Dubai Medium" panose="020B0603030403030204" pitchFamily="34" charset="-78"/>
                <a:cs typeface="Dubai Medium" panose="020B0603030403030204" pitchFamily="34" charset="-78"/>
              </a:rPr>
            </a:br>
            <a:endParaRPr lang="en-IN" sz="2000" dirty="0">
              <a:solidFill>
                <a:schemeClr val="bg1"/>
              </a:solidFill>
              <a:latin typeface="Dubai Medium" panose="020B0603030403030204" pitchFamily="34" charset="-78"/>
              <a:cs typeface="Dubai Medium" panose="020B0603030403030204" pitchFamily="34" charset="-78"/>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952625" y="3104174"/>
            <a:ext cx="457200" cy="428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2245302" y="36576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257800" y="3066562"/>
            <a:ext cx="2466975" cy="3419475"/>
          </a:xfrm>
          <a:prstGeom prst="rect">
            <a:avLst/>
          </a:prstGeom>
        </p:spPr>
      </p:pic>
      <p:sp>
        <p:nvSpPr>
          <p:cNvPr id="7" name="object 7"/>
          <p:cNvSpPr txBox="1">
            <a:spLocks noGrp="1"/>
          </p:cNvSpPr>
          <p:nvPr>
            <p:ph type="title"/>
          </p:nvPr>
        </p:nvSpPr>
        <p:spPr>
          <a:xfrm>
            <a:off x="873125" y="514432"/>
            <a:ext cx="8480425" cy="2186496"/>
          </a:xfrm>
          <a:prstGeom prst="rect">
            <a:avLst/>
          </a:prstGeom>
        </p:spPr>
        <p:txBody>
          <a:bodyPr vert="horz" wrap="square" lIns="0" tIns="16510" rIns="0" bIns="0" rtlCol="0">
            <a:spAutoFit/>
          </a:bodyPr>
          <a:lstStyle/>
          <a:p>
            <a:pPr marL="12700">
              <a:lnSpc>
                <a:spcPct val="100000"/>
              </a:lnSpc>
              <a:spcBef>
                <a:spcPts val="130"/>
              </a:spcBef>
            </a:pPr>
            <a:r>
              <a:rPr sz="4250" u="sng" spc="15" dirty="0"/>
              <a:t>THE</a:t>
            </a:r>
            <a:r>
              <a:rPr sz="4250" u="sng" spc="20" dirty="0"/>
              <a:t> </a:t>
            </a:r>
            <a:r>
              <a:rPr lang="en-US" sz="4250" u="sng" spc="20" dirty="0"/>
              <a:t>"</a:t>
            </a:r>
            <a:r>
              <a:rPr sz="4250" u="sng" spc="10" dirty="0"/>
              <a:t>WOW</a:t>
            </a:r>
            <a:r>
              <a:rPr lang="en-US" sz="4250" u="sng" spc="10" dirty="0"/>
              <a:t>"</a:t>
            </a:r>
            <a:r>
              <a:rPr sz="4250" u="sng" spc="85" dirty="0"/>
              <a:t> </a:t>
            </a:r>
            <a:r>
              <a:rPr sz="4250" u="sng" spc="10" dirty="0"/>
              <a:t>IN</a:t>
            </a:r>
            <a:r>
              <a:rPr sz="4250" u="sng" spc="-5" dirty="0"/>
              <a:t> </a:t>
            </a:r>
            <a:r>
              <a:rPr sz="4250" u="sng" spc="15" dirty="0"/>
              <a:t>OUR</a:t>
            </a:r>
            <a:r>
              <a:rPr sz="4250" u="sng" spc="-10" dirty="0"/>
              <a:t> </a:t>
            </a:r>
            <a:r>
              <a:rPr sz="4250" u="sng" spc="20" dirty="0"/>
              <a:t>SOLUTION</a:t>
            </a:r>
            <a:br>
              <a:rPr lang="en-IN" sz="4250" u="sng" spc="20" dirty="0"/>
            </a:br>
            <a:br>
              <a:rPr lang="en-IN" sz="4250" u="sng" spc="20" dirty="0"/>
            </a:br>
            <a:r>
              <a:rPr lang="en-IN" sz="2800" spc="20" dirty="0">
                <a:solidFill>
                  <a:schemeClr val="bg1"/>
                </a:solidFill>
                <a:latin typeface="Dubai Medium" panose="020B0603030403030204" pitchFamily="34" charset="-78"/>
                <a:cs typeface="Dubai Medium" panose="020B0603030403030204" pitchFamily="34" charset="-78"/>
              </a:rPr>
              <a:t>Performance level formula  : =IFS(Z8&gt;=5,”VERY HIGH”,Z8&gt;=4,’HIGH”,Z8&gt;=3,”MED”,”TRUE”,”LOW”)</a:t>
            </a:r>
            <a:endParaRPr sz="2800" dirty="0">
              <a:solidFill>
                <a:schemeClr val="bg1"/>
              </a:solidFill>
              <a:latin typeface="Dubai Medium" panose="020B0603030403030204" pitchFamily="34" charset="-78"/>
              <a:cs typeface="Dubai Medium" panose="020B0603030403030204" pitchFamily="34" charset="-78"/>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3810000" y="2364380"/>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330</TotalTime>
  <Words>614</Words>
  <Application>Microsoft Office PowerPoint</Application>
  <PresentationFormat>Widescreen</PresentationFormat>
  <Paragraphs>67</Paragraphs>
  <Slides>13</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13</vt:i4>
      </vt:variant>
    </vt:vector>
  </HeadingPairs>
  <TitlesOfParts>
    <vt:vector size="27" baseType="lpstr">
      <vt:lpstr>Aptos Display</vt:lpstr>
      <vt:lpstr>Arial</vt:lpstr>
      <vt:lpstr>Calibri</vt:lpstr>
      <vt:lpstr>Cambria Math</vt:lpstr>
      <vt:lpstr>Cascadia Code</vt:lpstr>
      <vt:lpstr>Cascadia Mono Light</vt:lpstr>
      <vt:lpstr>Centaur</vt:lpstr>
      <vt:lpstr>Century</vt:lpstr>
      <vt:lpstr>Century Gothic</vt:lpstr>
      <vt:lpstr>Dubai Medium</vt:lpstr>
      <vt:lpstr>Times New Roman</vt:lpstr>
      <vt:lpstr>Trebuchet MS</vt:lpstr>
      <vt:lpstr>Wingdings 3</vt:lpstr>
      <vt:lpstr>Ion</vt:lpstr>
      <vt:lpstr>Employee Data Analysis using Excel  </vt:lpstr>
      <vt:lpstr>PROJECT TITLE </vt:lpstr>
      <vt:lpstr>AGENDA</vt:lpstr>
      <vt:lpstr>PROBLEM STATEMENT  Employee performance evaluations will help you know if your employees are performing up to the standards and expectations. The purpose is to learn more about their strengths and weakness, offer constructive feedback for skill development in the future, and assist in the job .</vt:lpstr>
      <vt:lpstr>PROJECT OVERVIEW</vt:lpstr>
      <vt:lpstr>WHO ARE THE END  USERS?</vt:lpstr>
      <vt:lpstr>OUR SOLUTION AND ITS VALUE PROPOSITION  1. Conditional formatting – to highlight the missing values  2. Filtering – to remove the missing values 3. Formula – to calculate the employee performance level 4. Pivot- to summarize  5.Graph- for data visualization 6. Pie chart – for data visualization</vt:lpstr>
      <vt:lpstr>Dataset Description    EMPLOYEE PERFORMANCE ANALYSIS DATA SET IS  TAKEN FROM EDUNET DESCRIPTION TOTAL FEATURES – 26 , FEATURES TAKEN FOR CONSIDERATION – 9 EMP ID –NUMBER  NAME-TEXT EMPLOYEE TYPE PERFORMANCE LEVEL  GENDER-MALE FEMALE EMPLOYEE RATING – NUMBER  BUSINESS TYPE  FIRST NAME  LAST NAME  EXIT DATE ( USING CONDITIONAL FORMATTING ) </vt:lpstr>
      <vt:lpstr>THE "WOW" IN OUR SOLUTION  Performance level formula  : =IFS(Z8&gt;=5,”VERY HIGH”,Z8&gt;=4,’HIGH”,Z8&gt;=3,”MED”,”TRUE”,”LOW”)</vt:lpstr>
      <vt:lpstr>PowerPoint Presentation</vt:lpstr>
      <vt:lpstr>RESULTS</vt:lpstr>
      <vt:lpstr>RESULT</vt:lpstr>
      <vt:lpstr>CONCLUSION:     According to the graph, the performance of the employees are expo line low of 40 and there are classifications of high, very high, and medium.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Aarthi S</cp:lastModifiedBy>
  <cp:revision>14</cp:revision>
  <dcterms:created xsi:type="dcterms:W3CDTF">2024-03-29T15:07:22Z</dcterms:created>
  <dcterms:modified xsi:type="dcterms:W3CDTF">2024-08-31T08:48:28Z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