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6"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type="screen16x9" cy="51435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B071956-C783-44BE-951A-43AF282CA1D4}" type="datetimeFigureOut">
              <a:rPr lang="en-US" smtClean="0"/>
              <a:t>4/12/2024</a:t>
            </a:fld>
            <a:endParaRPr lang="en-US"/>
          </a:p>
        </p:txBody>
      </p:sp>
      <p:sp>
        <p:nvSpPr>
          <p:cNvPr id="104874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74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B2E46DD-4691-412E-BA88-72D6E72C339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dirty="0" lang="en-US"/>
          </a:p>
        </p:txBody>
      </p:sp>
      <p:sp>
        <p:nvSpPr>
          <p:cNvPr id="1048639" name="Subtitle 2"/>
          <p:cNvSpPr>
            <a:spLocks noGrp="1"/>
          </p:cNvSpPr>
          <p:nvPr>
            <p:ph type="subTitle" idx="1"/>
          </p:nvPr>
        </p:nvSpPr>
        <p:spPr>
          <a:xfrm>
            <a:off x="1028700" y="2724151"/>
            <a:ext cx="7086600" cy="514350"/>
          </a:xfrm>
        </p:spPr>
        <p:txBody>
          <a:bodyPr>
            <a:normAutofit/>
          </a:bodyPr>
          <a:lstStyle>
            <a:lvl1pPr algn="l" indent="0" marL="0">
              <a:buNone/>
              <a:defRPr sz="15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t>4/12/2024</a:t>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dirty="0" lang="en-US"/>
          </a:p>
        </p:txBody>
      </p:sp>
      <p:sp>
        <p:nvSpPr>
          <p:cNvPr id="1048708" name="Picture Placeholder 2"/>
          <p:cNvSpPr>
            <a:spLocks noChangeAspect="1" noGrp="1"/>
          </p:cNvSpPr>
          <p:nvPr>
            <p:ph type="pic" idx="1"/>
          </p:nvPr>
        </p:nvSpPr>
        <p:spPr>
          <a:xfrm>
            <a:off x="511295" y="706080"/>
            <a:ext cx="8116380" cy="260862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709" name="Text Placeholder 3"/>
          <p:cNvSpPr>
            <a:spLocks noGrp="1"/>
          </p:cNvSpPr>
          <p:nvPr>
            <p:ph type="body" sz="half" idx="2"/>
          </p:nvPr>
        </p:nvSpPr>
        <p:spPr>
          <a:xfrm>
            <a:off x="514350" y="4137537"/>
            <a:ext cx="8115300" cy="526477"/>
          </a:xfrm>
        </p:spPr>
        <p:txBody>
          <a:bodyPr/>
          <a:lstStyle>
            <a:lvl1pPr algn="l"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1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dirty="0" lang="en-US"/>
          </a:p>
        </p:txBody>
      </p:sp>
      <p:sp>
        <p:nvSpPr>
          <p:cNvPr id="1048653" name="Text Placeholder 3"/>
          <p:cNvSpPr>
            <a:spLocks noGrp="1"/>
          </p:cNvSpPr>
          <p:nvPr>
            <p:ph type="body" sz="half" idx="2"/>
          </p:nvPr>
        </p:nvSpPr>
        <p:spPr>
          <a:xfrm>
            <a:off x="768350" y="2736850"/>
            <a:ext cx="7597887" cy="749300"/>
          </a:xfrm>
        </p:spPr>
        <p:txBody>
          <a:bodyPr anchor="ct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dirty="0" lang="en-US"/>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indent="0" marL="0">
              <a:buNone/>
              <a:defRPr sz="105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
        <p:nvSpPr>
          <p:cNvPr id="1048700" name="TextBox 8"/>
          <p:cNvSpPr txBox="1"/>
          <p:nvPr/>
        </p:nvSpPr>
        <p:spPr>
          <a:xfrm>
            <a:off x="357188" y="70008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6000" lang="en-US">
                <a:solidFill>
                  <a:schemeClr val="tx1"/>
                </a:solidFill>
                <a:effectLst/>
              </a:rPr>
              <a:t>“</a:t>
            </a:r>
          </a:p>
        </p:txBody>
      </p:sp>
      <p:sp>
        <p:nvSpPr>
          <p:cNvPr id="1048701" name="TextBox 9"/>
          <p:cNvSpPr txBox="1"/>
          <p:nvPr/>
        </p:nvSpPr>
        <p:spPr>
          <a:xfrm>
            <a:off x="8238173" y="202596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dirty="0" lang="en-US"/>
          </a:p>
        </p:txBody>
      </p:sp>
      <p:sp>
        <p:nvSpPr>
          <p:cNvPr id="1048648" name="Text Placeholder 3"/>
          <p:cNvSpPr>
            <a:spLocks noGrp="1"/>
          </p:cNvSpPr>
          <p:nvPr>
            <p:ph type="body" sz="half" idx="2"/>
          </p:nvPr>
        </p:nvSpPr>
        <p:spPr>
          <a:xfrm>
            <a:off x="768350" y="2736237"/>
            <a:ext cx="7608491" cy="749914"/>
          </a:xfrm>
        </p:spPr>
        <p:txBody>
          <a:bodyPr anchor="t"/>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t>4/12/2024</a:t>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dirty="0" lang="en-US"/>
          </a:p>
        </p:txBody>
      </p:sp>
      <p:sp>
        <p:nvSpPr>
          <p:cNvPr id="1048720" name="Text Placeholder 2"/>
          <p:cNvSpPr>
            <a:spLocks noGrp="1"/>
          </p:cNvSpPr>
          <p:nvPr>
            <p:ph type="body" idx="1"/>
          </p:nvPr>
        </p:nvSpPr>
        <p:spPr>
          <a:xfrm>
            <a:off x="514350" y="1651560"/>
            <a:ext cx="2592324" cy="462990"/>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6"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dirty="0" lang="en-US"/>
          </a:p>
        </p:txBody>
      </p:sp>
      <p:sp>
        <p:nvSpPr>
          <p:cNvPr id="1048664" name="Text Placeholder 2"/>
          <p:cNvSpPr>
            <a:spLocks noGrp="1"/>
          </p:cNvSpPr>
          <p:nvPr>
            <p:ph type="body" idx="1"/>
          </p:nvPr>
        </p:nvSpPr>
        <p:spPr>
          <a:xfrm>
            <a:off x="516463" y="3143250"/>
            <a:ext cx="2588687"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5" name="Picture Placeholder 2"/>
          <p:cNvSpPr>
            <a:spLocks noChangeAspect="1" noGrp="1"/>
          </p:cNvSpPr>
          <p:nvPr>
            <p:ph type="pic" idx="15"/>
          </p:nvPr>
        </p:nvSpPr>
        <p:spPr>
          <a:xfrm>
            <a:off x="516463" y="1771650"/>
            <a:ext cx="2588687"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8" name="Picture Placeholder 2"/>
          <p:cNvSpPr>
            <a:spLocks noChangeAspect="1" noGrp="1"/>
          </p:cNvSpPr>
          <p:nvPr>
            <p:ph type="pic" idx="21"/>
          </p:nvPr>
        </p:nvSpPr>
        <p:spPr>
          <a:xfrm>
            <a:off x="3280697" y="1771650"/>
            <a:ext cx="2586702"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1" name="Picture Placeholder 2"/>
          <p:cNvSpPr>
            <a:spLocks noChangeAspect="1" noGrp="1"/>
          </p:cNvSpPr>
          <p:nvPr>
            <p:ph type="pic" idx="22"/>
          </p:nvPr>
        </p:nvSpPr>
        <p:spPr>
          <a:xfrm>
            <a:off x="6037391" y="1771650"/>
            <a:ext cx="2585909"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3"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dirty="0" lang="en-US"/>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dirty="0" lang="en-US"/>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t>4/12/2024</a:t>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dirty="0" lang="en-US"/>
          </a:p>
        </p:txBody>
      </p:sp>
      <p:sp>
        <p:nvSpPr>
          <p:cNvPr id="1048677" name="Text Placeholder 2"/>
          <p:cNvSpPr>
            <a:spLocks noGrp="1"/>
          </p:cNvSpPr>
          <p:nvPr>
            <p:ph type="body" idx="1"/>
          </p:nvPr>
        </p:nvSpPr>
        <p:spPr>
          <a:xfrm>
            <a:off x="768350" y="2731294"/>
            <a:ext cx="7867650" cy="716756"/>
          </a:xfrm>
        </p:spPr>
        <p:txBody>
          <a:bodyPr>
            <a:normAutofit/>
          </a:bodyPr>
          <a:lstStyle>
            <a:lvl1pPr algn="r" indent="0" marL="0">
              <a:buNone/>
              <a:defRPr sz="165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dirty="0" lang="en-US"/>
          </a:p>
        </p:txBody>
      </p:sp>
      <p:sp>
        <p:nvSpPr>
          <p:cNvPr id="1048682" name="Text Placeholder 2"/>
          <p:cNvSpPr>
            <a:spLocks noGrp="1"/>
          </p:cNvSpPr>
          <p:nvPr>
            <p:ph type="body" idx="1"/>
          </p:nvPr>
        </p:nvSpPr>
        <p:spPr>
          <a:xfrm>
            <a:off x="685807" y="1637852"/>
            <a:ext cx="3809993"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6"/>
          <p:cNvSpPr>
            <a:spLocks noGrp="1"/>
          </p:cNvSpPr>
          <p:nvPr>
            <p:ph type="dt" sz="half" idx="10"/>
          </p:nvPr>
        </p:nvSpPr>
        <p:spPr/>
        <p:txBody>
          <a:bodyPr/>
          <a:p>
            <a:fld id="{8CF3520A-F4D0-4B8B-BBCE-F7BED5E59FD6}" type="datetimeFigureOut">
              <a:rPr lang="en-US" smtClean="0"/>
              <a:t>4/12/2024</a:t>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t>4/12/2024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dirty="0" lang="en-US"/>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Text Placeholder 3"/>
          <p:cNvSpPr>
            <a:spLocks noGrp="1"/>
          </p:cNvSpPr>
          <p:nvPr>
            <p:ph type="body" sz="half" idx="2"/>
          </p:nvPr>
        </p:nvSpPr>
        <p:spPr>
          <a:xfrm>
            <a:off x="514350" y="2343150"/>
            <a:ext cx="308610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32"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5895928" y="563431"/>
            <a:ext cx="2733722" cy="4100582"/>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59" name="Text Placeholder 3"/>
          <p:cNvSpPr>
            <a:spLocks noGrp="1"/>
          </p:cNvSpPr>
          <p:nvPr>
            <p:ph type="body" sz="half" idx="2"/>
          </p:nvPr>
        </p:nvSpPr>
        <p:spPr>
          <a:xfrm>
            <a:off x="514350" y="2343150"/>
            <a:ext cx="515493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6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18"/>
          <a:stretch>
            <a:fillRect/>
          </a:stretch>
        </p:blipFill>
        <p:spPr>
          <a:xfrm>
            <a:off x="0" y="0"/>
            <a:ext cx="9144000" cy="1081088"/>
          </a:xfrm>
          <a:prstGeom prst="rect"/>
        </p:spPr>
      </p:pic>
      <p:sp>
        <p:nvSpPr>
          <p:cNvPr id="1048576" name="Title Placeholder 1"/>
          <p:cNvSpPr>
            <a:spLocks noGrp="1"/>
          </p:cNvSpPr>
          <p:nvPr>
            <p:ph type="title"/>
          </p:nvPr>
        </p:nvSpPr>
        <p:spPr>
          <a:xfrm>
            <a:off x="2171700" y="573280"/>
            <a:ext cx="6457950" cy="96977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0" y="1645920"/>
            <a:ext cx="8115300" cy="301809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6520" y="4767263"/>
            <a:ext cx="2183130" cy="273844"/>
          </a:xfrm>
          <a:prstGeom prst="rect"/>
        </p:spPr>
        <p:txBody>
          <a:bodyPr anchor="ctr" bIns="45720" lIns="91440" rIns="91440" rtlCol="0" tIns="45720" vert="horz"/>
          <a:lstStyle>
            <a:lvl1pPr algn="r">
              <a:defRPr sz="788">
                <a:solidFill>
                  <a:schemeClr val="tx1">
                    <a:tint val="75000"/>
                  </a:schemeClr>
                </a:solidFill>
              </a:defRPr>
            </a:lvl1pPr>
          </a:lstStyle>
          <a:p>
            <a:fld id="{8CF3520A-F4D0-4B8B-BBCE-F7BED5E59FD6}" type="datetimeFigureOut">
              <a:rPr lang="en-US" smtClean="0"/>
              <a:t>4/12/2024</a:t>
            </a:fld>
            <a:endParaRPr lang="en-US"/>
          </a:p>
        </p:txBody>
      </p:sp>
      <p:sp>
        <p:nvSpPr>
          <p:cNvPr id="1048579" name="Footer Placeholder 4"/>
          <p:cNvSpPr>
            <a:spLocks noGrp="1"/>
          </p:cNvSpPr>
          <p:nvPr>
            <p:ph type="ftr" sz="quarter" idx="3"/>
          </p:nvPr>
        </p:nvSpPr>
        <p:spPr>
          <a:xfrm>
            <a:off x="514350" y="4766884"/>
            <a:ext cx="5829300" cy="273844"/>
          </a:xfrm>
          <a:prstGeom prst="rect"/>
        </p:spPr>
        <p:txBody>
          <a:bodyPr anchor="ctr" bIns="45720" lIns="91440" rIns="91440" rtlCol="0" tIns="45720" vert="horz"/>
          <a:lstStyle>
            <a:lvl1pPr algn="l">
              <a:defRPr sz="788">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p:spPr>
        <p:txBody>
          <a:bodyPr anchor="ctr" bIns="45720" lIns="91440" rIns="91440" rtlCol="0" tIns="45720" vert="horz"/>
          <a:lstStyle>
            <a:lvl1pPr algn="r">
              <a:defRPr sz="788">
                <a:solidFill>
                  <a:schemeClr val="tx1">
                    <a:tint val="75000"/>
                  </a:schemeClr>
                </a:solidFill>
              </a:defRPr>
            </a:lvl1pPr>
          </a:lstStyle>
          <a:p>
            <a:fld id="{20DCDE78-F739-4DF2-90D2-AB32A77A4BC4}"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r" defTabSz="685800" eaLnBrk="1" hangingPunct="1" latinLnBrk="0" rtl="0">
        <a:lnSpc>
          <a:spcPct val="90000"/>
        </a:lnSpc>
        <a:spcBef>
          <a:spcPct val="0"/>
        </a:spcBef>
        <a:buNone/>
        <a:defRPr baseline="0" cap="all" sz="30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0" y="142858"/>
            <a:ext cx="9130937" cy="5143501"/>
          </a:xfrm>
          <a:prstGeom prst="rect"/>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dirty="0" lang="en-US"/>
                    </a:p>
                  </a:txBody>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dirty="0" lang="en-US">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xmlns:r="http://schemas.openxmlformats.org/officeDocument/2006/relationships" r:embed="rId2" cstate="print"/>
          <a:stretch>
            <a:fillRect/>
          </a:stretch>
        </p:blipFill>
        <p:spPr bwMode="auto">
          <a:xfrm>
            <a:off x="2071418" y="1216876"/>
            <a:ext cx="1146742" cy="666202"/>
          </a:xfrm>
          <a:prstGeom prst="rect"/>
        </p:spPr>
      </p:pic>
      <p:pic>
        <p:nvPicPr>
          <p:cNvPr id="2097155" name="Picture 5" descr="A close up of a logo  Description automatically generated"/>
          <p:cNvPicPr>
            <a:picLocks noChangeAspect="1"/>
          </p:cNvPicPr>
          <p:nvPr/>
        </p:nvPicPr>
        <p:blipFill>
          <a:blip xmlns:r="http://schemas.openxmlformats.org/officeDocument/2006/relationships" r:embed="rId3" cstate="print"/>
          <a:stretch>
            <a:fillRect/>
          </a:stretch>
        </p:blipFill>
        <p:spPr>
          <a:xfrm>
            <a:off x="3789084" y="1232843"/>
            <a:ext cx="1587347" cy="516273"/>
          </a:xfrm>
          <a:prstGeom prst="rect"/>
        </p:spPr>
      </p:pic>
      <p:pic>
        <p:nvPicPr>
          <p:cNvPr id="2097156" name="Picture 5" descr="A logo with people and map  Description automatically generated"/>
          <p:cNvPicPr>
            <a:picLocks noChangeAspect="1" noChangeArrowheads="1"/>
          </p:cNvPicPr>
          <p:nvPr/>
        </p:nvPicPr>
        <p:blipFill>
          <a:blip xmlns:r="http://schemas.openxmlformats.org/officeDocument/2006/relationships" r:embed="rId4" cstate="print"/>
          <a:srcRect/>
          <a:stretch>
            <a:fillRect/>
          </a:stretch>
        </p:blipFill>
        <p:spPr bwMode="auto">
          <a:xfrm>
            <a:off x="6310582" y="1222424"/>
            <a:ext cx="668564" cy="666202"/>
          </a:xfrm>
          <a:prstGeom prst="rect"/>
          <a:noFill/>
        </p:spPr>
      </p:pic>
      <p:sp>
        <p:nvSpPr>
          <p:cNvPr id="1048584" name="TextBox 7"/>
          <p:cNvSpPr txBox="1"/>
          <p:nvPr/>
        </p:nvSpPr>
        <p:spPr>
          <a:xfrm>
            <a:off x="1214414" y="2214560"/>
            <a:ext cx="6381922" cy="396240"/>
          </a:xfrm>
          <a:prstGeom prst="rect"/>
          <a:noFill/>
        </p:spPr>
        <p:txBody>
          <a:bodyPr rtlCol="0" wrap="square">
            <a:spAutoFit/>
          </a:bodyPr>
          <a:p>
            <a:r>
              <a:rPr b="1" dirty="0" sz="2400" lang="en-US">
                <a:solidFill>
                  <a:srgbClr val="161D23"/>
                </a:solidFill>
              </a:rPr>
              <a:t>NEXT GEN EMPLOYABILITY PROGRAM</a:t>
            </a:r>
            <a:endParaRPr b="1" dirty="0" lang="en-US">
              <a:solidFill>
                <a:srgbClr val="161D23"/>
              </a:solidFill>
            </a:endParaRPr>
          </a:p>
        </p:txBody>
      </p:sp>
      <p:sp>
        <p:nvSpPr>
          <p:cNvPr id="1048585" name="TextBox 8"/>
          <p:cNvSpPr txBox="1"/>
          <p:nvPr/>
        </p:nvSpPr>
        <p:spPr>
          <a:xfrm>
            <a:off x="2071670" y="2643189"/>
            <a:ext cx="4071966" cy="320041"/>
          </a:xfrm>
          <a:prstGeom prst="rect"/>
          <a:noFill/>
        </p:spPr>
        <p:txBody>
          <a:bodyPr rtlCol="0" wrap="square">
            <a:spAutoFit/>
          </a:bodyPr>
          <a:p>
            <a:r>
              <a:rPr dirty="0" lang="en-US"/>
              <a:t> </a:t>
            </a:r>
            <a:r>
              <a:rPr dirty="0" lang="en-US">
                <a:solidFill>
                  <a:srgbClr val="161D23"/>
                </a:solidFill>
              </a:rPr>
              <a:t>Creating a future-ready workforce</a:t>
            </a:r>
            <a:endParaRPr dirty="0" lang="en-US"/>
          </a:p>
        </p:txBody>
      </p:sp>
      <p:sp>
        <p:nvSpPr>
          <p:cNvPr id="1048586" name="TextBox 9"/>
          <p:cNvSpPr txBox="1"/>
          <p:nvPr/>
        </p:nvSpPr>
        <p:spPr>
          <a:xfrm>
            <a:off x="928662" y="3286130"/>
            <a:ext cx="2357454"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Team Members</a:t>
            </a:r>
          </a:p>
        </p:txBody>
      </p:sp>
      <p:sp>
        <p:nvSpPr>
          <p:cNvPr id="1048587" name="TextBox 10"/>
          <p:cNvSpPr txBox="1"/>
          <p:nvPr/>
        </p:nvSpPr>
        <p:spPr>
          <a:xfrm>
            <a:off x="1000100" y="3714758"/>
            <a:ext cx="2357454" cy="650240"/>
          </a:xfrm>
          <a:prstGeom prst="rect"/>
          <a:noFill/>
        </p:spPr>
        <p:txBody>
          <a:bodyPr rtlCol="0" wrap="square">
            <a:spAutoFit/>
          </a:bodyPr>
          <a:p>
            <a:pPr lvl="0">
              <a:spcAft>
                <a:spcPts val="200"/>
              </a:spcAft>
              <a:buClr>
                <a:schemeClr val="bg1"/>
              </a:buClr>
            </a:pPr>
            <a:r>
              <a:rPr b="0" cap="none" dirty="0" sz="1100" i="0" lang="en-US" strike="noStrike" u="none">
                <a:solidFill>
                  <a:srgbClr val="000B14"/>
                </a:solidFill>
                <a:latin typeface="Arial"/>
                <a:ea typeface="Arial"/>
                <a:cs typeface="Arial"/>
                <a:sym typeface="Arial"/>
              </a:rPr>
              <a:t>Student Name :</a:t>
            </a:r>
            <a:r>
              <a:rPr b="0" cap="none" dirty="0" sz="1100" i="0" lang="en-US" err="1" strike="noStrike" u="none">
                <a:solidFill>
                  <a:srgbClr val="000B14"/>
                </a:solidFill>
                <a:latin typeface="Arial"/>
                <a:ea typeface="Arial"/>
                <a:cs typeface="Arial"/>
                <a:sym typeface="Arial"/>
              </a:rPr>
              <a:t>A</a:t>
            </a:r>
            <a:r>
              <a:rPr b="0" cap="none" dirty="0" sz="1100" i="0" lang="en-US" err="1" strike="noStrike" u="none">
                <a:solidFill>
                  <a:srgbClr val="000B14"/>
                </a:solidFill>
                <a:latin typeface="Arial"/>
                <a:ea typeface="Arial"/>
                <a:cs typeface="Arial"/>
                <a:sym typeface="Arial"/>
              </a:rPr>
              <a:t>b</a:t>
            </a:r>
            <a:r>
              <a:rPr b="0" cap="none" dirty="0" sz="1100" i="0" lang="en-US" err="1" strike="noStrike" u="none">
                <a:solidFill>
                  <a:srgbClr val="000B14"/>
                </a:solidFill>
                <a:latin typeface="Arial"/>
                <a:ea typeface="Arial"/>
                <a:cs typeface="Arial"/>
                <a:sym typeface="Arial"/>
              </a:rPr>
              <a:t>i</a:t>
            </a:r>
            <a:r>
              <a:rPr b="0" cap="none" dirty="0" sz="1100" i="0" lang="en-US" err="1" strike="noStrike" u="none">
                <a:solidFill>
                  <a:srgbClr val="000B14"/>
                </a:solidFill>
                <a:latin typeface="Arial"/>
                <a:ea typeface="Arial"/>
                <a:cs typeface="Arial"/>
                <a:sym typeface="Arial"/>
              </a:rPr>
              <a:t>n</a:t>
            </a:r>
            <a:r>
              <a:rPr b="0" cap="none" dirty="0" sz="1100" i="0" lang="en-US" err="1" strike="noStrike" u="none">
                <a:solidFill>
                  <a:srgbClr val="000B14"/>
                </a:solidFill>
                <a:latin typeface="Arial"/>
                <a:ea typeface="Arial"/>
                <a:cs typeface="Arial"/>
                <a:sym typeface="Arial"/>
              </a:rPr>
              <a:t>a</a:t>
            </a:r>
            <a:r>
              <a:rPr b="0" cap="none" dirty="0" sz="1100" i="0" lang="en-US" err="1" strike="noStrike" u="none">
                <a:solidFill>
                  <a:srgbClr val="000B14"/>
                </a:solidFill>
                <a:latin typeface="Arial"/>
                <a:ea typeface="Arial"/>
                <a:cs typeface="Arial"/>
                <a:sym typeface="Arial"/>
              </a:rPr>
              <a:t>s</a:t>
            </a:r>
            <a:r>
              <a:rPr b="0" cap="none" dirty="0" sz="1100" i="0" lang="en-US" err="1" strike="noStrike" u="none">
                <a:solidFill>
                  <a:srgbClr val="000B14"/>
                </a:solidFill>
                <a:latin typeface="Arial"/>
                <a:ea typeface="Arial"/>
                <a:cs typeface="Arial"/>
                <a:sym typeface="Arial"/>
              </a:rPr>
              <a:t>h</a:t>
            </a:r>
            <a:r>
              <a:rPr b="0" cap="none" dirty="0" sz="1100" i="0" lang="en-US" err="1" strike="noStrike" u="none">
                <a:solidFill>
                  <a:srgbClr val="000B14"/>
                </a:solidFill>
                <a:latin typeface="Arial"/>
                <a:ea typeface="Arial"/>
                <a:cs typeface="Arial"/>
                <a:sym typeface="Arial"/>
              </a:rPr>
              <a:t> </a:t>
            </a:r>
            <a:r>
              <a:rPr b="0" cap="none" dirty="0" sz="1100" i="0" lang="en-US" err="1" strike="noStrike" u="none">
                <a:solidFill>
                  <a:srgbClr val="000B14"/>
                </a:solidFill>
                <a:latin typeface="Arial"/>
                <a:ea typeface="Arial"/>
                <a:cs typeface="Arial"/>
                <a:sym typeface="Arial"/>
              </a:rPr>
              <a:t>R</a:t>
            </a:r>
            <a:endParaRPr b="0" cap="none" dirty="0" sz="1100" i="0" lang="en-US" strike="noStrike" u="none">
              <a:solidFill>
                <a:srgbClr val="000B14"/>
              </a:solidFill>
              <a:latin typeface="Arial"/>
              <a:ea typeface="Arial"/>
              <a:cs typeface="Arial"/>
              <a:sym typeface="Arial"/>
            </a:endParaRPr>
          </a:p>
          <a:p>
            <a:pPr lvl="0">
              <a:spcAft>
                <a:spcPts val="200"/>
              </a:spcAft>
              <a:buClr>
                <a:schemeClr val="bg1"/>
              </a:buClr>
            </a:pPr>
            <a:r>
              <a:rPr dirty="0" sz="1100" lang="en-US">
                <a:solidFill>
                  <a:srgbClr val="000B14"/>
                </a:solidFill>
                <a:latin typeface="Arial"/>
                <a:ea typeface="Arial"/>
                <a:cs typeface="Arial"/>
                <a:sym typeface="Arial"/>
              </a:rPr>
              <a:t>Register Number</a:t>
            </a:r>
            <a:r>
              <a:rPr b="0" cap="none" dirty="0" sz="1100" i="0" lang="en-US" strike="noStrike" u="none">
                <a:solidFill>
                  <a:srgbClr val="000B14"/>
                </a:solidFill>
                <a:latin typeface="Arial"/>
                <a:ea typeface="Arial"/>
                <a:cs typeface="Arial"/>
                <a:sym typeface="Arial"/>
              </a:rPr>
              <a:t> : 4227211040</a:t>
            </a:r>
            <a:r>
              <a:rPr b="0" cap="none" dirty="0" sz="1100" i="0" lang="en-US" strike="noStrike" u="none">
                <a:solidFill>
                  <a:srgbClr val="000B14"/>
                </a:solidFill>
                <a:latin typeface="Arial"/>
                <a:ea typeface="Arial"/>
                <a:cs typeface="Arial"/>
                <a:sym typeface="Arial"/>
              </a:rPr>
              <a:t>0</a:t>
            </a:r>
            <a:r>
              <a:rPr b="0" cap="none" dirty="0" sz="1100" i="0" lang="en-US" strike="noStrike" u="none">
                <a:solidFill>
                  <a:srgbClr val="000B14"/>
                </a:solidFill>
                <a:latin typeface="Arial"/>
                <a:ea typeface="Arial"/>
                <a:cs typeface="Arial"/>
                <a:sym typeface="Arial"/>
              </a:rPr>
              <a:t>1</a:t>
            </a:r>
            <a:endParaRPr altLang="en-US" lang="zh-CN"/>
          </a:p>
          <a:p>
            <a:endParaRPr dirty="0" lang="en-US"/>
          </a:p>
        </p:txBody>
      </p:sp>
      <p:sp>
        <p:nvSpPr>
          <p:cNvPr id="1048588" name="TextBox 11"/>
          <p:cNvSpPr txBox="1"/>
          <p:nvPr/>
        </p:nvSpPr>
        <p:spPr>
          <a:xfrm>
            <a:off x="5286380" y="3286130"/>
            <a:ext cx="1714512"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College Name</a:t>
            </a:r>
          </a:p>
        </p:txBody>
      </p:sp>
      <p:sp>
        <p:nvSpPr>
          <p:cNvPr id="1048589" name="TextBox 14"/>
          <p:cNvSpPr txBox="1"/>
          <p:nvPr/>
        </p:nvSpPr>
        <p:spPr>
          <a:xfrm>
            <a:off x="5286380" y="3714758"/>
            <a:ext cx="1928826" cy="396241"/>
          </a:xfrm>
          <a:prstGeom prst="rect"/>
          <a:noFill/>
        </p:spPr>
        <p:txBody>
          <a:bodyPr rtlCol="0" wrap="square">
            <a:spAutoFit/>
          </a:bodyPr>
          <a:p>
            <a:r>
              <a:rPr dirty="0" sz="1200" lang="en-US">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4"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3" name="TextBox 6"/>
          <p:cNvSpPr txBox="1"/>
          <p:nvPr/>
        </p:nvSpPr>
        <p:spPr>
          <a:xfrm>
            <a:off x="2449880" y="857238"/>
            <a:ext cx="3571900" cy="461665"/>
          </a:xfrm>
          <a:prstGeom prst="rect"/>
          <a:noFill/>
        </p:spPr>
        <p:txBody>
          <a:bodyPr rtlCol="0" wrap="square">
            <a:spAutoFit/>
          </a:bodyPr>
          <a:p>
            <a:pPr algn="ctr"/>
            <a:r>
              <a:rPr b="1" dirty="0" sz="2400" lang="en-US">
                <a:solidFill>
                  <a:schemeClr val="accent6">
                    <a:lumMod val="50000"/>
                  </a:schemeClr>
                </a:solidFill>
              </a:rPr>
              <a:t>Homepage</a:t>
            </a:r>
          </a:p>
        </p:txBody>
      </p:sp>
      <p:pic>
        <p:nvPicPr>
          <p:cNvPr id="2097165" name="Picture 7" descr="WhatsApp Image 2024-04-12 at 11.38.18 AM.jpeg"/>
          <p:cNvPicPr>
            <a:picLocks noChangeAspect="1"/>
          </p:cNvPicPr>
          <p:nvPr/>
        </p:nvPicPr>
        <p:blipFill>
          <a:blip xmlns:r="http://schemas.openxmlformats.org/officeDocument/2006/relationships" r:embed="rId2"/>
          <a:stretch>
            <a:fillRect/>
          </a:stretch>
        </p:blipFill>
        <p:spPr>
          <a:xfrm>
            <a:off x="1500166" y="1285866"/>
            <a:ext cx="5786478" cy="32533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6"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6" name="TextBox 6"/>
          <p:cNvSpPr txBox="1"/>
          <p:nvPr/>
        </p:nvSpPr>
        <p:spPr>
          <a:xfrm>
            <a:off x="2428860" y="928676"/>
            <a:ext cx="3214710" cy="369332"/>
          </a:xfrm>
          <a:prstGeom prst="rect"/>
          <a:noFill/>
        </p:spPr>
        <p:txBody>
          <a:bodyPr rtlCol="0" wrap="square">
            <a:spAutoFit/>
          </a:bodyPr>
          <a:p>
            <a:pPr algn="ctr"/>
            <a:r>
              <a:rPr b="1" dirty="0" lang="en-US">
                <a:solidFill>
                  <a:schemeClr val="accent6">
                    <a:lumMod val="50000"/>
                  </a:schemeClr>
                </a:solidFill>
              </a:rPr>
              <a:t>About-Us-Page</a:t>
            </a:r>
            <a:endParaRPr dirty="0" lang="en-US">
              <a:solidFill>
                <a:schemeClr val="accent6">
                  <a:lumMod val="50000"/>
                </a:schemeClr>
              </a:solidFill>
            </a:endParaRPr>
          </a:p>
        </p:txBody>
      </p:sp>
      <p:pic>
        <p:nvPicPr>
          <p:cNvPr id="2097167" name="Picture 5"/>
          <p:cNvPicPr>
            <a:picLocks noChangeAspect="1"/>
          </p:cNvPicPr>
          <p:nvPr/>
        </p:nvPicPr>
        <p:blipFill>
          <a:blip xmlns:r="http://schemas.openxmlformats.org/officeDocument/2006/relationships" r:embed="rId2"/>
          <a:stretch>
            <a:fillRect/>
          </a:stretch>
        </p:blipFill>
        <p:spPr>
          <a:xfrm>
            <a:off x="997251" y="1285094"/>
            <a:ext cx="6768752" cy="35726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9" name="TextBox 5"/>
          <p:cNvSpPr txBox="1"/>
          <p:nvPr/>
        </p:nvSpPr>
        <p:spPr>
          <a:xfrm>
            <a:off x="500034" y="1071552"/>
            <a:ext cx="3357586" cy="369332"/>
          </a:xfrm>
          <a:prstGeom prst="rect"/>
          <a:noFill/>
        </p:spPr>
        <p:txBody>
          <a:bodyPr rtlCol="0" wrap="square">
            <a:spAutoFit/>
          </a:bodyPr>
          <a:p>
            <a:r>
              <a:rPr b="1" dirty="0" lang="en-IN">
                <a:solidFill>
                  <a:srgbClr val="213163"/>
                </a:solidFill>
              </a:rPr>
              <a:t>Future </a:t>
            </a:r>
            <a:r>
              <a:rPr b="1" dirty="0" lang="en-US">
                <a:solidFill>
                  <a:srgbClr val="213163"/>
                </a:solidFill>
              </a:rPr>
              <a:t>Enhancements</a:t>
            </a:r>
            <a:r>
              <a:rPr b="1" dirty="0" lang="en-US">
                <a:solidFill>
                  <a:srgbClr val="374151"/>
                </a:solidFill>
                <a:cs typeface="Times New Roman" panose="02020603050405020304" pitchFamily="18" charset="0"/>
              </a:rPr>
              <a:t>:</a:t>
            </a:r>
            <a:endParaRPr dirty="0" lang="en-US"/>
          </a:p>
        </p:txBody>
      </p:sp>
      <p:sp>
        <p:nvSpPr>
          <p:cNvPr id="1048630" name="TextBox 6"/>
          <p:cNvSpPr txBox="1"/>
          <p:nvPr/>
        </p:nvSpPr>
        <p:spPr>
          <a:xfrm>
            <a:off x="428596" y="1428742"/>
            <a:ext cx="8358246" cy="2831544"/>
          </a:xfrm>
          <a:prstGeom prst="rect"/>
          <a:noFill/>
        </p:spPr>
        <p:txBody>
          <a:bodyPr rtlCol="0" wrap="square">
            <a:spAutoFit/>
          </a:bodyPr>
          <a:p>
            <a:r>
              <a:rPr dirty="0" lang="en-US">
                <a:solidFill>
                  <a:srgbClr val="000B14"/>
                </a:solidFill>
              </a:rPr>
              <a:t>	</a:t>
            </a:r>
            <a:r>
              <a:rPr dirty="0" sz="1600" lang="en-US">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3" name="TextBox 5"/>
          <p:cNvSpPr txBox="1"/>
          <p:nvPr/>
        </p:nvSpPr>
        <p:spPr>
          <a:xfrm>
            <a:off x="500034" y="928676"/>
            <a:ext cx="2357454" cy="369332"/>
          </a:xfrm>
          <a:prstGeom prst="rect"/>
          <a:noFill/>
        </p:spPr>
        <p:txBody>
          <a:bodyPr rtlCol="0" wrap="square">
            <a:spAutoFit/>
          </a:bodyPr>
          <a:p>
            <a:r>
              <a:rPr b="1" dirty="0" lang="en-IN">
                <a:solidFill>
                  <a:srgbClr val="213163"/>
                </a:solidFill>
              </a:rPr>
              <a:t>Conclusion</a:t>
            </a:r>
            <a:endParaRPr dirty="0" lang="en-US"/>
          </a:p>
        </p:txBody>
      </p:sp>
      <p:sp>
        <p:nvSpPr>
          <p:cNvPr id="1048634" name="TextBox 6"/>
          <p:cNvSpPr txBox="1"/>
          <p:nvPr/>
        </p:nvSpPr>
        <p:spPr>
          <a:xfrm>
            <a:off x="571472" y="1428742"/>
            <a:ext cx="8215370" cy="2308324"/>
          </a:xfrm>
          <a:prstGeom prst="rect"/>
          <a:noFill/>
        </p:spPr>
        <p:txBody>
          <a:bodyPr rtlCol="0" wrap="square">
            <a:spAutoFit/>
          </a:bodyPr>
          <a:p>
            <a:r>
              <a:rPr dirty="0" lang="en-US">
                <a:solidFill>
                  <a:srgbClr val="000B14"/>
                </a:solidFill>
              </a:rPr>
              <a:t>	In conclusion, developing a car rental application with the </a:t>
            </a:r>
            <a:r>
              <a:rPr dirty="0" lang="en-US" err="1">
                <a:solidFill>
                  <a:srgbClr val="000B14"/>
                </a:solidFill>
              </a:rPr>
              <a:t>Django</a:t>
            </a:r>
            <a:r>
              <a:rPr dirty="0" lang="en-US">
                <a:solidFill>
                  <a:srgbClr val="000B14"/>
                </a:solidFill>
              </a:rPr>
              <a:t> framework offers immense potential for providing users with a seamless and efficient rental experience. By leveraging </a:t>
            </a:r>
            <a:r>
              <a:rPr dirty="0" lang="en-US" err="1">
                <a:solidFill>
                  <a:srgbClr val="000B14"/>
                </a:solidFill>
              </a:rPr>
              <a:t>Django's</a:t>
            </a:r>
            <a:r>
              <a:rPr dirty="0" lang="en-US">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7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6"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7" name="TextBox 5"/>
          <p:cNvSpPr txBox="1"/>
          <p:nvPr/>
        </p:nvSpPr>
        <p:spPr>
          <a:xfrm>
            <a:off x="214282" y="2324681"/>
            <a:ext cx="8715436" cy="769441"/>
          </a:xfrm>
          <a:prstGeom prst="rect"/>
          <a:noFill/>
        </p:spPr>
        <p:txBody>
          <a:bodyPr rtlCol="0" wrap="square">
            <a:spAutoFit/>
          </a:bodyPr>
          <a:p>
            <a:pPr algn="ctr"/>
            <a:r>
              <a:rPr b="1" dirty="0" sz="4400" lang="en-US" spc="-5">
                <a:solidFill>
                  <a:srgbClr val="223366"/>
                </a:solidFill>
              </a:rPr>
              <a:t>Thank You!</a:t>
            </a:r>
            <a:endParaRPr dirty="0" sz="4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dirty="0" lang="en-US"/>
                    </a:p>
                  </a:txBody>
                </a:tc>
              </a:tr>
            </a:tbl>
          </a:graphicData>
        </a:graphic>
      </p:graphicFrame>
      <p:sp>
        <p:nvSpPr>
          <p:cNvPr id="1048590" name="Rounded Rectangle 6"/>
          <p:cNvSpPr/>
          <p:nvPr/>
        </p:nvSpPr>
        <p:spPr>
          <a:xfrm>
            <a:off x="928662" y="2928940"/>
            <a:ext cx="7286676"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sz="2400" lang="en-US">
                <a:solidFill>
                  <a:srgbClr val="000B14"/>
                </a:solidFill>
              </a:rPr>
              <a:t>Car Rentals Application with </a:t>
            </a:r>
            <a:r>
              <a:rPr b="1" dirty="0" sz="2400" lang="en-US" err="1">
                <a:solidFill>
                  <a:srgbClr val="000B14"/>
                </a:solidFill>
              </a:rPr>
              <a:t>Django</a:t>
            </a:r>
            <a:r>
              <a:rPr b="1" dirty="0" sz="2400" lang="en-US">
                <a:solidFill>
                  <a:srgbClr val="000B14"/>
                </a:solidFill>
              </a:rPr>
              <a:t> Framework</a:t>
            </a:r>
            <a:endParaRPr dirty="0" sz="2400" lang="en-US">
              <a:solidFill>
                <a:srgbClr val="000B14"/>
              </a:solidFill>
            </a:endParaRPr>
          </a:p>
        </p:txBody>
      </p:sp>
      <p:sp>
        <p:nvSpPr>
          <p:cNvPr id="1048591" name="Rounded Rectangle 7"/>
          <p:cNvSpPr/>
          <p:nvPr/>
        </p:nvSpPr>
        <p:spPr>
          <a:xfrm>
            <a:off x="285720" y="428610"/>
            <a:ext cx="8643998"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lang="en-US">
                <a:solidFill>
                  <a:srgbClr val="213164"/>
                </a:solidFill>
                <a:latin typeface="Arial"/>
                <a:cs typeface="Arial"/>
              </a:rPr>
              <a:t>CAPSTONE PROJECT SHOWCASE</a:t>
            </a:r>
          </a:p>
        </p:txBody>
      </p:sp>
      <p:sp>
        <p:nvSpPr>
          <p:cNvPr id="1048592" name="TextBox 9"/>
          <p:cNvSpPr txBox="1"/>
          <p:nvPr/>
        </p:nvSpPr>
        <p:spPr>
          <a:xfrm>
            <a:off x="3214678" y="2357436"/>
            <a:ext cx="3229530" cy="447040"/>
          </a:xfrm>
          <a:prstGeom prst="rect"/>
          <a:noFill/>
        </p:spPr>
        <p:txBody>
          <a:bodyPr rtlCol="0" wrap="square">
            <a:spAutoFit/>
          </a:bodyPr>
          <a:p>
            <a:r>
              <a:rPr b="1" dirty="0" sz="2800" lang="en-US">
                <a:solidFill>
                  <a:schemeClr val="bg1">
                    <a:lumMod val="20000"/>
                    <a:lumOff val="80000"/>
                  </a:schemeClr>
                </a:solidFill>
              </a:rPr>
              <a:t>Project Title</a:t>
            </a:r>
            <a:endParaRPr b="1" dirty="0" sz="2800" lang="en-US">
              <a:solidFill>
                <a:schemeClr val="bg1">
                  <a:lumMod val="20000"/>
                  <a:lumOff val="80000"/>
                </a:schemeClr>
              </a:solidFill>
              <a:cs typeface="Poppins"/>
            </a:endParaRPr>
          </a:p>
        </p:txBody>
      </p:sp>
      <p:sp>
        <p:nvSpPr>
          <p:cNvPr id="1048593" name="TextBox 10"/>
          <p:cNvSpPr txBox="1"/>
          <p:nvPr/>
        </p:nvSpPr>
        <p:spPr>
          <a:xfrm>
            <a:off x="1571604" y="3786196"/>
            <a:ext cx="6429420" cy="777240"/>
          </a:xfrm>
          <a:prstGeom prst="rect"/>
          <a:noFill/>
        </p:spPr>
        <p:txBody>
          <a:bodyPr rtlCol="0" wrap="square">
            <a:spAutoFit/>
          </a:bodyPr>
          <a:p>
            <a:r>
              <a:rPr dirty="0" lang="en-US">
                <a:solidFill>
                  <a:schemeClr val="bg1">
                    <a:lumMod val="20000"/>
                    <a:lumOff val="80000"/>
                  </a:schemeClr>
                </a:solidFill>
              </a:rPr>
              <a:t>Abstract | Problem Statement | Project Overview |</a:t>
            </a:r>
            <a:r>
              <a:rPr dirty="0" lang="en-US">
                <a:solidFill>
                  <a:schemeClr val="bg1">
                    <a:lumMod val="20000"/>
                    <a:lumOff val="80000"/>
                  </a:schemeClr>
                </a:solidFill>
                <a:ea typeface="+mn-lt"/>
                <a:cs typeface="Poppins"/>
              </a:rPr>
              <a:t> Proposed </a:t>
            </a:r>
            <a:r>
              <a:rPr dirty="0" lang="en-US">
                <a:solidFill>
                  <a:schemeClr val="bg1">
                    <a:lumMod val="20000"/>
                    <a:lumOff val="80000"/>
                  </a:schemeClr>
                </a:solidFill>
                <a:ea typeface="+mn-lt"/>
                <a:cs typeface="+mn-lt"/>
              </a:rPr>
              <a:t>Solution </a:t>
            </a:r>
            <a:r>
              <a:rPr dirty="0" lang="en-US">
                <a:solidFill>
                  <a:schemeClr val="bg1">
                    <a:lumMod val="20000"/>
                    <a:lumOff val="80000"/>
                  </a:schemeClr>
                </a:solidFill>
              </a:rPr>
              <a:t>| </a:t>
            </a:r>
            <a:r>
              <a:rPr dirty="0" lang="en-US">
                <a:solidFill>
                  <a:schemeClr val="bg1">
                    <a:lumMod val="20000"/>
                    <a:lumOff val="80000"/>
                  </a:schemeClr>
                </a:solidFill>
                <a:ea typeface="+mn-lt"/>
                <a:cs typeface="Poppins"/>
              </a:rPr>
              <a:t>Technology Used</a:t>
            </a:r>
            <a:r>
              <a:rPr dirty="0" lang="en-US">
                <a:solidFill>
                  <a:schemeClr val="bg1">
                    <a:lumMod val="20000"/>
                    <a:lumOff val="80000"/>
                  </a:schemeClr>
                </a:solidFill>
              </a:rPr>
              <a:t> | Modeling &amp; Results </a:t>
            </a:r>
            <a:r>
              <a:rPr dirty="0" lang="en-US">
                <a:solidFill>
                  <a:schemeClr val="bg1">
                    <a:lumMod val="20000"/>
                    <a:lumOff val="80000"/>
                  </a:schemeClr>
                </a:solidFill>
                <a:ea typeface="+mn-lt"/>
                <a:cs typeface="+mn-lt"/>
              </a:rPr>
              <a:t>| Conclusion </a:t>
            </a:r>
            <a:endParaRPr dirty="0" lang="en-US">
              <a:solidFill>
                <a:schemeClr val="bg1">
                  <a:lumMod val="20000"/>
                  <a:lumOff val="80000"/>
                </a:schemeClr>
              </a:solidFill>
              <a:cs typeface="Poppins"/>
            </a:endParaRPr>
          </a:p>
          <a:p>
            <a:endParaRPr dirty="0" lang="en-US">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7"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596" name="TextBox 5"/>
          <p:cNvSpPr txBox="1"/>
          <p:nvPr/>
        </p:nvSpPr>
        <p:spPr>
          <a:xfrm>
            <a:off x="571472" y="1071552"/>
            <a:ext cx="1571636" cy="320040"/>
          </a:xfrm>
          <a:prstGeom prst="rect"/>
          <a:noFill/>
        </p:spPr>
        <p:txBody>
          <a:bodyPr rtlCol="0" wrap="square">
            <a:spAutoFit/>
          </a:bodyPr>
          <a:p>
            <a:r>
              <a:rPr b="1" dirty="0" lang="en-IN">
                <a:solidFill>
                  <a:schemeClr val="accent6">
                    <a:lumMod val="50000"/>
                  </a:schemeClr>
                </a:solidFill>
              </a:rPr>
              <a:t>Abstract</a:t>
            </a:r>
            <a:endParaRPr dirty="0" lang="en-US">
              <a:solidFill>
                <a:schemeClr val="accent6">
                  <a:lumMod val="50000"/>
                </a:schemeClr>
              </a:solidFill>
            </a:endParaRPr>
          </a:p>
        </p:txBody>
      </p:sp>
      <p:sp>
        <p:nvSpPr>
          <p:cNvPr id="1048597" name="TextBox 6"/>
          <p:cNvSpPr txBox="1"/>
          <p:nvPr/>
        </p:nvSpPr>
        <p:spPr>
          <a:xfrm>
            <a:off x="714348" y="1714494"/>
            <a:ext cx="7715304" cy="1615441"/>
          </a:xfrm>
          <a:prstGeom prst="rect"/>
          <a:noFill/>
        </p:spPr>
        <p:txBody>
          <a:bodyPr rtlCol="0" wrap="square">
            <a:spAutoFit/>
          </a:bodyPr>
          <a:p>
            <a:r>
              <a:rPr dirty="0" sz="2000" lang="en-US">
                <a:solidFill>
                  <a:srgbClr val="000B14"/>
                </a:solidFill>
              </a:rPr>
              <a:t>	</a:t>
            </a:r>
            <a:r>
              <a:rPr dirty="0" sz="2000" lang="en-US" err="1">
                <a:solidFill>
                  <a:srgbClr val="000B14"/>
                </a:solidFill>
              </a:rPr>
              <a:t>Django</a:t>
            </a:r>
            <a:r>
              <a:rPr dirty="0" sz="2000" lang="en-US">
                <a:solidFill>
                  <a:srgbClr val="000B14"/>
                </a:solidFill>
              </a:rPr>
              <a:t> Car Rental is a web application developed using the </a:t>
            </a:r>
            <a:r>
              <a:rPr dirty="0" sz="2000" lang="en-US" err="1">
                <a:solidFill>
                  <a:srgbClr val="000B14"/>
                </a:solidFill>
              </a:rPr>
              <a:t>Django</a:t>
            </a:r>
            <a:r>
              <a:rPr dirty="0" sz="2000" lang="en-US">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9"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0" name="TextBox 5"/>
          <p:cNvSpPr txBox="1"/>
          <p:nvPr/>
        </p:nvSpPr>
        <p:spPr>
          <a:xfrm>
            <a:off x="500034" y="1071552"/>
            <a:ext cx="3279878" cy="320040"/>
          </a:xfrm>
          <a:prstGeom prst="rect"/>
          <a:noFill/>
        </p:spPr>
        <p:txBody>
          <a:bodyPr rtlCol="0" wrap="square">
            <a:spAutoFit/>
          </a:bodyPr>
          <a:p>
            <a:r>
              <a:rPr b="1" dirty="0" lang="en-IN">
                <a:solidFill>
                  <a:srgbClr val="213163"/>
                </a:solidFill>
              </a:rPr>
              <a:t>Problem Statement</a:t>
            </a:r>
            <a:endParaRPr dirty="0" lang="en-US"/>
          </a:p>
        </p:txBody>
      </p:sp>
      <p:sp>
        <p:nvSpPr>
          <p:cNvPr id="1048601" name="TextBox 6"/>
          <p:cNvSpPr txBox="1"/>
          <p:nvPr/>
        </p:nvSpPr>
        <p:spPr>
          <a:xfrm>
            <a:off x="571472" y="1571618"/>
            <a:ext cx="7858180" cy="2377441"/>
          </a:xfrm>
          <a:prstGeom prst="rect"/>
          <a:noFill/>
        </p:spPr>
        <p:txBody>
          <a:bodyPr numCol="1" rtlCol="0" wrap="square">
            <a:spAutoFit/>
          </a:bodyPr>
          <a:p>
            <a:pPr algn="just"/>
            <a:r>
              <a:rPr dirty="0" lang="en-US">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dirty="0" lang="en-US">
                <a:solidFill>
                  <a:srgbClr val="000B14"/>
                </a:solidFill>
              </a:rPr>
            </a:br>
            <a:r>
              <a:rPr dirty="0" lang="en-US">
                <a:solidFill>
                  <a:srgbClr val="000B14"/>
                </a:solidFill>
              </a:rPr>
              <a:t>     </a:t>
            </a:r>
            <a:r>
              <a:rPr b="1" dirty="0" lang="en-US">
                <a:solidFill>
                  <a:srgbClr val="000B14"/>
                </a:solidFill>
              </a:rPr>
              <a:t>The program ought to enable administrators to do the following: </a:t>
            </a:r>
          </a:p>
          <a:p>
            <a:pPr algn="just"/>
            <a:r>
              <a:rPr dirty="0" lang="en-US">
                <a:solidFill>
                  <a:srgbClr val="000B14"/>
                </a:solidFill>
              </a:rPr>
              <a:t> Add, modify, or remove vehicles from the inventory. </a:t>
            </a:r>
            <a:br>
              <a:rPr dirty="0" lang="en-US">
                <a:solidFill>
                  <a:srgbClr val="000B14"/>
                </a:solidFill>
              </a:rPr>
            </a:br>
            <a:r>
              <a:rPr dirty="0" lang="en-US">
                <a:solidFill>
                  <a:srgbClr val="000B14"/>
                </a:solidFill>
              </a:rPr>
              <a:t>Determine the availability and cost of each car's rental. </a:t>
            </a:r>
            <a:br>
              <a:rPr dirty="0" lang="en-US">
                <a:solidFill>
                  <a:srgbClr val="000B14"/>
                </a:solidFill>
              </a:rPr>
            </a:br>
            <a:r>
              <a:rPr dirty="0" lang="en-US">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3"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4" name="TextBox 5"/>
          <p:cNvSpPr txBox="1"/>
          <p:nvPr/>
        </p:nvSpPr>
        <p:spPr>
          <a:xfrm>
            <a:off x="571472" y="1071553"/>
            <a:ext cx="2357454" cy="320040"/>
          </a:xfrm>
          <a:prstGeom prst="rect"/>
          <a:noFill/>
        </p:spPr>
        <p:txBody>
          <a:bodyPr rtlCol="0" wrap="square">
            <a:spAutoFit/>
          </a:bodyPr>
          <a:p>
            <a:r>
              <a:rPr b="1" dirty="0" lang="en-IN">
                <a:solidFill>
                  <a:srgbClr val="213163"/>
                </a:solidFill>
              </a:rPr>
              <a:t>Project Overview</a:t>
            </a:r>
            <a:endParaRPr dirty="0" lang="en-US"/>
          </a:p>
        </p:txBody>
      </p:sp>
      <p:sp>
        <p:nvSpPr>
          <p:cNvPr id="1048605" name="TextBox 6"/>
          <p:cNvSpPr txBox="1"/>
          <p:nvPr/>
        </p:nvSpPr>
        <p:spPr>
          <a:xfrm>
            <a:off x="714348" y="1785932"/>
            <a:ext cx="7286676" cy="1361441"/>
          </a:xfrm>
          <a:prstGeom prst="rect"/>
          <a:noFill/>
        </p:spPr>
        <p:txBody>
          <a:bodyPr rtlCol="0" wrap="square">
            <a:spAutoFit/>
          </a:bodyPr>
          <a:p>
            <a:r>
              <a:rPr dirty="0" sz="2000" lang="en-US">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7"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8" name="TextBox 5"/>
          <p:cNvSpPr txBox="1"/>
          <p:nvPr/>
        </p:nvSpPr>
        <p:spPr>
          <a:xfrm>
            <a:off x="571472" y="1071553"/>
            <a:ext cx="2357454" cy="320040"/>
          </a:xfrm>
          <a:prstGeom prst="rect"/>
          <a:noFill/>
        </p:spPr>
        <p:txBody>
          <a:bodyPr rtlCol="0" wrap="square">
            <a:spAutoFit/>
          </a:bodyPr>
          <a:p>
            <a:r>
              <a:rPr b="1" dirty="0" lang="en-IN">
                <a:solidFill>
                  <a:srgbClr val="213163"/>
                </a:solidFill>
              </a:rPr>
              <a:t>Proposed Solution</a:t>
            </a:r>
            <a:endParaRPr dirty="0" lang="en-US"/>
          </a:p>
        </p:txBody>
      </p:sp>
      <p:sp>
        <p:nvSpPr>
          <p:cNvPr id="1048609" name="TextBox 6"/>
          <p:cNvSpPr txBox="1"/>
          <p:nvPr/>
        </p:nvSpPr>
        <p:spPr>
          <a:xfrm>
            <a:off x="642910" y="1500180"/>
            <a:ext cx="7929618" cy="2072641"/>
          </a:xfrm>
          <a:prstGeom prst="rect"/>
          <a:noFill/>
        </p:spPr>
        <p:txBody>
          <a:bodyPr rtlCol="0" wrap="square">
            <a:spAutoFit/>
          </a:bodyPr>
          <a:p>
            <a:r>
              <a:rPr dirty="0" sz="1400" lang="en-US">
                <a:solidFill>
                  <a:srgbClr val="000B14"/>
                </a:solidFill>
              </a:rPr>
              <a:t>Project Structure: Create the "</a:t>
            </a:r>
            <a:r>
              <a:rPr dirty="0" sz="1400" lang="en-US" err="1">
                <a:solidFill>
                  <a:srgbClr val="000B14"/>
                </a:solidFill>
              </a:rPr>
              <a:t>car_rentals</a:t>
            </a:r>
            <a:r>
              <a:rPr dirty="0" sz="1400" lang="en-US">
                <a:solidFill>
                  <a:srgbClr val="000B14"/>
                </a:solidFill>
              </a:rPr>
              <a:t>" app and the "</a:t>
            </a:r>
            <a:r>
              <a:rPr dirty="0" sz="1400" lang="en-US" err="1">
                <a:solidFill>
                  <a:srgbClr val="000B14"/>
                </a:solidFill>
              </a:rPr>
              <a:t>CarRentalSystem</a:t>
            </a:r>
            <a:r>
              <a:rPr dirty="0" sz="1400" lang="en-US">
                <a:solidFill>
                  <a:srgbClr val="000B14"/>
                </a:solidFill>
              </a:rPr>
              <a:t>" </a:t>
            </a:r>
            <a:r>
              <a:rPr dirty="0" sz="1400" lang="en-US" err="1">
                <a:solidFill>
                  <a:srgbClr val="000B14"/>
                </a:solidFill>
              </a:rPr>
              <a:t>Django</a:t>
            </a:r>
            <a:r>
              <a:rPr dirty="0" sz="1400" lang="en-US">
                <a:solidFill>
                  <a:srgbClr val="000B14"/>
                </a:solidFill>
              </a:rPr>
              <a:t> project. </a:t>
            </a:r>
            <a:br>
              <a:rPr dirty="0" sz="1400" lang="en-US">
                <a:solidFill>
                  <a:srgbClr val="000B14"/>
                </a:solidFill>
              </a:rPr>
            </a:br>
            <a:r>
              <a:rPr dirty="0" sz="1400" lang="en-US">
                <a:solidFill>
                  <a:srgbClr val="000B14"/>
                </a:solidFill>
              </a:rPr>
              <a:t>Sort the project files into the appropriate media, static, and template files </a:t>
            </a:r>
            <a:r>
              <a:rPr dirty="0" sz="1400" lang="en-US" err="1">
                <a:solidFill>
                  <a:srgbClr val="000B14"/>
                </a:solidFill>
              </a:rPr>
              <a:t>folders.Models</a:t>
            </a:r>
            <a:r>
              <a:rPr dirty="0" sz="1400" lang="en-US">
                <a:solidFill>
                  <a:srgbClr val="000B14"/>
                </a:solidFill>
              </a:rPr>
              <a:t>: Create models of cars, customers, reservations, and managers. </a:t>
            </a:r>
            <a:br>
              <a:rPr dirty="0" sz="1400" lang="en-US">
                <a:solidFill>
                  <a:srgbClr val="000B14"/>
                </a:solidFill>
              </a:rPr>
            </a:br>
            <a:r>
              <a:rPr dirty="0" sz="1400" lang="en-US">
                <a:solidFill>
                  <a:srgbClr val="000B14"/>
                </a:solidFill>
              </a:rPr>
              <a:t>     </a:t>
            </a:r>
          </a:p>
          <a:p>
            <a:r>
              <a:rPr dirty="0" sz="1400" lang="en-US">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b="1" dirty="0" sz="1400" lang="en-US">
                <a:solidFill>
                  <a:srgbClr val="000B14"/>
                </a:solidFill>
              </a:rPr>
              <a:t>    Points of view:</a:t>
            </a:r>
          </a:p>
          <a:p>
            <a:r>
              <a:rPr dirty="0" sz="1400" lang="en-US">
                <a:solidFill>
                  <a:srgbClr val="000B14"/>
                </a:solidFill>
              </a:rPr>
              <a:t> Develop views to explore cars, </a:t>
            </a:r>
            <a:r>
              <a:rPr dirty="0" sz="1600" lang="en-US">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1"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1"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2" name="TextBox 6"/>
          <p:cNvSpPr txBox="1"/>
          <p:nvPr/>
        </p:nvSpPr>
        <p:spPr>
          <a:xfrm>
            <a:off x="500034" y="857238"/>
            <a:ext cx="2500330" cy="369332"/>
          </a:xfrm>
          <a:prstGeom prst="rect"/>
          <a:noFill/>
        </p:spPr>
        <p:txBody>
          <a:bodyPr rtlCol="0" wrap="square">
            <a:spAutoFit/>
          </a:bodyPr>
          <a:p>
            <a:r>
              <a:rPr b="1" dirty="0" lang="en-US">
                <a:solidFill>
                  <a:schemeClr val="accent6">
                    <a:lumMod val="50000"/>
                  </a:schemeClr>
                </a:solidFill>
              </a:rPr>
              <a:t>Key</a:t>
            </a:r>
            <a:r>
              <a:rPr dirty="0" lang="en-US">
                <a:solidFill>
                  <a:schemeClr val="accent6">
                    <a:lumMod val="50000"/>
                  </a:schemeClr>
                </a:solidFill>
              </a:rPr>
              <a:t> </a:t>
            </a:r>
            <a:r>
              <a:rPr b="1" dirty="0" lang="en-US">
                <a:solidFill>
                  <a:schemeClr val="accent6">
                    <a:lumMod val="50000"/>
                  </a:schemeClr>
                </a:solidFill>
              </a:rPr>
              <a:t>Components</a:t>
            </a:r>
            <a:endParaRPr dirty="0" lang="en-US">
              <a:solidFill>
                <a:schemeClr val="accent6">
                  <a:lumMod val="50000"/>
                </a:schemeClr>
              </a:solidFill>
            </a:endParaRPr>
          </a:p>
        </p:txBody>
      </p:sp>
      <p:sp>
        <p:nvSpPr>
          <p:cNvPr id="1048613" name="TextBox 7"/>
          <p:cNvSpPr txBox="1"/>
          <p:nvPr/>
        </p:nvSpPr>
        <p:spPr>
          <a:xfrm>
            <a:off x="285720" y="1643056"/>
            <a:ext cx="8215370" cy="2862322"/>
          </a:xfrm>
          <a:prstGeom prst="rect"/>
          <a:noFill/>
        </p:spPr>
        <p:txBody>
          <a:bodyPr rtlCol="0" wrap="square">
            <a:spAutoFit/>
          </a:bodyPr>
          <a:p>
            <a:pPr indent="-342900" marL="342900"/>
            <a:r>
              <a:rPr dirty="0" sz="2000" lang="en-US">
                <a:solidFill>
                  <a:srgbClr val="000B14"/>
                </a:solidFill>
              </a:rPr>
              <a:t>         1. </a:t>
            </a:r>
            <a:r>
              <a:rPr b="1" dirty="0" sz="2000" lang="en-US">
                <a:solidFill>
                  <a:srgbClr val="000B14"/>
                </a:solidFill>
              </a:rPr>
              <a:t>Authentication &amp; Authorization</a:t>
            </a:r>
            <a:r>
              <a:rPr dirty="0" sz="2000" lang="en-US">
                <a:solidFill>
                  <a:srgbClr val="000B14"/>
                </a:solidFill>
              </a:rPr>
              <a:t>: Guarantee safe login for administrators and customers; limit access according to roles.</a:t>
            </a:r>
            <a:br>
              <a:rPr dirty="0" sz="2000" lang="en-US">
                <a:solidFill>
                  <a:srgbClr val="000B14"/>
                </a:solidFill>
              </a:rPr>
            </a:br>
            <a:r>
              <a:rPr dirty="0" sz="2000" lang="en-US">
                <a:solidFill>
                  <a:srgbClr val="000B14"/>
                </a:solidFill>
              </a:rPr>
              <a:t>2</a:t>
            </a:r>
            <a:r>
              <a:rPr b="1" dirty="0" sz="2000" lang="en-US">
                <a:solidFill>
                  <a:srgbClr val="000B14"/>
                </a:solidFill>
              </a:rPr>
              <a:t>. Car Management</a:t>
            </a:r>
            <a:r>
              <a:rPr dirty="0" sz="2000" lang="en-US">
                <a:solidFill>
                  <a:srgbClr val="000B14"/>
                </a:solidFill>
              </a:rPr>
              <a:t>: Easily update inventory, track availability, and keep thorough records of your cars. </a:t>
            </a:r>
            <a:br>
              <a:rPr dirty="0" sz="2000" lang="en-US">
                <a:solidFill>
                  <a:srgbClr val="000B14"/>
                </a:solidFill>
              </a:rPr>
            </a:br>
            <a:r>
              <a:rPr dirty="0" sz="2000" lang="en-US">
                <a:solidFill>
                  <a:srgbClr val="000B14"/>
                </a:solidFill>
              </a:rPr>
              <a:t>3</a:t>
            </a:r>
            <a:r>
              <a:rPr b="1" dirty="0" sz="2000" lang="en-US">
                <a:solidFill>
                  <a:srgbClr val="000B14"/>
                </a:solidFill>
              </a:rPr>
              <a:t>. Reservation System: </a:t>
            </a:r>
            <a:r>
              <a:rPr dirty="0" sz="2000" lang="en-US">
                <a:solidFill>
                  <a:srgbClr val="000B14"/>
                </a:solidFill>
              </a:rPr>
              <a:t>Make booking simple for clients and give administrators the resources they need to handle reservations effectively. </a:t>
            </a:r>
            <a:br>
              <a:rPr dirty="0" sz="2000" lang="en-US">
                <a:solidFill>
                  <a:srgbClr val="000B14"/>
                </a:solidFill>
              </a:rPr>
            </a:br>
            <a:r>
              <a:rPr dirty="0" sz="2000" lang="en-US">
                <a:solidFill>
                  <a:srgbClr val="000B14"/>
                </a:solidFill>
              </a:rPr>
              <a:t>4</a:t>
            </a:r>
            <a:r>
              <a:rPr b="1" dirty="0" sz="2000" lang="en-US">
                <a:solidFill>
                  <a:srgbClr val="000B14"/>
                </a:solidFill>
              </a:rPr>
              <a:t>. User Interface</a:t>
            </a:r>
            <a:r>
              <a:rPr dirty="0" sz="2000" lang="en-US">
                <a:solidFill>
                  <a:srgbClr val="000B14"/>
                </a:solidFill>
              </a:rPr>
              <a:t>: Create user-friendly interfaces that make booking, browsing, and administrative chores easy. </a:t>
            </a:r>
            <a:br>
              <a:rPr dirty="0" sz="2000" lang="en-US">
                <a:solidFill>
                  <a:srgbClr val="000B14"/>
                </a:solidFill>
              </a:rPr>
            </a:br>
            <a:endParaRPr dirty="0" sz="2000" lang="en-US">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2"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6" name="TextBox 5"/>
          <p:cNvSpPr txBox="1"/>
          <p:nvPr/>
        </p:nvSpPr>
        <p:spPr>
          <a:xfrm>
            <a:off x="642910" y="1357304"/>
            <a:ext cx="8072494" cy="2554545"/>
          </a:xfrm>
          <a:prstGeom prst="rect"/>
          <a:noFill/>
        </p:spPr>
        <p:txBody>
          <a:bodyPr rtlCol="0" wrap="square">
            <a:spAutoFit/>
          </a:bodyPr>
          <a:p>
            <a:r>
              <a:rPr dirty="0" sz="2000" lang="en-US">
                <a:solidFill>
                  <a:srgbClr val="000B14"/>
                </a:solidFill>
              </a:rPr>
              <a:t>5</a:t>
            </a:r>
            <a:r>
              <a:rPr b="1" dirty="0" sz="2000" lang="en-US">
                <a:solidFill>
                  <a:srgbClr val="000B14"/>
                </a:solidFill>
              </a:rPr>
              <a:t>. Admin Dashboard</a:t>
            </a:r>
            <a:r>
              <a:rPr dirty="0" sz="2000" lang="en-US">
                <a:solidFill>
                  <a:srgbClr val="000B14"/>
                </a:solidFill>
              </a:rPr>
              <a:t>: A central location where administrators may manage users, reservations, and automobile inventory. </a:t>
            </a:r>
            <a:br>
              <a:rPr dirty="0" sz="2000" lang="en-US">
                <a:solidFill>
                  <a:srgbClr val="000B14"/>
                </a:solidFill>
              </a:rPr>
            </a:br>
            <a:r>
              <a:rPr dirty="0" sz="2000" lang="en-US">
                <a:solidFill>
                  <a:srgbClr val="000B14"/>
                </a:solidFill>
              </a:rPr>
              <a:t>6</a:t>
            </a:r>
            <a:r>
              <a:rPr b="1" dirty="0" sz="2000" lang="en-US">
                <a:solidFill>
                  <a:srgbClr val="000B14"/>
                </a:solidFill>
              </a:rPr>
              <a:t>. Forms &amp; Validation</a:t>
            </a:r>
            <a:r>
              <a:rPr dirty="0" sz="2000" lang="en-US">
                <a:solidFill>
                  <a:srgbClr val="000B14"/>
                </a:solidFill>
              </a:rPr>
              <a:t>: Verify user input to ensure accuracy and preserve data integrity. </a:t>
            </a:r>
            <a:br>
              <a:rPr dirty="0" sz="2000" lang="en-US">
                <a:solidFill>
                  <a:srgbClr val="000B14"/>
                </a:solidFill>
              </a:rPr>
            </a:br>
            <a:r>
              <a:rPr dirty="0" sz="2000" lang="en-US">
                <a:solidFill>
                  <a:srgbClr val="000B14"/>
                </a:solidFill>
              </a:rPr>
              <a:t>7</a:t>
            </a:r>
            <a:r>
              <a:rPr b="1" dirty="0" sz="2000" lang="en-US">
                <a:solidFill>
                  <a:srgbClr val="000B14"/>
                </a:solidFill>
              </a:rPr>
              <a:t>. Security Measures</a:t>
            </a:r>
            <a:r>
              <a:rPr dirty="0" sz="2000" lang="en-US">
                <a:solidFill>
                  <a:srgbClr val="000B14"/>
                </a:solidFill>
              </a:rPr>
              <a:t>: Guard against online dangers, encrypt confidential information, and guarantee safe correspondence. </a:t>
            </a:r>
            <a:br>
              <a:rPr dirty="0" sz="2000" lang="en-US">
                <a:solidFill>
                  <a:srgbClr val="000B14"/>
                </a:solidFill>
              </a:rPr>
            </a:br>
            <a:r>
              <a:rPr dirty="0" sz="2000" lang="en-US">
                <a:solidFill>
                  <a:srgbClr val="000B14"/>
                </a:solidFill>
              </a:rPr>
              <a:t>8</a:t>
            </a:r>
            <a:r>
              <a:rPr b="1" dirty="0" sz="2000" lang="en-US">
                <a:solidFill>
                  <a:srgbClr val="000B14"/>
                </a:solidFill>
              </a:rPr>
              <a:t>. Quality Control &amp; Testing</a:t>
            </a:r>
            <a:r>
              <a:rPr dirty="0" sz="2000" lang="en-US">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3"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9" name="TextBox 8"/>
          <p:cNvSpPr txBox="1"/>
          <p:nvPr/>
        </p:nvSpPr>
        <p:spPr>
          <a:xfrm>
            <a:off x="571472" y="1071552"/>
            <a:ext cx="2571768" cy="369332"/>
          </a:xfrm>
          <a:prstGeom prst="rect"/>
          <a:noFill/>
        </p:spPr>
        <p:txBody>
          <a:bodyPr rtlCol="0" wrap="square">
            <a:spAutoFit/>
          </a:bodyPr>
          <a:p>
            <a:r>
              <a:rPr b="1" dirty="0" lang="en-IN">
                <a:solidFill>
                  <a:srgbClr val="213163"/>
                </a:solidFill>
              </a:rPr>
              <a:t>Modelling &amp; Results</a:t>
            </a:r>
            <a:endParaRPr b="1" dirty="0" lang="en-US">
              <a:solidFill>
                <a:schemeClr val="bg1">
                  <a:lumMod val="50000"/>
                </a:schemeClr>
              </a:solidFill>
            </a:endParaRPr>
          </a:p>
        </p:txBody>
      </p:sp>
      <p:sp>
        <p:nvSpPr>
          <p:cNvPr id="1048620" name="TextBox 10"/>
          <p:cNvSpPr txBox="1"/>
          <p:nvPr/>
        </p:nvSpPr>
        <p:spPr>
          <a:xfrm>
            <a:off x="357158" y="1428742"/>
            <a:ext cx="8358246" cy="3077766"/>
          </a:xfrm>
          <a:prstGeom prst="rect"/>
          <a:noFill/>
        </p:spPr>
        <p:txBody>
          <a:bodyPr rtlCol="0" wrap="square">
            <a:spAutoFit/>
          </a:bodyPr>
          <a:p>
            <a:r>
              <a:rPr dirty="0" sz="1600" lang="en-US">
                <a:solidFill>
                  <a:srgbClr val="000B14"/>
                </a:solidFill>
              </a:rPr>
              <a:t>    </a:t>
            </a:r>
            <a:r>
              <a:rPr dirty="0" sz="1600" lang="en-US"/>
              <a:t> </a:t>
            </a:r>
            <a:r>
              <a:rPr dirty="0" sz="1600" lang="en-US">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dirty="0" sz="1600" lang="en-US">
              <a:solidFill>
                <a:srgbClr val="000B14"/>
              </a:solidFill>
            </a:endParaRPr>
          </a:p>
          <a:p>
            <a:r>
              <a:rPr dirty="0" sz="1600" lang="en-US">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2024-04-11T17:07:59Z</dcterms:created>
  <dcterms:modified xsi:type="dcterms:W3CDTF">2024-04-12T16:21:43Z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bd85002ef764431b9fc28f8d2bd1e429</vt:lpwstr>
  </property>
</Properties>
</file>