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64" r:id="rId3"/>
    <p:sldId id="265" r:id="rId4"/>
    <p:sldId id="266" r:id="rId5"/>
    <p:sldId id="267" r:id="rId6"/>
    <p:sldId id="301" r:id="rId7"/>
    <p:sldId id="268" r:id="rId8"/>
    <p:sldId id="269" r:id="rId9"/>
    <p:sldId id="270" r:id="rId10"/>
    <p:sldId id="271" r:id="rId11"/>
    <p:sldId id="272" r:id="rId12"/>
    <p:sldId id="284" r:id="rId13"/>
    <p:sldId id="296" r:id="rId14"/>
    <p:sldId id="285" r:id="rId15"/>
    <p:sldId id="297" r:id="rId16"/>
    <p:sldId id="298" r:id="rId17"/>
    <p:sldId id="299" r:id="rId18"/>
    <p:sldId id="30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6" r:id="rId30"/>
    <p:sldId id="287" r:id="rId31"/>
    <p:sldId id="288" r:id="rId32"/>
    <p:sldId id="289" r:id="rId33"/>
    <p:sldId id="304" r:id="rId34"/>
    <p:sldId id="290" r:id="rId35"/>
    <p:sldId id="291" r:id="rId36"/>
    <p:sldId id="305" r:id="rId37"/>
    <p:sldId id="292" r:id="rId38"/>
    <p:sldId id="293" r:id="rId39"/>
    <p:sldId id="294" r:id="rId40"/>
    <p:sldId id="295" r:id="rId41"/>
    <p:sldId id="302" r:id="rId42"/>
    <p:sldId id="30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67D56D-69EC-4177-A56B-48A515DDD23C}">
          <p14:sldIdLst>
            <p14:sldId id="257"/>
            <p14:sldId id="264"/>
            <p14:sldId id="265"/>
            <p14:sldId id="266"/>
            <p14:sldId id="267"/>
            <p14:sldId id="301"/>
            <p14:sldId id="268"/>
            <p14:sldId id="269"/>
            <p14:sldId id="270"/>
            <p14:sldId id="271"/>
            <p14:sldId id="272"/>
            <p14:sldId id="284"/>
            <p14:sldId id="296"/>
            <p14:sldId id="285"/>
            <p14:sldId id="297"/>
            <p14:sldId id="298"/>
            <p14:sldId id="299"/>
            <p14:sldId id="30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7"/>
            <p14:sldId id="288"/>
            <p14:sldId id="289"/>
            <p14:sldId id="304"/>
            <p14:sldId id="290"/>
            <p14:sldId id="291"/>
            <p14:sldId id="305"/>
            <p14:sldId id="292"/>
            <p14:sldId id="293"/>
            <p14:sldId id="294"/>
            <p14:sldId id="295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283C-1890-42BA-84A3-BD417C2A8B3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1D8C99B-9272-4049-B8F5-650DB63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283C-1890-42BA-84A3-BD417C2A8B3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99B-9272-4049-B8F5-650DB63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7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283C-1890-42BA-84A3-BD417C2A8B3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99B-9272-4049-B8F5-650DB63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283C-1890-42BA-84A3-BD417C2A8B3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99B-9272-4049-B8F5-650DB63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8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283C-1890-42BA-84A3-BD417C2A8B3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99B-9272-4049-B8F5-650DB63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8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283C-1890-42BA-84A3-BD417C2A8B3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99B-9272-4049-B8F5-650DB63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29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283C-1890-42BA-84A3-BD417C2A8B3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99B-9272-4049-B8F5-650DB63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66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283C-1890-42BA-84A3-BD417C2A8B3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99B-9272-4049-B8F5-650DB63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3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283C-1890-42BA-84A3-BD417C2A8B3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99B-9272-4049-B8F5-650DB6386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283C-1890-42BA-84A3-BD417C2A8B3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99B-9272-4049-B8F5-650DB63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CC283C-1890-42BA-84A3-BD417C2A8B3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8C99B-9272-4049-B8F5-650DB63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2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283C-1890-42BA-84A3-BD417C2A8B3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1D8C99B-9272-4049-B8F5-650DB63863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85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ephi.org/publications/gephi-bastian-feb09.pdf" TargetMode="External"/><Relationship Id="rId2" Type="http://schemas.openxmlformats.org/officeDocument/2006/relationships/hyperlink" Target="https://pdfs.semanticscholar.org/d687/a3021357017d3f4b17de08efb8b73184cb4a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365chess.com/" TargetMode="External"/><Relationship Id="rId4" Type="http://schemas.openxmlformats.org/officeDocument/2006/relationships/hyperlink" Target="https://medium.com/analytics-vidhya/implement-louvain-community-detection-algorithm-using-python-and-gephi-with-visualization-871250fb2f2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E61D-CD90-4B95-9D9B-1C4A63710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00DE-B874-46CF-AD6D-4399893F9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Chess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388694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E71D-3E30-49C9-AD07-2B205FD8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7" y="202790"/>
            <a:ext cx="9603275" cy="1049235"/>
          </a:xfrm>
        </p:spPr>
        <p:txBody>
          <a:bodyPr/>
          <a:lstStyle/>
          <a:p>
            <a:r>
              <a:rPr lang="en-US" dirty="0"/>
              <a:t>Degree Distribution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3E4510D-9215-41BC-AC1C-EA66C980E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3" y="1332914"/>
            <a:ext cx="3765833" cy="3954267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62E29E-9303-4EE2-8B09-BA871960A2DB}"/>
              </a:ext>
            </a:extLst>
          </p:cNvPr>
          <p:cNvSpPr txBox="1"/>
          <p:nvPr/>
        </p:nvSpPr>
        <p:spPr>
          <a:xfrm>
            <a:off x="775877" y="5287181"/>
            <a:ext cx="327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</a:t>
            </a:r>
            <a:r>
              <a:rPr lang="en-US" sz="2800" dirty="0"/>
              <a:t>2010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FE098-5E16-4533-8AB9-0BFBB3A8D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50" y="1332914"/>
            <a:ext cx="3765834" cy="39542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B23943-D440-4359-8C78-27E99B43D694}"/>
              </a:ext>
            </a:extLst>
          </p:cNvPr>
          <p:cNvSpPr txBox="1"/>
          <p:nvPr/>
        </p:nvSpPr>
        <p:spPr>
          <a:xfrm>
            <a:off x="4813305" y="5287181"/>
            <a:ext cx="327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</a:t>
            </a:r>
            <a:r>
              <a:rPr lang="en-US" sz="2800" dirty="0"/>
              <a:t>2015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984B688-16AE-4D09-8F52-F110F7707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84" y="1240400"/>
            <a:ext cx="4213463" cy="39658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04B9A6F-8335-4371-B900-4394B322D4D8}"/>
              </a:ext>
            </a:extLst>
          </p:cNvPr>
          <p:cNvSpPr txBox="1"/>
          <p:nvPr/>
        </p:nvSpPr>
        <p:spPr>
          <a:xfrm>
            <a:off x="8091077" y="5287181"/>
            <a:ext cx="327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</a:t>
            </a:r>
            <a:r>
              <a:rPr lang="en-US" sz="2800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85161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7F34-4827-476C-9A5F-4D33D7CB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Power Law to the degree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7C86-3C34-4E56-9BF1-C94D6251A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86071"/>
            <a:ext cx="9603275" cy="396741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0" i="0" dirty="0">
                <a:solidFill>
                  <a:srgbClr val="212529"/>
                </a:solidFill>
                <a:effectLst/>
              </a:rPr>
              <a:t>Approximated Power Exponent, </a:t>
            </a:r>
            <a:r>
              <a:rPr lang="el-GR" sz="2600" b="0" i="0" dirty="0">
                <a:solidFill>
                  <a:srgbClr val="212529"/>
                </a:solidFill>
                <a:effectLst/>
              </a:rPr>
              <a:t>γ</a:t>
            </a:r>
            <a:r>
              <a:rPr lang="en-US" sz="2600" b="0" i="0" dirty="0">
                <a:solidFill>
                  <a:srgbClr val="212529"/>
                </a:solidFill>
                <a:effectLst/>
              </a:rPr>
              <a:t>=1.25 (2021)</a:t>
            </a:r>
          </a:p>
          <a:p>
            <a:r>
              <a:rPr lang="en-US" sz="2600" dirty="0">
                <a:solidFill>
                  <a:srgbClr val="212529"/>
                </a:solidFill>
              </a:rPr>
              <a:t>Approximated Power Exponent for out-degree, </a:t>
            </a:r>
            <a:r>
              <a:rPr lang="el-GR" sz="2600" b="0" i="0" dirty="0">
                <a:solidFill>
                  <a:srgbClr val="212529"/>
                </a:solidFill>
                <a:effectLst/>
              </a:rPr>
              <a:t>γ</a:t>
            </a:r>
            <a:r>
              <a:rPr lang="en-US" sz="2600" baseline="-25000" dirty="0">
                <a:solidFill>
                  <a:srgbClr val="212529"/>
                </a:solidFill>
              </a:rPr>
              <a:t>out</a:t>
            </a:r>
            <a:r>
              <a:rPr lang="en-US" sz="2600" b="0" i="0" baseline="-25000" dirty="0">
                <a:solidFill>
                  <a:srgbClr val="212529"/>
                </a:solidFill>
                <a:effectLst/>
              </a:rPr>
              <a:t> </a:t>
            </a:r>
            <a:r>
              <a:rPr lang="en-US" sz="2600" dirty="0"/>
              <a:t>= 1.323 (2021)</a:t>
            </a:r>
          </a:p>
          <a:p>
            <a:r>
              <a:rPr lang="en-US" sz="2600" dirty="0">
                <a:solidFill>
                  <a:srgbClr val="212529"/>
                </a:solidFill>
              </a:rPr>
              <a:t>Approximated Power Exponent for in-degree, </a:t>
            </a:r>
            <a:r>
              <a:rPr lang="el-GR" sz="2600" b="0" i="0" dirty="0">
                <a:solidFill>
                  <a:srgbClr val="212529"/>
                </a:solidFill>
                <a:effectLst/>
              </a:rPr>
              <a:t>γ</a:t>
            </a:r>
            <a:r>
              <a:rPr lang="en-US" sz="2600" b="0" i="0" baseline="-25000" dirty="0">
                <a:solidFill>
                  <a:srgbClr val="212529"/>
                </a:solidFill>
                <a:effectLst/>
              </a:rPr>
              <a:t>in </a:t>
            </a:r>
            <a:r>
              <a:rPr lang="en-US" sz="2600" dirty="0"/>
              <a:t>= 1.29 (2021)</a:t>
            </a:r>
          </a:p>
          <a:p>
            <a:r>
              <a:rPr lang="en-US" sz="2600" dirty="0"/>
              <a:t>However,  in 2010 , </a:t>
            </a:r>
            <a:r>
              <a:rPr lang="el-GR" sz="2600" b="0" i="0" dirty="0">
                <a:solidFill>
                  <a:srgbClr val="212529"/>
                </a:solidFill>
                <a:effectLst/>
              </a:rPr>
              <a:t>γ</a:t>
            </a:r>
            <a:r>
              <a:rPr lang="en-US" sz="2600" b="0" i="0" dirty="0">
                <a:solidFill>
                  <a:srgbClr val="212529"/>
                </a:solidFill>
                <a:effectLst/>
              </a:rPr>
              <a:t>=1.75 </a:t>
            </a:r>
            <a:endParaRPr lang="en-US" sz="2600" dirty="0"/>
          </a:p>
          <a:p>
            <a:pPr marL="0" indent="0">
              <a:buNone/>
            </a:pPr>
            <a:r>
              <a:rPr lang="en-US" sz="2600" u="sng" dirty="0"/>
              <a:t>Inferences</a:t>
            </a:r>
          </a:p>
          <a:p>
            <a:r>
              <a:rPr lang="en-US" sz="2600" dirty="0"/>
              <a:t>Scale-free nature (Becoming more random)</a:t>
            </a:r>
          </a:p>
          <a:p>
            <a:r>
              <a:rPr lang="en-US" sz="2600" dirty="0"/>
              <a:t>Closer to Anomalous  Regime </a:t>
            </a:r>
          </a:p>
          <a:p>
            <a:r>
              <a:rPr lang="en-US" sz="2600" dirty="0"/>
              <a:t>Small World Property </a:t>
            </a:r>
          </a:p>
          <a:p>
            <a:endParaRPr lang="el-GR" dirty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4147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2E33-E70A-489A-B35A-198317EC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Attributes - Nationality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ABEF7-DC5D-478E-ADB1-44608BF1D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58" y="3740941"/>
            <a:ext cx="9" cy="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C57E6-FC26-4FE9-A410-8DE9A06A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1853754"/>
            <a:ext cx="4161685" cy="465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59342D-4A9A-49C8-8BA1-DE85AB9D7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88792"/>
            <a:ext cx="4644421" cy="39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7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BF51-DA1F-4087-9E4F-34F8718A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Attrubutes</a:t>
            </a:r>
            <a:r>
              <a:rPr lang="en-US" dirty="0"/>
              <a:t> - Nationality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2D9BC0-790F-4DCE-9460-EBE515BB7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1617785"/>
            <a:ext cx="10086535" cy="5077845"/>
          </a:xfrm>
        </p:spPr>
      </p:pic>
    </p:spTree>
    <p:extLst>
      <p:ext uri="{BB962C8B-B14F-4D97-AF65-F5344CB8AC3E}">
        <p14:creationId xmlns:p14="http://schemas.microsoft.com/office/powerpoint/2010/main" val="400831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A1EB-2A4D-4DBF-B27E-455C850B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Attributes - 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E486A-F8AB-4979-BC6D-CD6F30D1E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1853753"/>
            <a:ext cx="4841623" cy="41997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BC10B9-7C05-4CF6-A340-CF65B2811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37" y="2574389"/>
            <a:ext cx="4841623" cy="19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0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9986-59B8-47C2-A0CB-BB43008E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Attributes - 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DF8F2-27DE-4187-9F77-D81DBEF57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66" y="2002055"/>
            <a:ext cx="4695475" cy="3938883"/>
          </a:xfrm>
        </p:spPr>
      </p:pic>
    </p:spTree>
    <p:extLst>
      <p:ext uri="{BB962C8B-B14F-4D97-AF65-F5344CB8AC3E}">
        <p14:creationId xmlns:p14="http://schemas.microsoft.com/office/powerpoint/2010/main" val="290323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E275-D21C-4441-96EF-5B27DF39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Attributes -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883EC-AEAA-41A4-98FF-8A7AD615B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66" y="2044261"/>
            <a:ext cx="2408615" cy="38404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0F851-6389-445D-B8C7-15C6E477034D}"/>
              </a:ext>
            </a:extLst>
          </p:cNvPr>
          <p:cNvSpPr txBox="1"/>
          <p:nvPr/>
        </p:nvSpPr>
        <p:spPr>
          <a:xfrm>
            <a:off x="4290646" y="3459870"/>
            <a:ext cx="645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players out of the top 1000 are males suggesting some form of male domination in elite chess </a:t>
            </a:r>
          </a:p>
        </p:txBody>
      </p:sp>
    </p:spTree>
    <p:extLst>
      <p:ext uri="{BB962C8B-B14F-4D97-AF65-F5344CB8AC3E}">
        <p14:creationId xmlns:p14="http://schemas.microsoft.com/office/powerpoint/2010/main" val="3799452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A21B-E19C-4CA1-8CE3-918B0933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Attributes -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C737F-9EF7-479C-B257-CDD72B12F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72" y="2184937"/>
            <a:ext cx="3659053" cy="36250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1FF81-1B34-4B07-887F-1FB0780095E7}"/>
              </a:ext>
            </a:extLst>
          </p:cNvPr>
          <p:cNvSpPr txBox="1"/>
          <p:nvPr/>
        </p:nvSpPr>
        <p:spPr>
          <a:xfrm>
            <a:off x="6302326" y="2841674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Rating - 2364</a:t>
            </a:r>
          </a:p>
          <a:p>
            <a:endParaRPr lang="en-US" dirty="0"/>
          </a:p>
          <a:p>
            <a:r>
              <a:rPr lang="en-US" dirty="0"/>
              <a:t>Highest Rating - 2847</a:t>
            </a:r>
          </a:p>
          <a:p>
            <a:endParaRPr lang="en-US" dirty="0"/>
          </a:p>
          <a:p>
            <a:r>
              <a:rPr lang="en-US" dirty="0"/>
              <a:t>Average Rating - 2552.93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3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B79F-47A5-4992-9BED-DC4E0FF3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Attributes – Using Ranges for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B5869-FA25-4B54-B186-AB6224F88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3" y="2128494"/>
            <a:ext cx="4133295" cy="3807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F9111-F299-4C2F-B123-B4BF95316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82" y="2128494"/>
            <a:ext cx="4133294" cy="3807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CD25CF-2108-42D2-9A0B-5D630B58A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184" y="2700997"/>
            <a:ext cx="2834354" cy="24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1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4398-5324-4B7D-82CC-3312E7BE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Centrality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55F4-6F70-4F86-B1E6-509DECDF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Degree Centrality measures (for Out-Degree) were done on the following circumstances:</a:t>
            </a:r>
          </a:p>
          <a:p>
            <a:r>
              <a:rPr lang="en-US" dirty="0"/>
              <a:t>Without Weights</a:t>
            </a:r>
          </a:p>
          <a:p>
            <a:r>
              <a:rPr lang="en-US" dirty="0"/>
              <a:t>Using Win difference as weight</a:t>
            </a:r>
          </a:p>
          <a:p>
            <a:r>
              <a:rPr lang="en-US" dirty="0"/>
              <a:t>Using Number of Matches played as weight</a:t>
            </a:r>
          </a:p>
          <a:p>
            <a:r>
              <a:rPr lang="en-US" dirty="0"/>
              <a:t>Using Win Difference / No. of Matches as weight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1452-3C16-4DAF-B279-2C207CC8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69" y="274320"/>
            <a:ext cx="9603275" cy="1049235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0638-0C08-483B-9C54-983A9D76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415" y="1323555"/>
            <a:ext cx="10070116" cy="49225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Collected information 1000-Top Rated (Based on current rating) Active Chess Players</a:t>
            </a:r>
          </a:p>
          <a:p>
            <a:r>
              <a:rPr lang="en-US" dirty="0"/>
              <a:t>The fields extracted are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Title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FIDE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games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Year of Birth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9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F20D-0C11-44D1-AADA-126D3D99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39CF-CDE4-4AE2-98E7-B1E374A1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2015733"/>
            <a:ext cx="5120640" cy="484226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Top Five Nodes (in 2021)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David Navara - 2697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Anton </a:t>
            </a:r>
            <a:r>
              <a:rPr lang="en-US" dirty="0" err="1"/>
              <a:t>Korobov</a:t>
            </a:r>
            <a:r>
              <a:rPr lang="en-US" dirty="0"/>
              <a:t> - 2683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Maxim </a:t>
            </a:r>
            <a:r>
              <a:rPr lang="en-US" dirty="0" err="1"/>
              <a:t>Matlakov</a:t>
            </a:r>
            <a:r>
              <a:rPr lang="en-US" dirty="0"/>
              <a:t> - 2688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Maxime Vachier Lagrave  - 2758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Ian Nepomniachtchi – 2789 </a:t>
            </a:r>
          </a:p>
        </p:txBody>
      </p:sp>
    </p:spTree>
    <p:extLst>
      <p:ext uri="{BB962C8B-B14F-4D97-AF65-F5344CB8AC3E}">
        <p14:creationId xmlns:p14="http://schemas.microsoft.com/office/powerpoint/2010/main" val="230036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F20D-0C11-44D1-AADA-126D3D99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 difference as weight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39CF-CDE4-4AE2-98E7-B1E374A1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2015733"/>
            <a:ext cx="5120640" cy="48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Top Five Nodes (in 2021)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Magnus Carlsen -  2847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Hikaru Nakamura - 2736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Maxime Vachier Lagrave - 2758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Ian Nepomniachtchi - 2789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David Navara -  2697</a:t>
            </a:r>
          </a:p>
          <a:p>
            <a:pPr marL="457200" indent="-457200">
              <a:buFont typeface="+mj-lt"/>
              <a:buAutoNum type="arabicPeriod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31831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F20D-0C11-44D1-AADA-126D3D99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Number of Matches played as weight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39CF-CDE4-4AE2-98E7-B1E374A1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2015733"/>
            <a:ext cx="5120640" cy="48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Top Five Nodes (in 2021)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Magnus Carlsen -  2847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Hikaru Nakamura - 2736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Maxime Vachier Lagrave – 2758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Levon</a:t>
            </a:r>
            <a:r>
              <a:rPr lang="en-US" dirty="0"/>
              <a:t> </a:t>
            </a:r>
            <a:r>
              <a:rPr lang="en-US" dirty="0" err="1"/>
              <a:t>Aronian</a:t>
            </a:r>
            <a:r>
              <a:rPr lang="en-US" dirty="0"/>
              <a:t> - 2781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Ian Nepomniachtchi - 2789</a:t>
            </a:r>
          </a:p>
          <a:p>
            <a:pPr marL="457200" indent="-457200">
              <a:buFont typeface="+mj-lt"/>
              <a:buAutoNum type="arabicPeriod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61851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F20D-0C11-44D1-AADA-126D3D99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Win difference / Matches as weight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39CF-CDE4-4AE2-98E7-B1E374A1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2015733"/>
            <a:ext cx="5120640" cy="48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Top Five Nodes (in 2021)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David Navara - 2697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Igor Kovalenko - 2643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Anton </a:t>
            </a:r>
            <a:r>
              <a:rPr lang="en-US" dirty="0" err="1"/>
              <a:t>Korobov</a:t>
            </a:r>
            <a:r>
              <a:rPr lang="en-US" dirty="0"/>
              <a:t> - 2683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Arkadij</a:t>
            </a:r>
            <a:r>
              <a:rPr lang="en-US" dirty="0"/>
              <a:t> </a:t>
            </a:r>
            <a:r>
              <a:rPr lang="en-US" dirty="0" err="1"/>
              <a:t>Naiditsch</a:t>
            </a:r>
            <a:r>
              <a:rPr lang="en-US" dirty="0"/>
              <a:t> - 2649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Rauf Mamedov - 2654</a:t>
            </a:r>
          </a:p>
        </p:txBody>
      </p:sp>
    </p:spTree>
    <p:extLst>
      <p:ext uri="{BB962C8B-B14F-4D97-AF65-F5344CB8AC3E}">
        <p14:creationId xmlns:p14="http://schemas.microsoft.com/office/powerpoint/2010/main" val="313646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5959-D441-44D8-AA4B-99BC70E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BetweenNess</a:t>
            </a:r>
            <a:r>
              <a:rPr lang="en-US" dirty="0"/>
              <a:t>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6C85-5DDE-45B9-8BFD-C6C42E65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Top Five Nodes in 2021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/>
              <a:t>Arkadij</a:t>
            </a:r>
            <a:r>
              <a:rPr lang="en-US" dirty="0"/>
              <a:t> </a:t>
            </a:r>
            <a:r>
              <a:rPr lang="en-US" dirty="0" err="1"/>
              <a:t>Naiditsch</a:t>
            </a:r>
            <a:r>
              <a:rPr lang="en-US" dirty="0"/>
              <a:t> - 2649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Igor Kovalenko - 2643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Romain Edouard -  2611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 err="1"/>
              <a:t>Alexandr</a:t>
            </a:r>
            <a:r>
              <a:rPr lang="en-US" dirty="0"/>
              <a:t> </a:t>
            </a:r>
            <a:r>
              <a:rPr lang="en-US" dirty="0" err="1"/>
              <a:t>Fier</a:t>
            </a:r>
            <a:r>
              <a:rPr lang="en-US" dirty="0"/>
              <a:t> - 2565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Marin </a:t>
            </a:r>
            <a:r>
              <a:rPr lang="en-US" dirty="0" err="1"/>
              <a:t>Bosiocic</a:t>
            </a:r>
            <a:r>
              <a:rPr lang="en-US" dirty="0"/>
              <a:t> - 2601</a:t>
            </a:r>
          </a:p>
        </p:txBody>
      </p:sp>
    </p:spTree>
    <p:extLst>
      <p:ext uri="{BB962C8B-B14F-4D97-AF65-F5344CB8AC3E}">
        <p14:creationId xmlns:p14="http://schemas.microsoft.com/office/powerpoint/2010/main" val="1178497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3C74-A130-405F-8A09-CC37C859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and </a:t>
            </a:r>
            <a:r>
              <a:rPr lang="en-US" dirty="0" err="1"/>
              <a:t>BetweenNess</a:t>
            </a:r>
            <a:r>
              <a:rPr lang="en-US" dirty="0"/>
              <a:t> </a:t>
            </a:r>
            <a:r>
              <a:rPr lang="en-US" dirty="0" err="1"/>
              <a:t>Centrailty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CE29E-882D-4F64-A522-658534A9B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Observations</a:t>
            </a:r>
          </a:p>
          <a:p>
            <a:r>
              <a:rPr lang="en-US" dirty="0"/>
              <a:t>Some players like </a:t>
            </a:r>
            <a:r>
              <a:rPr lang="en-US" dirty="0" err="1"/>
              <a:t>Arkadij</a:t>
            </a:r>
            <a:r>
              <a:rPr lang="en-US" dirty="0"/>
              <a:t> </a:t>
            </a:r>
            <a:r>
              <a:rPr lang="en-US" dirty="0" err="1"/>
              <a:t>Naiditsch</a:t>
            </a:r>
            <a:r>
              <a:rPr lang="en-US" dirty="0"/>
              <a:t> and Igor Kovalenko have a high betweenness centrality as well as a high degree centrality with (Win difference/Matches) as weight </a:t>
            </a:r>
          </a:p>
          <a:p>
            <a:r>
              <a:rPr lang="en-US" dirty="0"/>
              <a:t>These players are moderately rated but have defeated some high rated players </a:t>
            </a:r>
          </a:p>
          <a:p>
            <a:r>
              <a:rPr lang="en-US" dirty="0"/>
              <a:t>They have played few matches with high rated players but have an upper hand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88656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80D1-DBD5-4FA4-BC32-7915455E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 centrality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8763-98BD-424B-B60C-4D09F6F6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992618" cy="3695751"/>
          </a:xfrm>
        </p:spPr>
        <p:txBody>
          <a:bodyPr/>
          <a:lstStyle/>
          <a:p>
            <a:r>
              <a:rPr lang="en-US" u="sng" dirty="0"/>
              <a:t>Keeping Weight as Win Difference                 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Boris Savchenko - 2552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Pavel </a:t>
            </a:r>
            <a:r>
              <a:rPr lang="en-US" u="sng" dirty="0" err="1"/>
              <a:t>Potapov</a:t>
            </a:r>
            <a:r>
              <a:rPr lang="en-US" u="sng" dirty="0"/>
              <a:t> - 2481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Mikhail Al. </a:t>
            </a:r>
            <a:r>
              <a:rPr lang="en-US" u="sng" dirty="0" err="1"/>
              <a:t>Antipov</a:t>
            </a:r>
            <a:r>
              <a:rPr lang="en-US" u="sng" dirty="0"/>
              <a:t> -  2609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err="1"/>
              <a:t>Vahap</a:t>
            </a:r>
            <a:r>
              <a:rPr lang="en-US" u="sng" dirty="0"/>
              <a:t> </a:t>
            </a:r>
            <a:r>
              <a:rPr lang="en-US" u="sng" dirty="0" err="1"/>
              <a:t>Sanal</a:t>
            </a:r>
            <a:r>
              <a:rPr lang="en-US" u="sng" dirty="0"/>
              <a:t> - 2571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Dmitry </a:t>
            </a:r>
            <a:r>
              <a:rPr lang="en-US" u="sng" dirty="0" err="1"/>
              <a:t>Bocharov</a:t>
            </a:r>
            <a:r>
              <a:rPr lang="en-US" u="sng" dirty="0"/>
              <a:t> - 2533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3B1178-2B81-4FD1-AAAF-35302D44D245}"/>
              </a:ext>
            </a:extLst>
          </p:cNvPr>
          <p:cNvSpPr txBox="1">
            <a:spLocks/>
          </p:cNvSpPr>
          <p:nvPr/>
        </p:nvSpPr>
        <p:spPr>
          <a:xfrm>
            <a:off x="6527672" y="1853754"/>
            <a:ext cx="5162579" cy="31504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Keeping Weight/No. of Matches as Win Difference                                     </a:t>
            </a:r>
          </a:p>
          <a:p>
            <a:r>
              <a:rPr lang="en-US" dirty="0" err="1"/>
              <a:t>Vahap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- 2571</a:t>
            </a:r>
          </a:p>
          <a:p>
            <a:r>
              <a:rPr lang="en-US" dirty="0"/>
              <a:t>Valentin </a:t>
            </a:r>
            <a:r>
              <a:rPr lang="en-US" dirty="0" err="1"/>
              <a:t>Dragnev</a:t>
            </a:r>
            <a:r>
              <a:rPr lang="en-US" dirty="0"/>
              <a:t> - 2564</a:t>
            </a:r>
          </a:p>
          <a:p>
            <a:r>
              <a:rPr lang="en-US" dirty="0"/>
              <a:t>Mikhail Al. </a:t>
            </a:r>
            <a:r>
              <a:rPr lang="en-US" dirty="0" err="1"/>
              <a:t>Antipov</a:t>
            </a:r>
            <a:r>
              <a:rPr lang="en-US" dirty="0"/>
              <a:t> -  2609</a:t>
            </a:r>
          </a:p>
          <a:p>
            <a:r>
              <a:rPr lang="en-US" dirty="0"/>
              <a:t>Pavel V Tregubov - 2560</a:t>
            </a:r>
          </a:p>
          <a:p>
            <a:r>
              <a:rPr lang="en-US" dirty="0"/>
              <a:t>Tal Baron - 2522</a:t>
            </a:r>
          </a:p>
        </p:txBody>
      </p:sp>
    </p:spTree>
    <p:extLst>
      <p:ext uri="{BB962C8B-B14F-4D97-AF65-F5344CB8AC3E}">
        <p14:creationId xmlns:p14="http://schemas.microsoft.com/office/powerpoint/2010/main" val="530040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51B8-0F5B-418D-83C3-6930E764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Centrality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70B3-77C5-45C4-9554-372932B4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331" y="2043867"/>
            <a:ext cx="4231769" cy="345061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Keeping Number of matches as weight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Anish </a:t>
            </a:r>
            <a:r>
              <a:rPr lang="en-US" dirty="0" err="1"/>
              <a:t>Giri</a:t>
            </a:r>
            <a:r>
              <a:rPr lang="en-US" dirty="0"/>
              <a:t> - 2776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Boris Gelfand - 2676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Shakhriyar</a:t>
            </a:r>
            <a:r>
              <a:rPr lang="en-US" dirty="0"/>
              <a:t> </a:t>
            </a:r>
            <a:r>
              <a:rPr lang="en-US" dirty="0" err="1"/>
              <a:t>Mamedyarov</a:t>
            </a:r>
            <a:r>
              <a:rPr lang="en-US" dirty="0"/>
              <a:t> - 2770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Alexander </a:t>
            </a:r>
            <a:r>
              <a:rPr lang="en-US" dirty="0" err="1"/>
              <a:t>Grischuk</a:t>
            </a:r>
            <a:r>
              <a:rPr lang="en-US" dirty="0"/>
              <a:t> - 2777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Leinier</a:t>
            </a:r>
            <a:r>
              <a:rPr lang="en-US" dirty="0"/>
              <a:t> Dominguez Perez - 2758</a:t>
            </a:r>
          </a:p>
        </p:txBody>
      </p:sp>
    </p:spTree>
    <p:extLst>
      <p:ext uri="{BB962C8B-B14F-4D97-AF65-F5344CB8AC3E}">
        <p14:creationId xmlns:p14="http://schemas.microsoft.com/office/powerpoint/2010/main" val="1650412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0F66-87FB-49BA-8311-CDAD21D6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5048-F22F-4768-94B6-DD59E0B56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Unexpected results -  Moderately rated players had high eigenvector centrality</a:t>
            </a:r>
          </a:p>
          <a:p>
            <a:r>
              <a:rPr lang="en-US" dirty="0"/>
              <a:t>Possible Explanation – These players are not expected to beat high rated players but since they have done so, they have higher eigenvector centrality </a:t>
            </a:r>
          </a:p>
          <a:p>
            <a:r>
              <a:rPr lang="en-US" dirty="0"/>
              <a:t>Inference -  These players have performed better than expectations.</a:t>
            </a:r>
          </a:p>
          <a:p>
            <a:r>
              <a:rPr lang="en-US" dirty="0"/>
              <a:t>PageRank Gives similar results </a:t>
            </a:r>
          </a:p>
        </p:txBody>
      </p:sp>
    </p:spTree>
    <p:extLst>
      <p:ext uri="{BB962C8B-B14F-4D97-AF65-F5344CB8AC3E}">
        <p14:creationId xmlns:p14="http://schemas.microsoft.com/office/powerpoint/2010/main" val="238294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A788-BF60-4F19-89A2-ADEC07B8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DEC22-4BA9-403A-BC6A-CADA587C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1853754"/>
            <a:ext cx="4450080" cy="41997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DF247-7910-4DB5-92E2-11E0AAEC4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3" y="2278967"/>
            <a:ext cx="3516922" cy="28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5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4F80-70E9-4336-850D-9C087200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Assumptions/Methods Used While Scraping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91DF-FFA5-48EF-A38A-BDC57E63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897945"/>
            <a:ext cx="9603275" cy="2216708"/>
          </a:xfrm>
        </p:spPr>
        <p:txBody>
          <a:bodyPr>
            <a:normAutofit/>
          </a:bodyPr>
          <a:lstStyle/>
          <a:p>
            <a:r>
              <a:rPr lang="en-US" dirty="0"/>
              <a:t>The current rating of the players have been considered while finding the top 1000 players</a:t>
            </a:r>
          </a:p>
          <a:p>
            <a:r>
              <a:rPr lang="en-US" dirty="0"/>
              <a:t>Only the active players are included in the top 1000. </a:t>
            </a:r>
          </a:p>
          <a:p>
            <a:r>
              <a:rPr lang="en-US" dirty="0"/>
              <a:t>Active Players :- Players who have at least played a single official game on or after 2019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5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5D18-6E31-4FD6-8B13-76ABE980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20" y="793112"/>
            <a:ext cx="9603275" cy="1049235"/>
          </a:xfrm>
        </p:spPr>
        <p:txBody>
          <a:bodyPr/>
          <a:lstStyle/>
          <a:p>
            <a:r>
              <a:rPr lang="en-US" dirty="0"/>
              <a:t>Size of various Communities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B5902F-3867-4FCB-90FD-FF42BB79F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8" y="1365759"/>
            <a:ext cx="5500468" cy="4687722"/>
          </a:xfrm>
        </p:spPr>
      </p:pic>
    </p:spTree>
    <p:extLst>
      <p:ext uri="{BB962C8B-B14F-4D97-AF65-F5344CB8AC3E}">
        <p14:creationId xmlns:p14="http://schemas.microsoft.com/office/powerpoint/2010/main" val="3644760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E794-2DF4-4911-BFBD-5B32B7C8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Ratings in various communities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6EF02-6D07-4B49-893A-DAF4D2CB1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23" y="2016125"/>
            <a:ext cx="7484012" cy="4037356"/>
          </a:xfrm>
        </p:spPr>
      </p:pic>
    </p:spTree>
    <p:extLst>
      <p:ext uri="{BB962C8B-B14F-4D97-AF65-F5344CB8AC3E}">
        <p14:creationId xmlns:p14="http://schemas.microsoft.com/office/powerpoint/2010/main" val="662573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F3DA-D223-4A0F-91E9-3DB1F029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Communities Inside Rating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C7E5E-15C5-43F4-BE9E-D2F02E4D4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66" y="1410321"/>
            <a:ext cx="6850966" cy="4643159"/>
          </a:xfrm>
        </p:spPr>
      </p:pic>
    </p:spTree>
    <p:extLst>
      <p:ext uri="{BB962C8B-B14F-4D97-AF65-F5344CB8AC3E}">
        <p14:creationId xmlns:p14="http://schemas.microsoft.com/office/powerpoint/2010/main" val="87677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214F-E575-443C-8D01-86DE564E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31D7-891C-4D8B-A044-0D69414A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0 consists of high rated players most rated between 2700-2900</a:t>
            </a:r>
          </a:p>
          <a:p>
            <a:r>
              <a:rPr lang="en-US" dirty="0"/>
              <a:t>Community 1 is the largest community consisting of 2400-2600 rated players in abundance </a:t>
            </a:r>
          </a:p>
          <a:p>
            <a:r>
              <a:rPr lang="en-US" dirty="0"/>
              <a:t>Community 5,7 and 8 are trivial in size consisting of a single individual each </a:t>
            </a:r>
          </a:p>
          <a:p>
            <a:r>
              <a:rPr lang="en-US" dirty="0"/>
              <a:t>Rest of the communities contain moderately rated players </a:t>
            </a:r>
          </a:p>
        </p:txBody>
      </p:sp>
    </p:spTree>
    <p:extLst>
      <p:ext uri="{BB962C8B-B14F-4D97-AF65-F5344CB8AC3E}">
        <p14:creationId xmlns:p14="http://schemas.microsoft.com/office/powerpoint/2010/main" val="3133639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CCC7-0682-47DD-94D5-3D754928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Nationalities Inside Communities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5743B-6201-4CA3-8D72-0D2AAB305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09" y="1211606"/>
            <a:ext cx="7891976" cy="4841875"/>
          </a:xfrm>
        </p:spPr>
      </p:pic>
    </p:spTree>
    <p:extLst>
      <p:ext uri="{BB962C8B-B14F-4D97-AF65-F5344CB8AC3E}">
        <p14:creationId xmlns:p14="http://schemas.microsoft.com/office/powerpoint/2010/main" val="63596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D64A-F9E4-44C8-B6D4-4CF13D19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309" y="41011"/>
            <a:ext cx="9603275" cy="1049235"/>
          </a:xfrm>
        </p:spPr>
        <p:txBody>
          <a:bodyPr/>
          <a:lstStyle/>
          <a:p>
            <a:r>
              <a:rPr lang="en-US" dirty="0"/>
              <a:t>Nationalities Inside Community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6EA45-626D-4F16-A41A-B6ECF2ECB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6" y="639582"/>
            <a:ext cx="10803988" cy="5578836"/>
          </a:xfrm>
        </p:spPr>
      </p:pic>
    </p:spTree>
    <p:extLst>
      <p:ext uri="{BB962C8B-B14F-4D97-AF65-F5344CB8AC3E}">
        <p14:creationId xmlns:p14="http://schemas.microsoft.com/office/powerpoint/2010/main" val="3800298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ABCE-BBE5-4FED-8F3A-D955F52F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21AF-565F-456E-99D1-69A04735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abundant nationality present in communities : </a:t>
            </a:r>
          </a:p>
          <a:p>
            <a:r>
              <a:rPr lang="en-US" dirty="0"/>
              <a:t>Community 0  -  China </a:t>
            </a:r>
          </a:p>
          <a:p>
            <a:r>
              <a:rPr lang="en-US" dirty="0"/>
              <a:t>Community 1 - Mixture of various nationalities such as France, Poland , Germany and many more </a:t>
            </a:r>
          </a:p>
          <a:p>
            <a:r>
              <a:rPr lang="en-US" dirty="0"/>
              <a:t>Community 2 – United States</a:t>
            </a:r>
          </a:p>
          <a:p>
            <a:r>
              <a:rPr lang="en-US" dirty="0"/>
              <a:t>Community 3 – Russian Federation</a:t>
            </a:r>
          </a:p>
          <a:p>
            <a:r>
              <a:rPr lang="en-US" dirty="0"/>
              <a:t>Community 4 - India </a:t>
            </a:r>
          </a:p>
        </p:txBody>
      </p:sp>
    </p:spTree>
    <p:extLst>
      <p:ext uri="{BB962C8B-B14F-4D97-AF65-F5344CB8AC3E}">
        <p14:creationId xmlns:p14="http://schemas.microsoft.com/office/powerpoint/2010/main" val="1269145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3609-D68E-4B0F-AAC8-307AF646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Assortativity</a:t>
            </a:r>
            <a:r>
              <a:rPr lang="en-US" dirty="0"/>
              <a:t> Analysis -  Degree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FD16B-8EDA-48AF-984A-F23B56676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44259"/>
            <a:ext cx="3629464" cy="390637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4025F3-FA88-4025-81DF-A0D9D85609F3}"/>
              </a:ext>
            </a:extLst>
          </p:cNvPr>
          <p:cNvSpPr txBox="1"/>
          <p:nvPr/>
        </p:nvSpPr>
        <p:spPr>
          <a:xfrm>
            <a:off x="5866228" y="2391508"/>
            <a:ext cx="5711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</a:t>
            </a:r>
            <a:r>
              <a:rPr lang="en-US" dirty="0" err="1"/>
              <a:t>Assortativity</a:t>
            </a:r>
            <a:r>
              <a:rPr lang="en-US" dirty="0"/>
              <a:t> decreases with each passing year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magnitude is still significant even in 2021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Suggests that players play/beat opponents who have similar track record/experience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not necessarily mean players play with others having similar rating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8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9CA2-7BC8-4D70-B19B-820FFD50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Assortativity</a:t>
            </a:r>
            <a:r>
              <a:rPr lang="en-US" dirty="0"/>
              <a:t> Analysis - Nationality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88347-D485-4CA0-8D75-84360FA3E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73" y="2036299"/>
            <a:ext cx="3904874" cy="39714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44FCA1-3823-45A5-8B71-BA76D2D07A80}"/>
              </a:ext>
            </a:extLst>
          </p:cNvPr>
          <p:cNvSpPr txBox="1"/>
          <p:nvPr/>
        </p:nvSpPr>
        <p:spPr>
          <a:xfrm>
            <a:off x="5753686" y="2574388"/>
            <a:ext cx="6274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Dwindles with time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trends like degree </a:t>
            </a:r>
            <a:r>
              <a:rPr lang="en-US" dirty="0" err="1"/>
              <a:t>assortativity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Indicates players tend to have opponents of the same nationality more often than not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stable with time than degree </a:t>
            </a:r>
            <a:r>
              <a:rPr lang="en-US" dirty="0" err="1"/>
              <a:t>assortativity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47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A917-EA2A-4756-9905-AB885C12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Assortativity</a:t>
            </a:r>
            <a:r>
              <a:rPr lang="en-US" dirty="0"/>
              <a:t> Analysis – Ratings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1238A-999D-47F1-A486-A06CEEE75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65" y="1853754"/>
            <a:ext cx="3598722" cy="404060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96921D-0824-4362-8E85-9734E392B91C}"/>
              </a:ext>
            </a:extLst>
          </p:cNvPr>
          <p:cNvSpPr txBox="1"/>
          <p:nvPr/>
        </p:nvSpPr>
        <p:spPr>
          <a:xfrm>
            <a:off x="5641145" y="2489982"/>
            <a:ext cx="53102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or no correlation between rating of paired opponents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major factor – Ratings are continuous unlike other categorical variables like nationality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Players might play with opponents having a range of ratings, not only close to theirs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nationality doesn’t change usually but ratings change with time </a:t>
            </a:r>
          </a:p>
        </p:txBody>
      </p:sp>
    </p:spTree>
    <p:extLst>
      <p:ext uri="{BB962C8B-B14F-4D97-AF65-F5344CB8AC3E}">
        <p14:creationId xmlns:p14="http://schemas.microsoft.com/office/powerpoint/2010/main" val="155262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23EF-1798-43E7-9EA5-38832C41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Creating Edges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8877-F4C7-419E-8D00-AA538018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was created for each pair of players in the network</a:t>
            </a:r>
          </a:p>
          <a:p>
            <a:r>
              <a:rPr lang="en-US" dirty="0"/>
              <a:t>Ex:- (player1,player2)=?</a:t>
            </a:r>
          </a:p>
          <a:p>
            <a:r>
              <a:rPr lang="en-US" dirty="0"/>
              <a:t>It stores the following :</a:t>
            </a:r>
          </a:p>
          <a:p>
            <a:pPr marL="0" indent="0">
              <a:buNone/>
            </a:pPr>
            <a:r>
              <a:rPr lang="en-US" dirty="0"/>
              <a:t> (number of matches won by player1 against player2) -   (number of matches won by           player2 against player1) </a:t>
            </a:r>
          </a:p>
          <a:p>
            <a:r>
              <a:rPr lang="en-US" dirty="0"/>
              <a:t>This was converted as a directed edge network by reversing the direction of edges for negative values and keeping this absolute difference  as edge weight </a:t>
            </a:r>
          </a:p>
        </p:txBody>
      </p:sp>
    </p:spTree>
    <p:extLst>
      <p:ext uri="{BB962C8B-B14F-4D97-AF65-F5344CB8AC3E}">
        <p14:creationId xmlns:p14="http://schemas.microsoft.com/office/powerpoint/2010/main" val="783540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9796-BCC4-4535-87FD-F7AB439E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Assortativity</a:t>
            </a:r>
            <a:r>
              <a:rPr lang="en-US" dirty="0"/>
              <a:t> Analysis – Discretized Rating Groups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88966-6521-4C1F-A054-E34A767AD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970670"/>
            <a:ext cx="4400581" cy="40828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0D5EE9-EE18-472F-92B8-3C889E8ADDB2}"/>
              </a:ext>
            </a:extLst>
          </p:cNvPr>
          <p:cNvSpPr txBox="1"/>
          <p:nvPr/>
        </p:nvSpPr>
        <p:spPr>
          <a:xfrm>
            <a:off x="6457071" y="2391508"/>
            <a:ext cx="50643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</a:t>
            </a:r>
            <a:r>
              <a:rPr lang="en-US" dirty="0" err="1"/>
              <a:t>Assortativity</a:t>
            </a:r>
            <a:r>
              <a:rPr lang="en-US" dirty="0"/>
              <a:t> than what was obtained by considering rating as continuous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lower than nationality </a:t>
            </a:r>
            <a:r>
              <a:rPr lang="en-US" dirty="0" err="1"/>
              <a:t>assortativity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some degree of correlation between range of ratings of </a:t>
            </a:r>
            <a:r>
              <a:rPr lang="en-US" dirty="0" err="1"/>
              <a:t>ooponents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Relatively Stable with time </a:t>
            </a:r>
          </a:p>
        </p:txBody>
      </p:sp>
    </p:spTree>
    <p:extLst>
      <p:ext uri="{BB962C8B-B14F-4D97-AF65-F5344CB8AC3E}">
        <p14:creationId xmlns:p14="http://schemas.microsoft.com/office/powerpoint/2010/main" val="2755396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086B-B843-4F84-B3F1-4B28A5C4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CF65-E521-4D46-97BA-4F9AB7A6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studied centrality measures, communities inside the networks, their correlation with certain node attributes and </a:t>
            </a:r>
            <a:r>
              <a:rPr lang="en-US" dirty="0" err="1"/>
              <a:t>analysed</a:t>
            </a:r>
            <a:r>
              <a:rPr lang="en-US" dirty="0"/>
              <a:t> the </a:t>
            </a:r>
            <a:r>
              <a:rPr lang="en-US" dirty="0" err="1"/>
              <a:t>assortativity</a:t>
            </a:r>
            <a:r>
              <a:rPr lang="en-US" dirty="0"/>
              <a:t> of node attributes </a:t>
            </a:r>
          </a:p>
          <a:p>
            <a:endParaRPr lang="en-US" dirty="0"/>
          </a:p>
          <a:p>
            <a:r>
              <a:rPr lang="en-US" dirty="0"/>
              <a:t>Future work could be done to use the data as a time series model to predict future matches based on current network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44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6FA7-A7C2-429B-97C4-1BD0371D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7AF8-EEFC-46F5-9BBC-60E2B305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FIDE Chess Network</a:t>
            </a:r>
            <a:endParaRPr lang="en-US" dirty="0"/>
          </a:p>
          <a:p>
            <a:r>
              <a:rPr lang="en-US" dirty="0">
                <a:hlinkClick r:id="rId3"/>
              </a:rPr>
              <a:t>Gephi Visualization</a:t>
            </a:r>
            <a:endParaRPr lang="en-US" dirty="0"/>
          </a:p>
          <a:p>
            <a:r>
              <a:rPr lang="en-US" dirty="0">
                <a:hlinkClick r:id="rId4"/>
              </a:rPr>
              <a:t>Community Detection in Gephi</a:t>
            </a:r>
            <a:endParaRPr lang="en-US" dirty="0"/>
          </a:p>
          <a:p>
            <a:r>
              <a:rPr lang="en-US" dirty="0">
                <a:hlinkClick r:id="rId5"/>
              </a:rPr>
              <a:t>https://365chess.com/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1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5134-0057-46AF-93EF-9BADFA67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In the Temporal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8ED5-7446-4525-8F75-29576D58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Each edge has an weight (as discussed previously)  and an interval associated to it</a:t>
            </a:r>
          </a:p>
          <a:p>
            <a:r>
              <a:rPr lang="en-US" dirty="0"/>
              <a:t>The intervals are of the form {Year}-{Year+1}.  Years are from 2010-2022</a:t>
            </a:r>
          </a:p>
          <a:p>
            <a:r>
              <a:rPr lang="en-US" dirty="0"/>
              <a:t>For example, an edge between A and B with weight 20 and time interval 2015-2016</a:t>
            </a:r>
          </a:p>
          <a:p>
            <a:pPr marL="0" indent="0">
              <a:buNone/>
            </a:pPr>
            <a:r>
              <a:rPr lang="en-US" dirty="0"/>
              <a:t>Implies that of all the matches which were played between 2010-2015(end of 2015/start of 2016) between A and B,   A won 20 more matches than that of B.</a:t>
            </a:r>
          </a:p>
          <a:p>
            <a:r>
              <a:rPr lang="en-US" dirty="0"/>
              <a:t>So, for each interval, matches are included cumulatively starting from  2010.</a:t>
            </a:r>
          </a:p>
          <a:p>
            <a:r>
              <a:rPr lang="en-US" dirty="0"/>
              <a:t>Note:- If A and B win equal number of matches in an interval, edge weight will be 0 i.e. there will be no edge between them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3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B123-9936-4826-BC25-8B8776B1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863A-DD48-4E06-B3E1-1FCBC160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Edge Attributes -</a:t>
            </a:r>
          </a:p>
          <a:p>
            <a:r>
              <a:rPr lang="en-US" dirty="0"/>
              <a:t>1. Number of matches :- This represents matches played between the 2 players</a:t>
            </a:r>
          </a:p>
          <a:p>
            <a:pPr marL="0" indent="0">
              <a:buNone/>
            </a:pPr>
            <a:r>
              <a:rPr lang="en-US" dirty="0"/>
              <a:t>within the time period</a:t>
            </a:r>
          </a:p>
          <a:p>
            <a:r>
              <a:rPr lang="en-US" dirty="0"/>
              <a:t>2. Win Difference :- No. of matches won by source Node against the target - No.</a:t>
            </a:r>
          </a:p>
          <a:p>
            <a:pPr marL="0" indent="0">
              <a:buNone/>
            </a:pPr>
            <a:r>
              <a:rPr lang="en-US" dirty="0"/>
              <a:t>of matches won by target Node against the source</a:t>
            </a:r>
          </a:p>
          <a:p>
            <a:r>
              <a:rPr lang="en-US" dirty="0"/>
              <a:t>3. Adjusted Win Difference :- (Win Difference)/No. Of Matches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2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8952-891E-4DAD-905A-F2C9D486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79900"/>
            <a:ext cx="9603275" cy="1049235"/>
          </a:xfrm>
        </p:spPr>
        <p:txBody>
          <a:bodyPr/>
          <a:lstStyle/>
          <a:p>
            <a:r>
              <a:rPr lang="en-US" dirty="0" err="1"/>
              <a:t>NodeList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E65C3-7066-4FC7-B1C7-34B4F974F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1" y="970670"/>
            <a:ext cx="11493304" cy="5261317"/>
          </a:xfrm>
        </p:spPr>
      </p:pic>
    </p:spTree>
    <p:extLst>
      <p:ext uri="{BB962C8B-B14F-4D97-AF65-F5344CB8AC3E}">
        <p14:creationId xmlns:p14="http://schemas.microsoft.com/office/powerpoint/2010/main" val="64637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B7EF-5C4D-4EED-90A9-71A7EE33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85670"/>
            <a:ext cx="9603275" cy="1049235"/>
          </a:xfrm>
        </p:spPr>
        <p:txBody>
          <a:bodyPr/>
          <a:lstStyle/>
          <a:p>
            <a:r>
              <a:rPr lang="en-US" dirty="0"/>
              <a:t>Edge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8F1F5-CAD4-4D97-8B7C-085124839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1153550"/>
            <a:ext cx="10691446" cy="5022167"/>
          </a:xfrm>
        </p:spPr>
      </p:pic>
    </p:spTree>
    <p:extLst>
      <p:ext uri="{BB962C8B-B14F-4D97-AF65-F5344CB8AC3E}">
        <p14:creationId xmlns:p14="http://schemas.microsoft.com/office/powerpoint/2010/main" val="180048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3DFE-14A0-46F4-9595-0E0EA558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E7F4-DFC5-4CD1-B862-40A4C776C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 of nodes – 1000</a:t>
            </a:r>
          </a:p>
          <a:p>
            <a:r>
              <a:rPr lang="en-US" dirty="0"/>
              <a:t>No of Edges – 39969 (Throughout the timeline)</a:t>
            </a:r>
          </a:p>
          <a:p>
            <a:r>
              <a:rPr lang="en-US" dirty="0"/>
              <a:t>Average Degree – 39.969</a:t>
            </a:r>
          </a:p>
          <a:p>
            <a:r>
              <a:rPr lang="en-US" dirty="0"/>
              <a:t>Average Weighted Degree – 50.224 </a:t>
            </a:r>
          </a:p>
          <a:p>
            <a:r>
              <a:rPr lang="en-US" dirty="0"/>
              <a:t>Network Diameter – 6</a:t>
            </a:r>
          </a:p>
          <a:p>
            <a:r>
              <a:rPr lang="en-US" dirty="0"/>
              <a:t>Average Path Length – 2.41 </a:t>
            </a:r>
          </a:p>
          <a:p>
            <a:r>
              <a:rPr lang="en-US" dirty="0"/>
              <a:t>Average Clustering Coefficient - 0.137 </a:t>
            </a:r>
          </a:p>
          <a:p>
            <a:r>
              <a:rPr lang="en-US" dirty="0"/>
              <a:t> No. of Strongly Connected Components - 14 </a:t>
            </a:r>
          </a:p>
          <a:p>
            <a:r>
              <a:rPr lang="en-US" dirty="0"/>
              <a:t>No. of Weakly Connected Components - 4</a:t>
            </a:r>
          </a:p>
        </p:txBody>
      </p:sp>
    </p:spTree>
    <p:extLst>
      <p:ext uri="{BB962C8B-B14F-4D97-AF65-F5344CB8AC3E}">
        <p14:creationId xmlns:p14="http://schemas.microsoft.com/office/powerpoint/2010/main" val="37270856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1303</TotalTime>
  <Words>1310</Words>
  <Application>Microsoft Office PowerPoint</Application>
  <PresentationFormat>Widescreen</PresentationFormat>
  <Paragraphs>211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Gill Sans MT</vt:lpstr>
      <vt:lpstr>Gallery</vt:lpstr>
      <vt:lpstr>Project</vt:lpstr>
      <vt:lpstr>Data Collection</vt:lpstr>
      <vt:lpstr>Assumptions/Methods Used While Scraping  </vt:lpstr>
      <vt:lpstr> Creating Edges </vt:lpstr>
      <vt:lpstr>Edges In the Temporal Network</vt:lpstr>
      <vt:lpstr>Edge Attributes </vt:lpstr>
      <vt:lpstr>NodeList</vt:lpstr>
      <vt:lpstr>Edge List</vt:lpstr>
      <vt:lpstr>Network Statistics</vt:lpstr>
      <vt:lpstr>Degree Distribution</vt:lpstr>
      <vt:lpstr>Fitting Power Law to the degree distribution</vt:lpstr>
      <vt:lpstr>Node Attributes - Nationality </vt:lpstr>
      <vt:lpstr>Node Attrubutes - Nationality</vt:lpstr>
      <vt:lpstr>Node Attributes - Title</vt:lpstr>
      <vt:lpstr>Node Attributes - Title</vt:lpstr>
      <vt:lpstr>Node Attributes - Gender</vt:lpstr>
      <vt:lpstr>Node Attributes - Rating</vt:lpstr>
      <vt:lpstr>Node Attributes – Using Ranges for Rating</vt:lpstr>
      <vt:lpstr>Degree Centrality </vt:lpstr>
      <vt:lpstr>Without Weights</vt:lpstr>
      <vt:lpstr>Using Win difference as weight </vt:lpstr>
      <vt:lpstr>Using Number of Matches played as weight  </vt:lpstr>
      <vt:lpstr>Using Win difference / Matches as weight </vt:lpstr>
      <vt:lpstr>BetweenNess Centrality</vt:lpstr>
      <vt:lpstr>Degree and BetweenNess Centrailty </vt:lpstr>
      <vt:lpstr>Eigen vector centrality </vt:lpstr>
      <vt:lpstr>Eigenvector Centrality </vt:lpstr>
      <vt:lpstr>Eigenvector centrality</vt:lpstr>
      <vt:lpstr>Community Detection</vt:lpstr>
      <vt:lpstr>Size of various Communities</vt:lpstr>
      <vt:lpstr>Distribution of Ratings in various communities</vt:lpstr>
      <vt:lpstr>Communities Inside Rating Groups</vt:lpstr>
      <vt:lpstr>Inferences</vt:lpstr>
      <vt:lpstr>Nationalities Inside Communities </vt:lpstr>
      <vt:lpstr>Nationalities Inside Community Structure</vt:lpstr>
      <vt:lpstr>InfeRences </vt:lpstr>
      <vt:lpstr>Assortativity Analysis -  Degree</vt:lpstr>
      <vt:lpstr>Assortativity Analysis - Nationality</vt:lpstr>
      <vt:lpstr>Assortativity Analysis – Ratings </vt:lpstr>
      <vt:lpstr>Assortativity Analysis – Discretized Rating Groups </vt:lpstr>
      <vt:lpstr>Conclusion And future work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</dc:title>
  <dc:creator>Abinash Acharya</dc:creator>
  <cp:lastModifiedBy>Abinash Acharya</cp:lastModifiedBy>
  <cp:revision>56</cp:revision>
  <dcterms:created xsi:type="dcterms:W3CDTF">2021-04-26T21:33:19Z</dcterms:created>
  <dcterms:modified xsi:type="dcterms:W3CDTF">2021-05-02T08:32:47Z</dcterms:modified>
</cp:coreProperties>
</file>