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28B941-C1EB-42E4-9A67-C2AD32734467}" type="datetimeFigureOut">
              <a:rPr lang="en-IN" smtClean="0"/>
              <a:t>10-01-2022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C374DA-0ED6-432A-849A-D83C9AFD47CE}" type="slidenum">
              <a:rPr lang="en-IN" smtClean="0"/>
              <a:t>‹#›</a:t>
            </a:fld>
            <a:endParaRPr lang="en-IN"/>
          </a:p>
        </p:txBody>
      </p:sp>
    </p:spTree>
    <p:extLst>
      <p:ext uri="{BB962C8B-B14F-4D97-AF65-F5344CB8AC3E}">
        <p14:creationId xmlns:p14="http://schemas.microsoft.com/office/powerpoint/2010/main" val="3369844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03C170-3DEF-4AD1-96C9-D80B3B79F163}" type="datetimeFigureOut">
              <a:rPr lang="en-IN" smtClean="0"/>
              <a:t>10-01-2022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48A1D-37E6-465D-A760-7CCC8A921DB4}"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525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03C170-3DEF-4AD1-96C9-D80B3B79F163}" type="datetimeFigureOut">
              <a:rPr lang="en-IN" smtClean="0"/>
              <a:t>10-01-2022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48A1D-37E6-465D-A760-7CCC8A921DB4}" type="slidenum">
              <a:rPr lang="en-IN" smtClean="0"/>
              <a:t>‹#›</a:t>
            </a:fld>
            <a:endParaRPr lang="en-IN"/>
          </a:p>
        </p:txBody>
      </p:sp>
    </p:spTree>
    <p:extLst>
      <p:ext uri="{BB962C8B-B14F-4D97-AF65-F5344CB8AC3E}">
        <p14:creationId xmlns:p14="http://schemas.microsoft.com/office/powerpoint/2010/main" val="2096414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03C170-3DEF-4AD1-96C9-D80B3B79F163}" type="datetimeFigureOut">
              <a:rPr lang="en-IN" smtClean="0"/>
              <a:t>10-01-2022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48A1D-37E6-465D-A760-7CCC8A921DB4}" type="slidenum">
              <a:rPr lang="en-IN" smtClean="0"/>
              <a:t>‹#›</a:t>
            </a:fld>
            <a:endParaRPr lang="en-IN"/>
          </a:p>
        </p:txBody>
      </p:sp>
    </p:spTree>
    <p:extLst>
      <p:ext uri="{BB962C8B-B14F-4D97-AF65-F5344CB8AC3E}">
        <p14:creationId xmlns:p14="http://schemas.microsoft.com/office/powerpoint/2010/main" val="147933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03C170-3DEF-4AD1-96C9-D80B3B79F163}" type="datetimeFigureOut">
              <a:rPr lang="en-IN" smtClean="0"/>
              <a:t>10-01-2022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48A1D-37E6-465D-A760-7CCC8A921DB4}" type="slidenum">
              <a:rPr lang="en-IN" smtClean="0"/>
              <a:t>‹#›</a:t>
            </a:fld>
            <a:endParaRPr lang="en-IN"/>
          </a:p>
        </p:txBody>
      </p:sp>
    </p:spTree>
    <p:extLst>
      <p:ext uri="{BB962C8B-B14F-4D97-AF65-F5344CB8AC3E}">
        <p14:creationId xmlns:p14="http://schemas.microsoft.com/office/powerpoint/2010/main" val="100590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03C170-3DEF-4AD1-96C9-D80B3B79F163}" type="datetimeFigureOut">
              <a:rPr lang="en-IN" smtClean="0"/>
              <a:t>10-01-2022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48A1D-37E6-465D-A760-7CCC8A921DB4}"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53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03C170-3DEF-4AD1-96C9-D80B3B79F163}" type="datetimeFigureOut">
              <a:rPr lang="en-IN" smtClean="0"/>
              <a:t>10-01-2022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148A1D-37E6-465D-A760-7CCC8A921DB4}" type="slidenum">
              <a:rPr lang="en-IN" smtClean="0"/>
              <a:t>‹#›</a:t>
            </a:fld>
            <a:endParaRPr lang="en-IN"/>
          </a:p>
        </p:txBody>
      </p:sp>
    </p:spTree>
    <p:extLst>
      <p:ext uri="{BB962C8B-B14F-4D97-AF65-F5344CB8AC3E}">
        <p14:creationId xmlns:p14="http://schemas.microsoft.com/office/powerpoint/2010/main" val="2694180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03C170-3DEF-4AD1-96C9-D80B3B79F163}" type="datetimeFigureOut">
              <a:rPr lang="en-IN" smtClean="0"/>
              <a:t>10-01-2022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148A1D-37E6-465D-A760-7CCC8A921DB4}" type="slidenum">
              <a:rPr lang="en-IN" smtClean="0"/>
              <a:t>‹#›</a:t>
            </a:fld>
            <a:endParaRPr lang="en-IN"/>
          </a:p>
        </p:txBody>
      </p:sp>
    </p:spTree>
    <p:extLst>
      <p:ext uri="{BB962C8B-B14F-4D97-AF65-F5344CB8AC3E}">
        <p14:creationId xmlns:p14="http://schemas.microsoft.com/office/powerpoint/2010/main" val="289480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03C170-3DEF-4AD1-96C9-D80B3B79F163}" type="datetimeFigureOut">
              <a:rPr lang="en-IN" smtClean="0"/>
              <a:t>10-01-2022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148A1D-37E6-465D-A760-7CCC8A921DB4}" type="slidenum">
              <a:rPr lang="en-IN" smtClean="0"/>
              <a:t>‹#›</a:t>
            </a:fld>
            <a:endParaRPr lang="en-IN"/>
          </a:p>
        </p:txBody>
      </p:sp>
    </p:spTree>
    <p:extLst>
      <p:ext uri="{BB962C8B-B14F-4D97-AF65-F5344CB8AC3E}">
        <p14:creationId xmlns:p14="http://schemas.microsoft.com/office/powerpoint/2010/main" val="151294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B03C170-3DEF-4AD1-96C9-D80B3B79F163}" type="datetimeFigureOut">
              <a:rPr lang="en-IN" smtClean="0"/>
              <a:t>10-01-2022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6148A1D-37E6-465D-A760-7CCC8A921DB4}" type="slidenum">
              <a:rPr lang="en-IN" smtClean="0"/>
              <a:t>‹#›</a:t>
            </a:fld>
            <a:endParaRPr lang="en-IN"/>
          </a:p>
        </p:txBody>
      </p:sp>
    </p:spTree>
    <p:extLst>
      <p:ext uri="{BB962C8B-B14F-4D97-AF65-F5344CB8AC3E}">
        <p14:creationId xmlns:p14="http://schemas.microsoft.com/office/powerpoint/2010/main" val="235586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B03C170-3DEF-4AD1-96C9-D80B3B79F163}" type="datetimeFigureOut">
              <a:rPr lang="en-IN" smtClean="0"/>
              <a:t>10-01-2022</a:t>
            </a:fld>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6148A1D-37E6-465D-A760-7CCC8A921DB4}" type="slidenum">
              <a:rPr lang="en-IN" smtClean="0"/>
              <a:t>‹#›</a:t>
            </a:fld>
            <a:endParaRPr lang="en-IN"/>
          </a:p>
        </p:txBody>
      </p:sp>
    </p:spTree>
    <p:extLst>
      <p:ext uri="{BB962C8B-B14F-4D97-AF65-F5344CB8AC3E}">
        <p14:creationId xmlns:p14="http://schemas.microsoft.com/office/powerpoint/2010/main" val="162788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B03C170-3DEF-4AD1-96C9-D80B3B79F163}" type="datetimeFigureOut">
              <a:rPr lang="en-IN" smtClean="0"/>
              <a:t>10-01-2022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148A1D-37E6-465D-A760-7CCC8A921DB4}" type="slidenum">
              <a:rPr lang="en-IN" smtClean="0"/>
              <a:t>‹#›</a:t>
            </a:fld>
            <a:endParaRPr lang="en-IN"/>
          </a:p>
        </p:txBody>
      </p:sp>
    </p:spTree>
    <p:extLst>
      <p:ext uri="{BB962C8B-B14F-4D97-AF65-F5344CB8AC3E}">
        <p14:creationId xmlns:p14="http://schemas.microsoft.com/office/powerpoint/2010/main" val="722230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B03C170-3DEF-4AD1-96C9-D80B3B79F163}" type="datetimeFigureOut">
              <a:rPr lang="en-IN" smtClean="0"/>
              <a:t>10-01-2022</a:t>
            </a:fld>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6148A1D-37E6-465D-A760-7CCC8A921DB4}" type="slidenum">
              <a:rPr lang="en-IN" smtClean="0"/>
              <a:t>‹#›</a:t>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99589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				Cortex – A8</a:t>
            </a:r>
            <a:endParaRPr lang="en-IN" sz="6000"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85995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8931" t="37203" r="17901" b="30313"/>
          <a:stretch/>
        </p:blipFill>
        <p:spPr>
          <a:xfrm>
            <a:off x="323528" y="188640"/>
            <a:ext cx="5957026" cy="2520280"/>
          </a:xfrm>
          <a:prstGeom prst="rect">
            <a:avLst/>
          </a:prstGeom>
        </p:spPr>
      </p:pic>
      <p:pic>
        <p:nvPicPr>
          <p:cNvPr id="3" name="Picture 2"/>
          <p:cNvPicPr>
            <a:picLocks noChangeAspect="1"/>
          </p:cNvPicPr>
          <p:nvPr/>
        </p:nvPicPr>
        <p:blipFill rotWithShape="1">
          <a:blip r:embed="rId3"/>
          <a:srcRect l="39484" t="26375" r="16241" b="31297"/>
          <a:stretch/>
        </p:blipFill>
        <p:spPr>
          <a:xfrm>
            <a:off x="421721" y="3140968"/>
            <a:ext cx="5760639" cy="3096344"/>
          </a:xfrm>
          <a:prstGeom prst="rect">
            <a:avLst/>
          </a:prstGeom>
        </p:spPr>
      </p:pic>
      <p:sp>
        <p:nvSpPr>
          <p:cNvPr id="4" name="TextBox 3"/>
          <p:cNvSpPr txBox="1"/>
          <p:nvPr/>
        </p:nvSpPr>
        <p:spPr>
          <a:xfrm>
            <a:off x="6444208" y="1124744"/>
            <a:ext cx="2535118" cy="369332"/>
          </a:xfrm>
          <a:prstGeom prst="rect">
            <a:avLst/>
          </a:prstGeom>
          <a:noFill/>
        </p:spPr>
        <p:txBody>
          <a:bodyPr wrap="none" rtlCol="0">
            <a:spAutoFit/>
          </a:bodyPr>
          <a:lstStyle/>
          <a:p>
            <a:r>
              <a:rPr lang="en-US" dirty="0" smtClean="0"/>
              <a:t>Instruction fetch pipeline</a:t>
            </a:r>
            <a:endParaRPr lang="en-US" dirty="0"/>
          </a:p>
        </p:txBody>
      </p:sp>
      <p:sp>
        <p:nvSpPr>
          <p:cNvPr id="5" name="TextBox 4"/>
          <p:cNvSpPr txBox="1"/>
          <p:nvPr/>
        </p:nvSpPr>
        <p:spPr>
          <a:xfrm>
            <a:off x="6444208" y="4787860"/>
            <a:ext cx="2754600" cy="369332"/>
          </a:xfrm>
          <a:prstGeom prst="rect">
            <a:avLst/>
          </a:prstGeom>
          <a:noFill/>
        </p:spPr>
        <p:txBody>
          <a:bodyPr wrap="none" rtlCol="0">
            <a:spAutoFit/>
          </a:bodyPr>
          <a:lstStyle/>
          <a:p>
            <a:r>
              <a:rPr lang="en-US" dirty="0" smtClean="0"/>
              <a:t>Instruction decode pipeline</a:t>
            </a:r>
            <a:endParaRPr lang="en-US" dirty="0"/>
          </a:p>
        </p:txBody>
      </p:sp>
    </p:spTree>
    <p:extLst>
      <p:ext uri="{BB962C8B-B14F-4D97-AF65-F5344CB8AC3E}">
        <p14:creationId xmlns:p14="http://schemas.microsoft.com/office/powerpoint/2010/main" val="643236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76672"/>
            <a:ext cx="3285708" cy="461665"/>
          </a:xfrm>
          <a:prstGeom prst="rect">
            <a:avLst/>
          </a:prstGeom>
        </p:spPr>
        <p:txBody>
          <a:bodyPr wrap="none">
            <a:spAutoFit/>
          </a:bodyPr>
          <a:lstStyle/>
          <a:p>
            <a:r>
              <a:rPr lang="en-US" sz="2400" dirty="0"/>
              <a:t>Memory System Pipeline</a:t>
            </a:r>
          </a:p>
        </p:txBody>
      </p:sp>
      <p:sp>
        <p:nvSpPr>
          <p:cNvPr id="3" name="Rectangle 2"/>
          <p:cNvSpPr/>
          <p:nvPr/>
        </p:nvSpPr>
        <p:spPr>
          <a:xfrm>
            <a:off x="467544" y="1196752"/>
            <a:ext cx="8280920" cy="5016758"/>
          </a:xfrm>
          <a:prstGeom prst="rect">
            <a:avLst/>
          </a:prstGeom>
        </p:spPr>
        <p:txBody>
          <a:bodyPr wrap="square">
            <a:spAutoFit/>
          </a:bodyPr>
          <a:lstStyle/>
          <a:p>
            <a:pPr marL="285750" indent="-285750" algn="just">
              <a:buFont typeface="Arial" panose="020B0604020202020204" pitchFamily="34" charset="0"/>
              <a:buChar char="•"/>
            </a:pPr>
            <a:r>
              <a:rPr lang="en-US" sz="2000" dirty="0"/>
              <a:t>The Cortex A8 memory system consists of the integer load/store pipeline, the Level-1 Data Cache, the level-2 Data Cache, and the bus interface unit</a:t>
            </a:r>
            <a:r>
              <a:rPr lang="en-US" sz="2000" dirty="0" smtClean="0"/>
              <a:t>.</a:t>
            </a:r>
          </a:p>
          <a:p>
            <a:pPr marL="285750" indent="-285750" algn="just">
              <a:buFont typeface="Arial" panose="020B0604020202020204" pitchFamily="34" charset="0"/>
              <a:buChar char="•"/>
            </a:pPr>
            <a:r>
              <a:rPr lang="en-US" sz="2000" dirty="0" smtClean="0"/>
              <a:t> </a:t>
            </a:r>
            <a:r>
              <a:rPr lang="en-US" sz="2000" dirty="0"/>
              <a:t>All data memory transfers are handled by the memory system including all NEON and floating point load and store operations</a:t>
            </a:r>
            <a:r>
              <a:rPr lang="en-US" sz="2000" dirty="0" smtClean="0"/>
              <a:t>.</a:t>
            </a:r>
          </a:p>
          <a:p>
            <a:pPr marL="285750" indent="-285750" algn="just">
              <a:buFont typeface="Arial" panose="020B0604020202020204" pitchFamily="34" charset="0"/>
              <a:buChar char="•"/>
            </a:pPr>
            <a:r>
              <a:rPr lang="en-US" sz="2000" dirty="0" smtClean="0"/>
              <a:t> </a:t>
            </a:r>
            <a:r>
              <a:rPr lang="en-US" sz="2000" dirty="0"/>
              <a:t>All Instruction Cache misses are also handled by the level 2 cache and bus interface unit. </a:t>
            </a:r>
            <a:endParaRPr lang="en-US" sz="2000" dirty="0" smtClean="0"/>
          </a:p>
          <a:p>
            <a:pPr marL="285750" indent="-285750" algn="just">
              <a:buFont typeface="Arial" panose="020B0604020202020204" pitchFamily="34" charset="0"/>
              <a:buChar char="•"/>
            </a:pPr>
            <a:r>
              <a:rPr lang="en-US" sz="2000" dirty="0"/>
              <a:t>The Load-store pipeline runs in parallel with the two ALU pipelines in stages E1 – E3. In the E1 stage, the memory address is generated in the AGU from the base and index register. In the E2 stage, the address is applied to the cache arrays. </a:t>
            </a:r>
            <a:endParaRPr lang="en-US" sz="2000" dirty="0" smtClean="0"/>
          </a:p>
          <a:p>
            <a:pPr marL="285750" indent="-285750" algn="just">
              <a:buFont typeface="Arial" panose="020B0604020202020204" pitchFamily="34" charset="0"/>
              <a:buChar char="•"/>
            </a:pPr>
            <a:r>
              <a:rPr lang="en-US" sz="2000" dirty="0" smtClean="0"/>
              <a:t>In </a:t>
            </a:r>
            <a:r>
              <a:rPr lang="en-US" sz="2000" dirty="0"/>
              <a:t>the case of a load operation, data is returned for formatting and forwarding in the E3 stage. </a:t>
            </a:r>
            <a:endParaRPr lang="en-US" sz="2000" dirty="0" smtClean="0"/>
          </a:p>
          <a:p>
            <a:pPr marL="285750" indent="-285750" algn="just">
              <a:buFont typeface="Arial" panose="020B0604020202020204" pitchFamily="34" charset="0"/>
              <a:buChar char="•"/>
            </a:pPr>
            <a:r>
              <a:rPr lang="en-US" sz="2000" dirty="0" smtClean="0"/>
              <a:t>In </a:t>
            </a:r>
            <a:r>
              <a:rPr lang="en-US" sz="2000" dirty="0"/>
              <a:t>the case of a store operation, the store data is formatted and ready to be written into the cache in the E3 stage. </a:t>
            </a:r>
            <a:r>
              <a:rPr lang="en-US" sz="2000" dirty="0" smtClean="0"/>
              <a:t>The </a:t>
            </a:r>
            <a:r>
              <a:rPr lang="en-US" sz="2000" dirty="0"/>
              <a:t>penalty is two cycles if forwarding to a multiply, shift, or address calculation, and the penalty is zero cycles in the case of forwarding to a subsequent store instruction.</a:t>
            </a:r>
          </a:p>
        </p:txBody>
      </p:sp>
    </p:spTree>
    <p:extLst>
      <p:ext uri="{BB962C8B-B14F-4D97-AF65-F5344CB8AC3E}">
        <p14:creationId xmlns:p14="http://schemas.microsoft.com/office/powerpoint/2010/main" val="1550027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9846" t="33468" r="17539" b="24203"/>
          <a:stretch/>
        </p:blipFill>
        <p:spPr>
          <a:xfrm>
            <a:off x="755576" y="620688"/>
            <a:ext cx="7349841" cy="4104456"/>
          </a:xfrm>
          <a:prstGeom prst="rect">
            <a:avLst/>
          </a:prstGeom>
        </p:spPr>
      </p:pic>
      <p:sp>
        <p:nvSpPr>
          <p:cNvPr id="3" name="Rectangle 2"/>
          <p:cNvSpPr/>
          <p:nvPr/>
        </p:nvSpPr>
        <p:spPr>
          <a:xfrm>
            <a:off x="3123375" y="5085184"/>
            <a:ext cx="3266279" cy="461665"/>
          </a:xfrm>
          <a:prstGeom prst="rect">
            <a:avLst/>
          </a:prstGeom>
        </p:spPr>
        <p:txBody>
          <a:bodyPr wrap="none">
            <a:spAutoFit/>
          </a:bodyPr>
          <a:lstStyle/>
          <a:p>
            <a:r>
              <a:rPr lang="en-US" sz="2400" dirty="0" smtClean="0"/>
              <a:t>Memory </a:t>
            </a:r>
            <a:r>
              <a:rPr lang="en-US" sz="2400" dirty="0"/>
              <a:t>system pipeline</a:t>
            </a:r>
          </a:p>
        </p:txBody>
      </p:sp>
    </p:spTree>
    <p:extLst>
      <p:ext uri="{BB962C8B-B14F-4D97-AF65-F5344CB8AC3E}">
        <p14:creationId xmlns:p14="http://schemas.microsoft.com/office/powerpoint/2010/main" val="650185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04664"/>
            <a:ext cx="2002471" cy="461665"/>
          </a:xfrm>
          <a:prstGeom prst="rect">
            <a:avLst/>
          </a:prstGeom>
        </p:spPr>
        <p:txBody>
          <a:bodyPr wrap="none">
            <a:spAutoFit/>
          </a:bodyPr>
          <a:lstStyle/>
          <a:p>
            <a:r>
              <a:rPr lang="en-US" sz="2400" dirty="0"/>
              <a:t>NEON Pipeline</a:t>
            </a:r>
          </a:p>
        </p:txBody>
      </p:sp>
      <p:sp>
        <p:nvSpPr>
          <p:cNvPr id="3" name="Rectangle 2"/>
          <p:cNvSpPr/>
          <p:nvPr/>
        </p:nvSpPr>
        <p:spPr>
          <a:xfrm>
            <a:off x="395536" y="1305342"/>
            <a:ext cx="8352928" cy="4893647"/>
          </a:xfrm>
          <a:prstGeom prst="rect">
            <a:avLst/>
          </a:prstGeom>
        </p:spPr>
        <p:txBody>
          <a:bodyPr wrap="square">
            <a:spAutoFit/>
          </a:bodyPr>
          <a:lstStyle/>
          <a:p>
            <a:pPr marL="342900" indent="-342900" algn="just">
              <a:buFont typeface="Arial" panose="020B0604020202020204" pitchFamily="34" charset="0"/>
              <a:buChar char="•"/>
            </a:pPr>
            <a:r>
              <a:rPr lang="en-US" sz="2400" dirty="0"/>
              <a:t>The NEON unit processes the Advanced SIMD instruction set that consists of 32-bit SIMD integer and floating point instructions that can operate on 128-bit, 64-bit, 32-bit, 16-bit, or 8-bit data values. </a:t>
            </a:r>
            <a:endParaRPr lang="en-US" sz="2400" dirty="0" smtClean="0"/>
          </a:p>
          <a:p>
            <a:pPr marL="342900" indent="-342900" algn="just">
              <a:buFont typeface="Arial" panose="020B0604020202020204" pitchFamily="34" charset="0"/>
              <a:buChar char="•"/>
            </a:pPr>
            <a:r>
              <a:rPr lang="en-US" sz="2400" dirty="0" smtClean="0"/>
              <a:t>These </a:t>
            </a:r>
            <a:r>
              <a:rPr lang="en-US" sz="2400" dirty="0"/>
              <a:t>instructions were added to greatly accelerate processing of media-style workloads such as audio and video filters and codecs. </a:t>
            </a:r>
            <a:endParaRPr lang="en-US" sz="2400" dirty="0" smtClean="0"/>
          </a:p>
          <a:p>
            <a:pPr marL="342900" indent="-342900" algn="just">
              <a:buFont typeface="Arial" panose="020B0604020202020204" pitchFamily="34" charset="0"/>
              <a:buChar char="•"/>
            </a:pPr>
            <a:r>
              <a:rPr lang="en-US" sz="2400" dirty="0" smtClean="0"/>
              <a:t>The </a:t>
            </a:r>
            <a:r>
              <a:rPr lang="en-US" sz="2400" dirty="0"/>
              <a:t>NEON unit also executes all ARM floating point instructions </a:t>
            </a:r>
            <a:r>
              <a:rPr lang="en-US" sz="2400" dirty="0" smtClean="0"/>
              <a:t>from </a:t>
            </a:r>
            <a:r>
              <a:rPr lang="en-US" sz="2400" dirty="0"/>
              <a:t>the pre-existing VFP instruction set. </a:t>
            </a:r>
            <a:endParaRPr lang="en-US" sz="2400" dirty="0" smtClean="0"/>
          </a:p>
          <a:p>
            <a:pPr marL="342900" indent="-342900" algn="just">
              <a:buFont typeface="Arial" panose="020B0604020202020204" pitchFamily="34" charset="0"/>
              <a:buChar char="•"/>
            </a:pPr>
            <a:r>
              <a:rPr lang="en-US" sz="2400" dirty="0" smtClean="0"/>
              <a:t>It </a:t>
            </a:r>
            <a:r>
              <a:rPr lang="en-US" sz="2400" dirty="0"/>
              <a:t>makes sense for the NEON unit to execute both the new Advanced SIMD instructions and the pre-existing VFP floating point instructions since they share the same register file and load/store instructions. </a:t>
            </a:r>
          </a:p>
        </p:txBody>
      </p:sp>
    </p:spTree>
    <p:extLst>
      <p:ext uri="{BB962C8B-B14F-4D97-AF65-F5344CB8AC3E}">
        <p14:creationId xmlns:p14="http://schemas.microsoft.com/office/powerpoint/2010/main" val="337716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1145" t="29329" r="17348" b="32282"/>
          <a:stretch/>
        </p:blipFill>
        <p:spPr>
          <a:xfrm>
            <a:off x="611560" y="476672"/>
            <a:ext cx="8170138" cy="4248472"/>
          </a:xfrm>
          <a:prstGeom prst="rect">
            <a:avLst/>
          </a:prstGeom>
        </p:spPr>
      </p:pic>
      <p:sp>
        <p:nvSpPr>
          <p:cNvPr id="3" name="Rectangle 2"/>
          <p:cNvSpPr/>
          <p:nvPr/>
        </p:nvSpPr>
        <p:spPr>
          <a:xfrm>
            <a:off x="2604449" y="4725144"/>
            <a:ext cx="2318392" cy="369332"/>
          </a:xfrm>
          <a:prstGeom prst="rect">
            <a:avLst/>
          </a:prstGeom>
        </p:spPr>
        <p:txBody>
          <a:bodyPr wrap="none">
            <a:spAutoFit/>
          </a:bodyPr>
          <a:lstStyle/>
          <a:p>
            <a:pPr algn="ctr"/>
            <a:r>
              <a:rPr lang="en-US" dirty="0" smtClean="0"/>
              <a:t>NEON engine interface</a:t>
            </a:r>
            <a:endParaRPr lang="en-US" dirty="0"/>
          </a:p>
        </p:txBody>
      </p:sp>
    </p:spTree>
    <p:extLst>
      <p:ext uri="{BB962C8B-B14F-4D97-AF65-F5344CB8AC3E}">
        <p14:creationId xmlns:p14="http://schemas.microsoft.com/office/powerpoint/2010/main" val="734410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2"/>
            <a:ext cx="8352928" cy="1631216"/>
          </a:xfrm>
          <a:prstGeom prst="rect">
            <a:avLst/>
          </a:prstGeom>
        </p:spPr>
        <p:txBody>
          <a:bodyPr wrap="square">
            <a:spAutoFit/>
          </a:bodyPr>
          <a:lstStyle/>
          <a:p>
            <a:pPr algn="just"/>
            <a:r>
              <a:rPr lang="en-US" sz="2000" dirty="0"/>
              <a:t>NEON has 4 decode stages, M0-M3, and 6 execute sages, N1-N6. The four decode stages in M0-M3 are very similar in structure and design to the four decode stages, D0-D4, seen in the main pipeline. The first two stages are used to decode the instruction resource and operand requirements and the later two stages are used for instruction scheduling</a:t>
            </a:r>
          </a:p>
        </p:txBody>
      </p:sp>
      <p:pic>
        <p:nvPicPr>
          <p:cNvPr id="3" name="Picture 2"/>
          <p:cNvPicPr>
            <a:picLocks noChangeAspect="1"/>
          </p:cNvPicPr>
          <p:nvPr/>
        </p:nvPicPr>
        <p:blipFill rotWithShape="1">
          <a:blip r:embed="rId2"/>
          <a:srcRect l="39485" t="38188" r="21221" b="16532"/>
          <a:stretch/>
        </p:blipFill>
        <p:spPr>
          <a:xfrm>
            <a:off x="1475656" y="2107888"/>
            <a:ext cx="6480720" cy="4198776"/>
          </a:xfrm>
          <a:prstGeom prst="rect">
            <a:avLst/>
          </a:prstGeom>
        </p:spPr>
      </p:pic>
    </p:spTree>
    <p:extLst>
      <p:ext uri="{BB962C8B-B14F-4D97-AF65-F5344CB8AC3E}">
        <p14:creationId xmlns:p14="http://schemas.microsoft.com/office/powerpoint/2010/main" val="1750206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92080" y="5661248"/>
            <a:ext cx="3491880" cy="584775"/>
          </a:xfrm>
          <a:prstGeom prst="rect">
            <a:avLst/>
          </a:prstGeom>
          <a:noFill/>
        </p:spPr>
        <p:txBody>
          <a:bodyPr wrap="square" rtlCol="0">
            <a:spAutoFit/>
          </a:bodyPr>
          <a:lstStyle/>
          <a:p>
            <a:pPr algn="r"/>
            <a:r>
              <a:rPr lang="en-US" sz="3200" dirty="0" smtClean="0"/>
              <a:t>Thank You ….</a:t>
            </a:r>
            <a:endParaRPr lang="en-US" sz="3200" dirty="0"/>
          </a:p>
        </p:txBody>
      </p:sp>
    </p:spTree>
    <p:extLst>
      <p:ext uri="{BB962C8B-B14F-4D97-AF65-F5344CB8AC3E}">
        <p14:creationId xmlns:p14="http://schemas.microsoft.com/office/powerpoint/2010/main" val="57203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692696"/>
            <a:ext cx="5040560" cy="523220"/>
          </a:xfrm>
          <a:prstGeom prst="rect">
            <a:avLst/>
          </a:prstGeom>
          <a:noFill/>
        </p:spPr>
        <p:txBody>
          <a:bodyPr wrap="square" rtlCol="0">
            <a:spAutoFit/>
          </a:bodyPr>
          <a:lstStyle/>
          <a:p>
            <a:r>
              <a:rPr lang="en-US" sz="2800" dirty="0" smtClean="0"/>
              <a:t>Introduction :</a:t>
            </a:r>
            <a:endParaRPr lang="en-IN" sz="2800" dirty="0"/>
          </a:p>
        </p:txBody>
      </p:sp>
      <p:sp>
        <p:nvSpPr>
          <p:cNvPr id="3" name="TextBox 2"/>
          <p:cNvSpPr txBox="1"/>
          <p:nvPr/>
        </p:nvSpPr>
        <p:spPr>
          <a:xfrm>
            <a:off x="827584" y="1412776"/>
            <a:ext cx="7560840" cy="4194225"/>
          </a:xfrm>
          <a:prstGeom prst="rect">
            <a:avLst/>
          </a:prstGeom>
          <a:noFill/>
        </p:spPr>
        <p:txBody>
          <a:bodyPr wrap="square" rtlCol="0">
            <a:spAutoFit/>
          </a:bodyPr>
          <a:lstStyle/>
          <a:p>
            <a:pPr marL="285750" indent="-285750" algn="just">
              <a:lnSpc>
                <a:spcPct val="150000"/>
              </a:lnSpc>
              <a:buFont typeface="Arial" pitchFamily="34" charset="0"/>
              <a:buChar char="•"/>
            </a:pPr>
            <a:r>
              <a:rPr lang="en-US" sz="2000" dirty="0" smtClean="0">
                <a:latin typeface="Microsoft JhengHei UI" pitchFamily="34" charset="-120"/>
                <a:ea typeface="Microsoft JhengHei UI" pitchFamily="34" charset="-120"/>
                <a:cs typeface="DejaVu Sans Light" pitchFamily="34" charset="0"/>
              </a:rPr>
              <a:t>	The ARM Cortex – A8 is a </a:t>
            </a:r>
            <a:r>
              <a:rPr lang="en-US" sz="2000" b="1" dirty="0" smtClean="0">
                <a:latin typeface="Microsoft JhengHei UI" pitchFamily="34" charset="-120"/>
                <a:ea typeface="Microsoft JhengHei UI" pitchFamily="34" charset="-120"/>
                <a:cs typeface="DejaVu Sans Light" pitchFamily="34" charset="0"/>
              </a:rPr>
              <a:t>32 bit</a:t>
            </a:r>
            <a:r>
              <a:rPr lang="en-US" sz="2000" dirty="0" smtClean="0">
                <a:latin typeface="Microsoft JhengHei UI" pitchFamily="34" charset="-120"/>
                <a:ea typeface="Microsoft JhengHei UI" pitchFamily="34" charset="-120"/>
                <a:cs typeface="DejaVu Sans Light" pitchFamily="34" charset="0"/>
              </a:rPr>
              <a:t> processor core, implementing the  </a:t>
            </a:r>
            <a:r>
              <a:rPr lang="en-US" sz="2000" b="1" dirty="0" smtClean="0">
                <a:latin typeface="Microsoft JhengHei UI" pitchFamily="34" charset="-120"/>
                <a:ea typeface="Microsoft JhengHei UI" pitchFamily="34" charset="-120"/>
                <a:cs typeface="DejaVu Sans Light" pitchFamily="34" charset="0"/>
              </a:rPr>
              <a:t>ARM v7-A </a:t>
            </a:r>
            <a:r>
              <a:rPr lang="en-US" sz="2000" dirty="0" smtClean="0">
                <a:latin typeface="Microsoft JhengHei UI" pitchFamily="34" charset="-120"/>
                <a:ea typeface="Microsoft JhengHei UI" pitchFamily="34" charset="-120"/>
                <a:cs typeface="DejaVu Sans Light" pitchFamily="34" charset="0"/>
              </a:rPr>
              <a:t>architecture was designed by ARM Holdings and introduced in the year 2005.</a:t>
            </a:r>
          </a:p>
          <a:p>
            <a:pPr marL="285750" indent="-285750" algn="just">
              <a:lnSpc>
                <a:spcPct val="150000"/>
              </a:lnSpc>
              <a:buFont typeface="Arial" pitchFamily="34" charset="0"/>
              <a:buChar char="•"/>
            </a:pPr>
            <a:r>
              <a:rPr lang="en-US" sz="2000" dirty="0">
                <a:latin typeface="Microsoft JhengHei UI" pitchFamily="34" charset="-120"/>
                <a:ea typeface="Microsoft JhengHei UI" pitchFamily="34" charset="-120"/>
                <a:cs typeface="DejaVu Sans Light" pitchFamily="34" charset="0"/>
              </a:rPr>
              <a:t>	</a:t>
            </a:r>
            <a:r>
              <a:rPr lang="en-US" sz="2000" dirty="0" smtClean="0">
                <a:latin typeface="Microsoft JhengHei UI" pitchFamily="34" charset="-120"/>
                <a:ea typeface="Microsoft JhengHei UI" pitchFamily="34" charset="-120"/>
                <a:cs typeface="DejaVu Sans Light" pitchFamily="34" charset="0"/>
              </a:rPr>
              <a:t>Cortex-A8 is a dual-issue </a:t>
            </a:r>
            <a:r>
              <a:rPr lang="en-US" sz="2000" b="1" dirty="0" smtClean="0">
                <a:latin typeface="Microsoft JhengHei UI" pitchFamily="34" charset="-120"/>
                <a:ea typeface="Microsoft JhengHei UI" pitchFamily="34" charset="-120"/>
                <a:cs typeface="DejaVu Sans Light" pitchFamily="34" charset="0"/>
              </a:rPr>
              <a:t>superscalar design  </a:t>
            </a:r>
            <a:r>
              <a:rPr lang="en-US" sz="2000" dirty="0" smtClean="0">
                <a:latin typeface="Microsoft JhengHei UI" pitchFamily="34" charset="-120"/>
                <a:ea typeface="Microsoft JhengHei UI" pitchFamily="34" charset="-120"/>
                <a:cs typeface="DejaVu Sans Light" pitchFamily="34" charset="0"/>
              </a:rPr>
              <a:t>(</a:t>
            </a:r>
            <a:r>
              <a:rPr lang="en-US" sz="2000" dirty="0">
                <a:latin typeface="Microsoft JhengHei UI" pitchFamily="34" charset="-120"/>
                <a:ea typeface="Microsoft JhengHei UI" pitchFamily="34" charset="-120"/>
                <a:cs typeface="DejaVu Sans Light" pitchFamily="34" charset="0"/>
              </a:rPr>
              <a:t>microprocessor design that makes it possible for more than one instruction at a time to be executed during a single clock </a:t>
            </a:r>
            <a:r>
              <a:rPr lang="en-US" sz="2000" dirty="0" smtClean="0">
                <a:latin typeface="Microsoft JhengHei UI" pitchFamily="34" charset="-120"/>
                <a:ea typeface="Microsoft JhengHei UI" pitchFamily="34" charset="-120"/>
                <a:cs typeface="DejaVu Sans Light" pitchFamily="34" charset="0"/>
              </a:rPr>
              <a:t>cycle).</a:t>
            </a:r>
          </a:p>
          <a:p>
            <a:pPr marL="285750" indent="-285750" algn="just">
              <a:lnSpc>
                <a:spcPct val="150000"/>
              </a:lnSpc>
              <a:buFont typeface="Arial" pitchFamily="34" charset="0"/>
              <a:buChar char="•"/>
            </a:pPr>
            <a:r>
              <a:rPr lang="en-US" sz="2000" dirty="0">
                <a:latin typeface="Microsoft JhengHei UI" pitchFamily="34" charset="-120"/>
                <a:ea typeface="Microsoft JhengHei UI" pitchFamily="34" charset="-120"/>
                <a:cs typeface="DejaVu Sans Light" pitchFamily="34" charset="0"/>
              </a:rPr>
              <a:t>	</a:t>
            </a:r>
            <a:r>
              <a:rPr lang="en-US" sz="2000" dirty="0" smtClean="0">
                <a:latin typeface="Microsoft JhengHei UI" pitchFamily="34" charset="-120"/>
                <a:ea typeface="Microsoft JhengHei UI" pitchFamily="34" charset="-120"/>
                <a:cs typeface="DejaVu Sans Light" pitchFamily="34" charset="0"/>
              </a:rPr>
              <a:t>It was the first cortex design to be adopted on a </a:t>
            </a:r>
            <a:r>
              <a:rPr lang="en-US" sz="2000" dirty="0" err="1" smtClean="0">
                <a:latin typeface="Microsoft JhengHei UI" pitchFamily="34" charset="-120"/>
                <a:ea typeface="Microsoft JhengHei UI" pitchFamily="34" charset="-120"/>
                <a:cs typeface="DejaVu Sans Light" pitchFamily="34" charset="0"/>
              </a:rPr>
              <a:t>largse</a:t>
            </a:r>
            <a:r>
              <a:rPr lang="en-US" sz="2000" dirty="0" smtClean="0">
                <a:latin typeface="Microsoft JhengHei UI" pitchFamily="34" charset="-120"/>
                <a:ea typeface="Microsoft JhengHei UI" pitchFamily="34" charset="-120"/>
                <a:cs typeface="DejaVu Sans Light" pitchFamily="34" charset="0"/>
              </a:rPr>
              <a:t> scale in consumer devices.</a:t>
            </a:r>
          </a:p>
        </p:txBody>
      </p:sp>
    </p:spTree>
    <p:extLst>
      <p:ext uri="{BB962C8B-B14F-4D97-AF65-F5344CB8AC3E}">
        <p14:creationId xmlns:p14="http://schemas.microsoft.com/office/powerpoint/2010/main" val="21658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404664"/>
            <a:ext cx="4968552" cy="461665"/>
          </a:xfrm>
          <a:prstGeom prst="rect">
            <a:avLst/>
          </a:prstGeom>
          <a:noFill/>
        </p:spPr>
        <p:txBody>
          <a:bodyPr wrap="square" rtlCol="0">
            <a:spAutoFit/>
          </a:bodyPr>
          <a:lstStyle/>
          <a:p>
            <a:r>
              <a:rPr lang="en-US" sz="2400" dirty="0" smtClean="0"/>
              <a:t>Key Features of the Cortex – A8 :</a:t>
            </a:r>
            <a:endParaRPr lang="en-IN" sz="2400" dirty="0"/>
          </a:p>
        </p:txBody>
      </p:sp>
      <p:sp>
        <p:nvSpPr>
          <p:cNvPr id="3" name="TextBox 2"/>
          <p:cNvSpPr txBox="1"/>
          <p:nvPr/>
        </p:nvSpPr>
        <p:spPr>
          <a:xfrm>
            <a:off x="611560" y="1154361"/>
            <a:ext cx="7992888" cy="5262979"/>
          </a:xfrm>
          <a:prstGeom prst="rect">
            <a:avLst/>
          </a:prstGeom>
          <a:noFill/>
        </p:spPr>
        <p:txBody>
          <a:bodyPr wrap="square" rtlCol="0">
            <a:spAutoFit/>
          </a:bodyPr>
          <a:lstStyle/>
          <a:p>
            <a:pPr marL="285750" indent="-285750" algn="just">
              <a:buFont typeface="Arial" pitchFamily="34" charset="0"/>
              <a:buChar char="•"/>
            </a:pPr>
            <a:r>
              <a:rPr lang="en-US" sz="2800" dirty="0" smtClean="0"/>
              <a:t>Frequency ranges from 600MHz to 1 GHz</a:t>
            </a:r>
          </a:p>
          <a:p>
            <a:pPr marL="285750" indent="-285750" algn="just">
              <a:buFont typeface="Arial" pitchFamily="34" charset="0"/>
              <a:buChar char="•"/>
            </a:pPr>
            <a:r>
              <a:rPr lang="en-US" sz="2800" dirty="0" smtClean="0"/>
              <a:t>Superscalar dual-issue microarchitecture</a:t>
            </a:r>
          </a:p>
          <a:p>
            <a:pPr marL="285750" indent="-285750" algn="just">
              <a:buFont typeface="Arial" pitchFamily="34" charset="0"/>
              <a:buChar char="•"/>
            </a:pPr>
            <a:r>
              <a:rPr lang="en-US" sz="2800" dirty="0" smtClean="0"/>
              <a:t>NEON </a:t>
            </a:r>
            <a:r>
              <a:rPr lang="en-IN" sz="2800" dirty="0" smtClean="0"/>
              <a:t>SIMD(Single Instruction, Multiple Data)</a:t>
            </a:r>
            <a:r>
              <a:rPr lang="en-US" sz="2800" dirty="0" smtClean="0"/>
              <a:t> instruction set.</a:t>
            </a:r>
          </a:p>
          <a:p>
            <a:pPr marL="285750" indent="-285750" algn="just">
              <a:buFont typeface="Arial" pitchFamily="34" charset="0"/>
              <a:buChar char="•"/>
            </a:pPr>
            <a:r>
              <a:rPr lang="en-US" sz="2800" dirty="0" smtClean="0"/>
              <a:t>13-stager integer pipeline and 10-stage NEON pipeline</a:t>
            </a:r>
          </a:p>
          <a:p>
            <a:pPr marL="285750" indent="-285750" algn="just">
              <a:buFont typeface="Arial" pitchFamily="34" charset="0"/>
              <a:buChar char="•"/>
            </a:pPr>
            <a:r>
              <a:rPr lang="en-US" sz="2800" dirty="0" smtClean="0"/>
              <a:t>Thumb-2 instruction set encoding </a:t>
            </a:r>
          </a:p>
          <a:p>
            <a:pPr marL="285750" indent="-285750" algn="just">
              <a:buFont typeface="Arial" pitchFamily="34" charset="0"/>
              <a:buChar char="•"/>
            </a:pPr>
            <a:r>
              <a:rPr lang="en-US" sz="2800" dirty="0" smtClean="0"/>
              <a:t>Advanced Branch prediction unit with &gt;95% accuracy</a:t>
            </a:r>
          </a:p>
          <a:p>
            <a:pPr marL="285750" indent="-285750" algn="just">
              <a:buFont typeface="Arial" pitchFamily="34" charset="0"/>
              <a:buChar char="•"/>
            </a:pPr>
            <a:r>
              <a:rPr lang="en-US" sz="2800" dirty="0" smtClean="0"/>
              <a:t>Integrated Level 2 cache </a:t>
            </a:r>
          </a:p>
          <a:p>
            <a:pPr marL="285750" indent="-285750" algn="just">
              <a:buFont typeface="Arial" pitchFamily="34" charset="0"/>
              <a:buChar char="•"/>
            </a:pPr>
            <a:r>
              <a:rPr lang="en-US" sz="2800" dirty="0" smtClean="0"/>
              <a:t>Consumer applications </a:t>
            </a:r>
            <a:r>
              <a:rPr lang="en-US" sz="2800" dirty="0"/>
              <a:t>requiring 2000 Dhrystone MIPS</a:t>
            </a:r>
            <a:endParaRPr lang="en-US" sz="2800" dirty="0" smtClean="0"/>
          </a:p>
        </p:txBody>
      </p:sp>
    </p:spTree>
    <p:extLst>
      <p:ext uri="{BB962C8B-B14F-4D97-AF65-F5344CB8AC3E}">
        <p14:creationId xmlns:p14="http://schemas.microsoft.com/office/powerpoint/2010/main" val="872241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2/24/Cubieboard.jpeg/250px-Cubieboard.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062174"/>
            <a:ext cx="2907153" cy="18722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246396" y="3068960"/>
            <a:ext cx="2907153" cy="369332"/>
          </a:xfrm>
          <a:prstGeom prst="rect">
            <a:avLst/>
          </a:prstGeom>
          <a:noFill/>
        </p:spPr>
        <p:txBody>
          <a:bodyPr wrap="square" rtlCol="0">
            <a:spAutoFit/>
          </a:bodyPr>
          <a:lstStyle/>
          <a:p>
            <a:pPr algn="ctr"/>
            <a:r>
              <a:rPr lang="en-US" dirty="0" err="1" smtClean="0"/>
              <a:t>Allwinner</a:t>
            </a:r>
            <a:r>
              <a:rPr lang="en-US" dirty="0" smtClean="0"/>
              <a:t> A1X</a:t>
            </a:r>
            <a:endParaRPr lang="en-IN" dirty="0"/>
          </a:p>
        </p:txBody>
      </p:sp>
      <p:pic>
        <p:nvPicPr>
          <p:cNvPr id="1028" name="Picture 4" descr="Apple A4 Chi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941089"/>
            <a:ext cx="2095500" cy="20955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523484" y="3011998"/>
            <a:ext cx="2232248" cy="369332"/>
          </a:xfrm>
          <a:prstGeom prst="rect">
            <a:avLst/>
          </a:prstGeom>
          <a:noFill/>
        </p:spPr>
        <p:txBody>
          <a:bodyPr wrap="square" rtlCol="0">
            <a:spAutoFit/>
          </a:bodyPr>
          <a:lstStyle/>
          <a:p>
            <a:pPr algn="ctr"/>
            <a:r>
              <a:rPr lang="en-US" dirty="0" smtClean="0"/>
              <a:t>Apple A4</a:t>
            </a:r>
            <a:endParaRPr lang="en-IN" dirty="0"/>
          </a:p>
        </p:txBody>
      </p:sp>
      <p:pic>
        <p:nvPicPr>
          <p:cNvPr id="1030" name="Picture 6" descr="https://upload.wikimedia.org/wikipedia/commons/thumb/4/4b/Exynos_logo.jpg/220px-Exynos_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3861048"/>
            <a:ext cx="2095500" cy="2095501"/>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8" descr="RASPBERRY PI 2 MODEL B | Raspberry Pi 2 - Model B 1GB | Distrelec Export  Sho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10" descr="RASPBERRY PI 2 MODEL B | Raspberry Pi 2 - Model B 1GB | Distrelec Export  Sho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p:cNvSpPr txBox="1"/>
          <p:nvPr/>
        </p:nvSpPr>
        <p:spPr>
          <a:xfrm>
            <a:off x="2051720" y="6093296"/>
            <a:ext cx="2095500" cy="646331"/>
          </a:xfrm>
          <a:prstGeom prst="rect">
            <a:avLst/>
          </a:prstGeom>
          <a:noFill/>
        </p:spPr>
        <p:txBody>
          <a:bodyPr wrap="square" rtlCol="0">
            <a:spAutoFit/>
          </a:bodyPr>
          <a:lstStyle/>
          <a:p>
            <a:pPr algn="ctr"/>
            <a:r>
              <a:rPr lang="en-US" dirty="0" smtClean="0"/>
              <a:t>Samsung </a:t>
            </a:r>
            <a:r>
              <a:rPr lang="en-US" dirty="0" err="1" smtClean="0"/>
              <a:t>Exynos</a:t>
            </a:r>
            <a:r>
              <a:rPr lang="en-US" dirty="0" smtClean="0"/>
              <a:t> 3110</a:t>
            </a:r>
            <a:endParaRPr lang="en-IN" dirty="0"/>
          </a:p>
        </p:txBody>
      </p:sp>
      <p:sp>
        <p:nvSpPr>
          <p:cNvPr id="7" name="TextBox 6"/>
          <p:cNvSpPr txBox="1"/>
          <p:nvPr/>
        </p:nvSpPr>
        <p:spPr>
          <a:xfrm>
            <a:off x="1392635" y="658631"/>
            <a:ext cx="6199857" cy="369332"/>
          </a:xfrm>
          <a:prstGeom prst="rect">
            <a:avLst/>
          </a:prstGeom>
          <a:noFill/>
        </p:spPr>
        <p:txBody>
          <a:bodyPr wrap="square" rtlCol="0">
            <a:spAutoFit/>
          </a:bodyPr>
          <a:lstStyle/>
          <a:p>
            <a:r>
              <a:rPr lang="en-US" dirty="0" smtClean="0"/>
              <a:t>Some </a:t>
            </a:r>
            <a:r>
              <a:rPr lang="en-US" dirty="0" err="1" smtClean="0"/>
              <a:t>SoC’s</a:t>
            </a:r>
            <a:r>
              <a:rPr lang="en-US" dirty="0" smtClean="0"/>
              <a:t> that use ARMv7 Architecture</a:t>
            </a:r>
            <a:endParaRPr lang="en-IN" dirty="0"/>
          </a:p>
        </p:txBody>
      </p:sp>
      <p:pic>
        <p:nvPicPr>
          <p:cNvPr id="1036" name="Picture 12" descr="https://upload.wikimedia.org/wikipedia/commons/thumb/d/d4/Raspberry-Pi-2-Bare-BR.jpg/220px-Raspberry-Pi-2-Bare-B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2482" y="4118222"/>
            <a:ext cx="2095500" cy="15811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08104" y="6231795"/>
            <a:ext cx="2880320" cy="369332"/>
          </a:xfrm>
          <a:prstGeom prst="rect">
            <a:avLst/>
          </a:prstGeom>
          <a:noFill/>
        </p:spPr>
        <p:txBody>
          <a:bodyPr wrap="square" rtlCol="0">
            <a:spAutoFit/>
          </a:bodyPr>
          <a:lstStyle/>
          <a:p>
            <a:pPr algn="ctr"/>
            <a:r>
              <a:rPr lang="en-US" dirty="0" smtClean="0"/>
              <a:t>Raspberry Pi 2</a:t>
            </a:r>
            <a:endParaRPr lang="en-IN" dirty="0"/>
          </a:p>
        </p:txBody>
      </p:sp>
    </p:spTree>
    <p:extLst>
      <p:ext uri="{BB962C8B-B14F-4D97-AF65-F5344CB8AC3E}">
        <p14:creationId xmlns:p14="http://schemas.microsoft.com/office/powerpoint/2010/main" val="371194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4176464" cy="461665"/>
          </a:xfrm>
          <a:prstGeom prst="rect">
            <a:avLst/>
          </a:prstGeom>
          <a:noFill/>
        </p:spPr>
        <p:txBody>
          <a:bodyPr wrap="square" rtlCol="0">
            <a:spAutoFit/>
          </a:bodyPr>
          <a:lstStyle/>
          <a:p>
            <a:r>
              <a:rPr lang="en-US" sz="2400" dirty="0" smtClean="0"/>
              <a:t>Instruction set Architecture :</a:t>
            </a:r>
            <a:endParaRPr lang="en-US" sz="2400" dirty="0"/>
          </a:p>
        </p:txBody>
      </p:sp>
      <p:sp>
        <p:nvSpPr>
          <p:cNvPr id="3" name="TextBox 2"/>
          <p:cNvSpPr txBox="1"/>
          <p:nvPr/>
        </p:nvSpPr>
        <p:spPr>
          <a:xfrm>
            <a:off x="539552" y="1196752"/>
            <a:ext cx="8064896" cy="4524315"/>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ARM architecture is a </a:t>
            </a:r>
            <a:r>
              <a:rPr lang="en-US" sz="2400" b="1" dirty="0">
                <a:latin typeface="Arial" panose="020B0604020202020204" pitchFamily="34" charset="0"/>
                <a:cs typeface="Arial" panose="020B0604020202020204" pitchFamily="34" charset="0"/>
              </a:rPr>
              <a:t>load/store architecture</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n-US" sz="2400" dirty="0" smtClean="0">
                <a:latin typeface="Arial" panose="020B0604020202020204" pitchFamily="34" charset="0"/>
                <a:cs typeface="Arial" panose="020B0604020202020204" pitchFamily="34" charset="0"/>
              </a:rPr>
              <a:t>Some </a:t>
            </a:r>
            <a:r>
              <a:rPr lang="en-US" sz="2400" dirty="0">
                <a:latin typeface="Arial" panose="020B0604020202020204" pitchFamily="34" charset="0"/>
                <a:cs typeface="Arial" panose="020B0604020202020204" pitchFamily="34" charset="0"/>
              </a:rPr>
              <a:t>special attributes </a:t>
            </a:r>
            <a:r>
              <a:rPr lang="en-US" sz="2400" dirty="0" smtClean="0">
                <a:latin typeface="Arial" panose="020B0604020202020204" pitchFamily="34" charset="0"/>
                <a:cs typeface="Arial" panose="020B0604020202020204" pitchFamily="34" charset="0"/>
              </a:rPr>
              <a:t>include </a:t>
            </a:r>
            <a:r>
              <a:rPr lang="en-US" sz="2400" dirty="0">
                <a:latin typeface="Arial" panose="020B0604020202020204" pitchFamily="34" charset="0"/>
                <a:cs typeface="Arial" panose="020B0604020202020204" pitchFamily="34" charset="0"/>
              </a:rPr>
              <a:t>instructions capable of both </a:t>
            </a:r>
            <a:r>
              <a:rPr lang="en-US" sz="2400" b="1" dirty="0">
                <a:latin typeface="Arial" panose="020B0604020202020204" pitchFamily="34" charset="0"/>
                <a:cs typeface="Arial" panose="020B0604020202020204" pitchFamily="34" charset="0"/>
              </a:rPr>
              <a:t>shift and </a:t>
            </a:r>
            <a:r>
              <a:rPr lang="en-US" sz="2400" b="1" dirty="0" err="1">
                <a:latin typeface="Arial" panose="020B0604020202020204" pitchFamily="34" charset="0"/>
                <a:cs typeface="Arial" panose="020B0604020202020204" pitchFamily="34" charset="0"/>
              </a:rPr>
              <a:t>alu</a:t>
            </a:r>
            <a:r>
              <a:rPr lang="en-US" sz="2400" b="1" dirty="0">
                <a:latin typeface="Arial" panose="020B0604020202020204" pitchFamily="34" charset="0"/>
                <a:cs typeface="Arial" panose="020B0604020202020204" pitchFamily="34" charset="0"/>
              </a:rPr>
              <a:t> operations in the same instruction</a:t>
            </a:r>
            <a:r>
              <a:rPr lang="en-US" sz="2400" dirty="0">
                <a:latin typeface="Arial" panose="020B0604020202020204" pitchFamily="34" charset="0"/>
                <a:cs typeface="Arial" panose="020B0604020202020204" pitchFamily="34" charset="0"/>
              </a:rPr>
              <a:t>, the ability to use the program counter as a general purpose </a:t>
            </a:r>
            <a:r>
              <a:rPr lang="en-US" sz="2400" dirty="0" smtClean="0">
                <a:latin typeface="Arial" panose="020B0604020202020204" pitchFamily="34" charset="0"/>
                <a:cs typeface="Arial" panose="020B0604020202020204" pitchFamily="34" charset="0"/>
              </a:rPr>
              <a:t>register.</a:t>
            </a:r>
          </a:p>
          <a:p>
            <a:pPr marL="342900" indent="-342900" algn="just">
              <a:buFont typeface="Arial" panose="020B0604020202020204" pitchFamily="34" charset="0"/>
              <a:buChar char="•"/>
            </a:pPr>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ARM integer register file includes </a:t>
            </a:r>
            <a:r>
              <a:rPr lang="en-US" sz="2400" b="1" dirty="0">
                <a:latin typeface="Arial" panose="020B0604020202020204" pitchFamily="34" charset="0"/>
                <a:cs typeface="Arial" panose="020B0604020202020204" pitchFamily="34" charset="0"/>
              </a:rPr>
              <a:t>16</a:t>
            </a:r>
            <a:r>
              <a:rPr lang="en-US" sz="2400" dirty="0">
                <a:latin typeface="Arial" panose="020B0604020202020204" pitchFamily="34" charset="0"/>
                <a:cs typeface="Arial" panose="020B0604020202020204" pitchFamily="34" charset="0"/>
              </a:rPr>
              <a:t> 32bit registers. 13 of these registers are </a:t>
            </a:r>
            <a:r>
              <a:rPr lang="en-US" sz="2400" b="1" dirty="0">
                <a:latin typeface="Arial" panose="020B0604020202020204" pitchFamily="34" charset="0"/>
                <a:cs typeface="Arial" panose="020B0604020202020204" pitchFamily="34" charset="0"/>
              </a:rPr>
              <a:t>general </a:t>
            </a:r>
            <a:r>
              <a:rPr lang="en-US" sz="2400" b="1" dirty="0" smtClean="0">
                <a:latin typeface="Arial" panose="020B0604020202020204" pitchFamily="34" charset="0"/>
                <a:cs typeface="Arial" panose="020B0604020202020204" pitchFamily="34" charset="0"/>
              </a:rPr>
              <a:t>purpose.</a:t>
            </a:r>
          </a:p>
          <a:p>
            <a:pPr marL="342900" indent="-342900" algn="just">
              <a:buFont typeface="Arial" panose="020B0604020202020204" pitchFamily="34" charset="0"/>
              <a:buChar char="•"/>
            </a:pPr>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remaining three special purpose registers are the stack pointer, a link register, and the program </a:t>
            </a:r>
            <a:r>
              <a:rPr lang="en-US" sz="2400" dirty="0" smtClean="0">
                <a:latin typeface="Arial" panose="020B0604020202020204" pitchFamily="34" charset="0"/>
                <a:cs typeface="Arial" panose="020B0604020202020204" pitchFamily="34" charset="0"/>
              </a:rPr>
              <a:t>counter.</a:t>
            </a:r>
          </a:p>
          <a:p>
            <a:pPr marL="342900" indent="-342900" algn="just">
              <a:buFont typeface="Arial" panose="020B0604020202020204" pitchFamily="34" charset="0"/>
              <a:buChar char="•"/>
            </a:pP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The classic floating point and new NEON media instructions both use a second register file that contains 32 64bit </a:t>
            </a:r>
            <a:r>
              <a:rPr lang="en-US" sz="2400" dirty="0" smtClean="0">
                <a:latin typeface="Arial" panose="020B0604020202020204" pitchFamily="34" charset="0"/>
                <a:cs typeface="Arial" panose="020B0604020202020204" pitchFamily="34" charset="0"/>
              </a:rPr>
              <a:t>registers.</a:t>
            </a:r>
            <a:endParaRPr lang="en-US" sz="24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947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32656"/>
            <a:ext cx="2952328" cy="461665"/>
          </a:xfrm>
          <a:prstGeom prst="rect">
            <a:avLst/>
          </a:prstGeom>
          <a:noFill/>
        </p:spPr>
        <p:txBody>
          <a:bodyPr wrap="square" rtlCol="0">
            <a:spAutoFit/>
          </a:bodyPr>
          <a:lstStyle/>
          <a:p>
            <a:r>
              <a:rPr lang="en-US" sz="2400" dirty="0" smtClean="0">
                <a:latin typeface="Ubuntu" panose="020B0504030602030204" pitchFamily="34" charset="0"/>
              </a:rPr>
              <a:t>Pipeline :</a:t>
            </a:r>
            <a:endParaRPr lang="en-US" sz="2400" dirty="0">
              <a:latin typeface="Ubuntu" panose="020B0504030602030204" pitchFamily="34" charset="0"/>
            </a:endParaRPr>
          </a:p>
        </p:txBody>
      </p:sp>
      <p:sp>
        <p:nvSpPr>
          <p:cNvPr id="3" name="Rectangle 2"/>
          <p:cNvSpPr/>
          <p:nvPr/>
        </p:nvSpPr>
        <p:spPr>
          <a:xfrm>
            <a:off x="467900" y="1052736"/>
            <a:ext cx="7632492" cy="4893647"/>
          </a:xfrm>
          <a:prstGeom prst="rect">
            <a:avLst/>
          </a:prstGeom>
        </p:spPr>
        <p:txBody>
          <a:bodyPr wrap="square">
            <a:spAutoFit/>
          </a:bodyPr>
          <a:lstStyle/>
          <a:p>
            <a:pPr marL="342900" indent="-342900" algn="just">
              <a:buFont typeface="Arial" panose="020B0604020202020204" pitchFamily="34" charset="0"/>
              <a:buChar char="•"/>
            </a:pPr>
            <a:r>
              <a:rPr lang="en-US" sz="2400" dirty="0"/>
              <a:t>dual-issue superscalar </a:t>
            </a:r>
            <a:r>
              <a:rPr lang="en-US" sz="2400" dirty="0" smtClean="0"/>
              <a:t>processor</a:t>
            </a:r>
          </a:p>
          <a:p>
            <a:pPr marL="342900" indent="-342900" algn="just">
              <a:buFont typeface="Arial" panose="020B0604020202020204" pitchFamily="34" charset="0"/>
              <a:buChar char="•"/>
            </a:pPr>
            <a:r>
              <a:rPr lang="en-US" sz="2400" dirty="0"/>
              <a:t>13-stage main </a:t>
            </a:r>
            <a:r>
              <a:rPr lang="en-US" sz="2400" dirty="0" smtClean="0"/>
              <a:t>pipeline</a:t>
            </a:r>
          </a:p>
          <a:p>
            <a:pPr marL="342900" indent="-342900" algn="just">
              <a:buFont typeface="Arial" panose="020B0604020202020204" pitchFamily="34" charset="0"/>
              <a:buChar char="•"/>
            </a:pPr>
            <a:r>
              <a:rPr lang="en-US" sz="2400" dirty="0"/>
              <a:t>This main pipeline can be broken into three decoupled, parts: </a:t>
            </a:r>
            <a:r>
              <a:rPr lang="en-US" sz="2400" b="1" dirty="0"/>
              <a:t>Fetch, Decode, and </a:t>
            </a:r>
            <a:r>
              <a:rPr lang="en-US" sz="2400" b="1" dirty="0" smtClean="0"/>
              <a:t>Execute</a:t>
            </a:r>
          </a:p>
          <a:p>
            <a:pPr marL="342900" indent="-342900" algn="just">
              <a:buFont typeface="Arial" panose="020B0604020202020204" pitchFamily="34" charset="0"/>
              <a:buChar char="•"/>
            </a:pPr>
            <a:r>
              <a:rPr lang="en-US" sz="2400" dirty="0"/>
              <a:t>Individual pipeline stages within each part are simply numbered: F1, F2, D0, D1 </a:t>
            </a:r>
            <a:r>
              <a:rPr lang="en-US" sz="2400" dirty="0" err="1" smtClean="0"/>
              <a:t>etc</a:t>
            </a:r>
            <a:endParaRPr lang="en-US" sz="2400" dirty="0" smtClean="0"/>
          </a:p>
          <a:p>
            <a:pPr marL="342900" indent="-342900" algn="just">
              <a:buFont typeface="Arial" panose="020B0604020202020204" pitchFamily="34" charset="0"/>
              <a:buChar char="•"/>
            </a:pPr>
            <a:r>
              <a:rPr lang="en-US" sz="2400" dirty="0"/>
              <a:t>The two Fetch stages at the front of the pipeline are responsible for predicting the instruction stream, fetching instructions from memory, and placing the fetched instructions into a buffer for consumption by the Decode pipeline</a:t>
            </a:r>
            <a:r>
              <a:rPr lang="en-US" sz="2400" dirty="0" smtClean="0"/>
              <a:t>.</a:t>
            </a:r>
          </a:p>
          <a:p>
            <a:pPr marL="342900" indent="-342900" algn="just">
              <a:buFont typeface="Arial" panose="020B0604020202020204" pitchFamily="34" charset="0"/>
              <a:buChar char="•"/>
            </a:pPr>
            <a:r>
              <a:rPr lang="en-US" sz="2400" dirty="0"/>
              <a:t>In addition to the main pipeline, there is a 10 stage pipeline for the NEON SIMD execution engine</a:t>
            </a:r>
            <a:endParaRPr lang="en-US" sz="2400" b="1" dirty="0"/>
          </a:p>
        </p:txBody>
      </p:sp>
    </p:spTree>
    <p:extLst>
      <p:ext uri="{BB962C8B-B14F-4D97-AF65-F5344CB8AC3E}">
        <p14:creationId xmlns:p14="http://schemas.microsoft.com/office/powerpoint/2010/main" val="1312046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6755" t="22439" r="10154" b="22437"/>
          <a:stretch/>
        </p:blipFill>
        <p:spPr>
          <a:xfrm>
            <a:off x="0" y="332656"/>
            <a:ext cx="9142218" cy="6525344"/>
          </a:xfrm>
          <a:prstGeom prst="rect">
            <a:avLst/>
          </a:prstGeom>
        </p:spPr>
      </p:pic>
      <p:sp>
        <p:nvSpPr>
          <p:cNvPr id="3" name="TextBox 2"/>
          <p:cNvSpPr txBox="1"/>
          <p:nvPr/>
        </p:nvSpPr>
        <p:spPr>
          <a:xfrm>
            <a:off x="539552" y="116632"/>
            <a:ext cx="8208912" cy="369332"/>
          </a:xfrm>
          <a:prstGeom prst="rect">
            <a:avLst/>
          </a:prstGeom>
          <a:noFill/>
        </p:spPr>
        <p:txBody>
          <a:bodyPr wrap="square" rtlCol="0">
            <a:spAutoFit/>
          </a:bodyPr>
          <a:lstStyle/>
          <a:p>
            <a:r>
              <a:rPr lang="en-US" b="1" dirty="0" smtClean="0">
                <a:solidFill>
                  <a:srgbClr val="0070C0"/>
                </a:solidFill>
              </a:rPr>
              <a:t>13-stage integer pipeline							10-stage NEON pipeline</a:t>
            </a:r>
            <a:endParaRPr lang="en-US" b="1" dirty="0">
              <a:solidFill>
                <a:srgbClr val="0070C0"/>
              </a:solidFill>
            </a:endParaRPr>
          </a:p>
        </p:txBody>
      </p:sp>
    </p:spTree>
    <p:extLst>
      <p:ext uri="{BB962C8B-B14F-4D97-AF65-F5344CB8AC3E}">
        <p14:creationId xmlns:p14="http://schemas.microsoft.com/office/powerpoint/2010/main" val="263693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4664"/>
            <a:ext cx="4464496" cy="461665"/>
          </a:xfrm>
          <a:prstGeom prst="rect">
            <a:avLst/>
          </a:prstGeom>
          <a:noFill/>
        </p:spPr>
        <p:txBody>
          <a:bodyPr wrap="square" rtlCol="0">
            <a:spAutoFit/>
          </a:bodyPr>
          <a:lstStyle/>
          <a:p>
            <a:r>
              <a:rPr lang="en-US" sz="2400" dirty="0" smtClean="0"/>
              <a:t>Instruction Fetch</a:t>
            </a:r>
            <a:endParaRPr lang="en-US" sz="2400" dirty="0"/>
          </a:p>
        </p:txBody>
      </p:sp>
      <p:sp>
        <p:nvSpPr>
          <p:cNvPr id="3" name="Rectangle 2"/>
          <p:cNvSpPr/>
          <p:nvPr/>
        </p:nvSpPr>
        <p:spPr>
          <a:xfrm>
            <a:off x="323528" y="1052736"/>
            <a:ext cx="8568952" cy="5016758"/>
          </a:xfrm>
          <a:prstGeom prst="rect">
            <a:avLst/>
          </a:prstGeom>
        </p:spPr>
        <p:txBody>
          <a:bodyPr wrap="square">
            <a:spAutoFit/>
          </a:bodyPr>
          <a:lstStyle/>
          <a:p>
            <a:pPr marL="285750" indent="-285750" algn="just">
              <a:buFont typeface="Arial" panose="020B0604020202020204" pitchFamily="34" charset="0"/>
              <a:buChar char="•"/>
            </a:pPr>
            <a:r>
              <a:rPr lang="en-US" sz="2000" dirty="0"/>
              <a:t>The Instruction Fetch unit (I-Fetch unit) includes the entire Level-1 Instruction side memory system as well as dynamic branch prediction, and instruction queuing hardware</a:t>
            </a:r>
            <a:r>
              <a:rPr lang="en-US" sz="2000" dirty="0" smtClean="0"/>
              <a:t>.</a:t>
            </a:r>
          </a:p>
          <a:p>
            <a:pPr marL="285750" indent="-285750" algn="just">
              <a:buFont typeface="Arial" panose="020B0604020202020204" pitchFamily="34" charset="0"/>
              <a:buChar char="•"/>
            </a:pPr>
            <a:r>
              <a:rPr lang="en-US" sz="2000" dirty="0"/>
              <a:t>The fetch pipeline begins with the F0 stage where a new virtual address is generated. This address can either be a branch target address provided by a branch prediction for a previous instruction, or if there is no prediction made this cycle, the next address will be calculated sequentially from the fetch address used in the previous cycle</a:t>
            </a:r>
            <a:r>
              <a:rPr lang="en-US" sz="2000" dirty="0" smtClean="0"/>
              <a:t>.</a:t>
            </a:r>
          </a:p>
          <a:p>
            <a:pPr marL="285750" indent="-285750" algn="just">
              <a:buFont typeface="Arial" panose="020B0604020202020204" pitchFamily="34" charset="0"/>
              <a:buChar char="•"/>
            </a:pPr>
            <a:r>
              <a:rPr lang="en-US" sz="2000" dirty="0"/>
              <a:t>Once an address has been calculated, it is used to access the Instruction Cache arrays to obtain data for the next set of instructions in the F1 stage. In parallel, the fetch address is also used in the F1 stage to access the branch prediction arrays to determine if a branch prediction should be made for the next fetch address</a:t>
            </a:r>
            <a:r>
              <a:rPr lang="en-US" sz="2000" dirty="0" smtClean="0"/>
              <a:t>.</a:t>
            </a:r>
          </a:p>
          <a:p>
            <a:pPr marL="285750" indent="-285750" algn="just">
              <a:buFont typeface="Arial" panose="020B0604020202020204" pitchFamily="34" charset="0"/>
              <a:buChar char="•"/>
            </a:pPr>
            <a:r>
              <a:rPr lang="en-US" sz="2000" dirty="0"/>
              <a:t>In the final fetch pipeline stage, the F2 stage, instruction data is returned from the Instruction Cache </a:t>
            </a:r>
            <a:r>
              <a:rPr lang="en-US" sz="2000" dirty="0" smtClean="0"/>
              <a:t>and </a:t>
            </a:r>
            <a:r>
              <a:rPr lang="en-US" sz="2000" dirty="0"/>
              <a:t>placed into the instruction queue </a:t>
            </a:r>
            <a:r>
              <a:rPr lang="en-US" sz="2000" dirty="0" smtClean="0"/>
              <a:t>for </a:t>
            </a:r>
            <a:r>
              <a:rPr lang="en-US" sz="2000" dirty="0"/>
              <a:t>future consumption by the decode unit.</a:t>
            </a:r>
          </a:p>
        </p:txBody>
      </p:sp>
    </p:spTree>
    <p:extLst>
      <p:ext uri="{BB962C8B-B14F-4D97-AF65-F5344CB8AC3E}">
        <p14:creationId xmlns:p14="http://schemas.microsoft.com/office/powerpoint/2010/main" val="634882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04664"/>
            <a:ext cx="2364493" cy="461665"/>
          </a:xfrm>
          <a:prstGeom prst="rect">
            <a:avLst/>
          </a:prstGeom>
        </p:spPr>
        <p:txBody>
          <a:bodyPr wrap="none">
            <a:spAutoFit/>
          </a:bodyPr>
          <a:lstStyle/>
          <a:p>
            <a:r>
              <a:rPr lang="en-US" sz="2400" dirty="0"/>
              <a:t>Instruction Cache</a:t>
            </a:r>
          </a:p>
        </p:txBody>
      </p:sp>
      <p:sp>
        <p:nvSpPr>
          <p:cNvPr id="3" name="Rectangle 2"/>
          <p:cNvSpPr/>
          <p:nvPr/>
        </p:nvSpPr>
        <p:spPr>
          <a:xfrm>
            <a:off x="395536" y="1052736"/>
            <a:ext cx="8352928" cy="3416320"/>
          </a:xfrm>
          <a:prstGeom prst="rect">
            <a:avLst/>
          </a:prstGeom>
        </p:spPr>
        <p:txBody>
          <a:bodyPr wrap="square">
            <a:spAutoFit/>
          </a:bodyPr>
          <a:lstStyle/>
          <a:p>
            <a:pPr marL="285750" indent="-285750">
              <a:buFont typeface="Arial" panose="020B0604020202020204" pitchFamily="34" charset="0"/>
              <a:buChar char="•"/>
            </a:pPr>
            <a:r>
              <a:rPr lang="en-US" sz="2400" dirty="0"/>
              <a:t>The Instruction Cache is the largest component of the Instruction Fetch unit. It is a physically addressed, 4-way set associative cache capable of returning 64bits of data per access, and it is configurable to be either 16KB or 32KB in size</a:t>
            </a:r>
            <a:r>
              <a:rPr lang="en-US" sz="2400" dirty="0" smtClean="0"/>
              <a:t>.</a:t>
            </a:r>
          </a:p>
          <a:p>
            <a:pPr marL="285750" indent="-285750">
              <a:buFont typeface="Arial" panose="020B0604020202020204" pitchFamily="34" charset="0"/>
              <a:buChar char="•"/>
            </a:pPr>
            <a:r>
              <a:rPr lang="en-US" sz="2400" dirty="0" smtClean="0"/>
              <a:t> </a:t>
            </a:r>
            <a:r>
              <a:rPr lang="en-US" sz="2400" dirty="0"/>
              <a:t>The cache line length is 64 bytes and line replacement is done using a random policy. The Instruction Cache also includes a 32-entry, fully associative TLB. </a:t>
            </a:r>
            <a:endParaRPr lang="en-US" sz="2400" dirty="0" smtClean="0"/>
          </a:p>
          <a:p>
            <a:pPr marL="285750" indent="-285750">
              <a:buFont typeface="Arial" panose="020B0604020202020204" pitchFamily="34" charset="0"/>
              <a:buChar char="•"/>
            </a:pPr>
            <a:r>
              <a:rPr lang="en-US" sz="2400" dirty="0" smtClean="0"/>
              <a:t>TLB </a:t>
            </a:r>
            <a:r>
              <a:rPr lang="en-US" sz="2400" dirty="0"/>
              <a:t>misses are serviced by a hardware table walk mechanism that is part of the Level 2 memory system</a:t>
            </a:r>
          </a:p>
        </p:txBody>
      </p:sp>
    </p:spTree>
    <p:extLst>
      <p:ext uri="{BB962C8B-B14F-4D97-AF65-F5344CB8AC3E}">
        <p14:creationId xmlns:p14="http://schemas.microsoft.com/office/powerpoint/2010/main" val="1805898305"/>
      </p:ext>
    </p:extLst>
  </p:cSld>
  <p:clrMapOvr>
    <a:masterClrMapping/>
  </p:clrMapOvr>
</p:sld>
</file>

<file path=ppt/theme/theme1.xml><?xml version="1.0" encoding="utf-8"?>
<a:theme xmlns:a="http://schemas.openxmlformats.org/drawingml/2006/main" name="Retrospec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314</TotalTime>
  <Words>936</Words>
  <Application>Microsoft Office PowerPoint</Application>
  <PresentationFormat>On-screen Show (4:3)</PresentationFormat>
  <Paragraphs>60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Microsoft JhengHei UI</vt:lpstr>
      <vt:lpstr>Arial</vt:lpstr>
      <vt:lpstr>Calibri</vt:lpstr>
      <vt:lpstr>Calibri Light</vt:lpstr>
      <vt:lpstr>DejaVu Sans Light</vt:lpstr>
      <vt:lpstr>Ubuntu</vt:lpstr>
      <vt:lpstr>Retrospect</vt:lpstr>
      <vt:lpstr>    Cortex – A8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Cortex – A8</dc:title>
  <dc:creator>KUMAR</dc:creator>
  <cp:lastModifiedBy>Abinash</cp:lastModifiedBy>
  <cp:revision>19</cp:revision>
  <dcterms:created xsi:type="dcterms:W3CDTF">2022-01-09T13:33:42Z</dcterms:created>
  <dcterms:modified xsi:type="dcterms:W3CDTF">2022-01-10T07:38:29Z</dcterms:modified>
</cp:coreProperties>
</file>