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2"/>
  </p:normalViewPr>
  <p:slideViewPr>
    <p:cSldViewPr snapToGrid="0">
      <p:cViewPr varScale="1"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330AE-A20E-3846-9B66-B66071C41ADE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3ACFD-CE35-8B49-8477-8B5D2C78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75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C28E-48B7-59BB-A270-19CE67B45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DE82D-2E2E-401F-DAA2-554209DE1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475AC-E126-6AE9-50BB-22C1EC84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4967-38FF-7942-ACFE-64F7CC6D5E51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1982-F45F-AE28-F751-AD930C99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FA58-C518-55BF-16B1-4ABA35F5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8E42-C79E-5542-9BC8-287C8FA0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7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3616-6400-526B-5B46-5ACB5010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26658-4FDF-5334-5D08-C35E1B441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D7A0E-95BD-FEFB-482A-9B5E3019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5486-99C0-D948-B36E-BBF8254D1B0B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8639-4D0E-744D-2B6D-C35354C3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19C52-4E5C-BB5D-757C-5B3BE823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8E42-C79E-5542-9BC8-287C8FA0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5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DB72E-2538-5C0C-B907-348966896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391A2-A9F5-4CB1-E066-9C8B33317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E5615-60D3-F2CC-9CCF-650EDCA8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E437-76CB-9048-A141-657D2FEC168F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24930-5875-336D-CF58-7DB42F99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EF0E3-0587-F604-FAF0-31E3AA03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8E42-C79E-5542-9BC8-287C8FA0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8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E688-EB26-AC25-FC51-6377F66C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D284-4837-5897-3E84-75BEA1185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1593E-FB84-6798-3C33-B49E81C5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8360-68E8-DB49-A00C-2130D188E355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AF66A-E632-6797-2E06-7E339C77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F3F3D-2210-F238-9E04-3733E84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8E42-C79E-5542-9BC8-287C8FA0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8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6001-2C9E-7A88-25B4-BFB7C107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CB818-6A59-1D28-5F69-8E5D25C66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B5CDE-BB91-6D9C-21C4-AD87A3D2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9FCD-DA48-1E4A-AFA0-108623191A47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502A-1E03-5EE0-CA04-0E01550C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50D11-12ED-23EB-CB9D-6840F627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8E42-C79E-5542-9BC8-287C8FA0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B2E0-C053-7062-0AF5-493447F8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D7D28-813A-4AF5-78BD-E1724B1E7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4341A-1727-AF1C-A43C-93E21FEBD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8DA84-3A35-CE28-244A-5F6C5621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57E3-0D86-5746-85B5-144E7308C392}" type="datetime1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1FE19-E2F5-3C6A-61AD-0184895E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357E7-D027-91FE-3368-1079FB90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8E42-C79E-5542-9BC8-287C8FA0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5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FA38-F291-4496-7999-9943E499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C6167-3947-38D0-EEDA-635EE4685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7360A-FFE1-FAAC-90B2-453C0A807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D73F0-B4A1-6E50-750E-9B1938C4F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45BBB-2AEC-9F38-83AB-A8C5EE98A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BE0B5-A7D7-34A8-FFB0-BEF9A882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A0A7-ADC5-6A46-A65A-35ED58C0C70E}" type="datetime1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779CF-5932-3873-E8C0-3064EAB8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CBF8E-34D2-2380-0D37-7E168579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8E42-C79E-5542-9BC8-287C8FA0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A392-5DED-C1E7-C34A-0F7516AE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01C26-4639-BFEA-9981-2A508546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A646-2151-D043-8F25-49276E6E1FCD}" type="datetime1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21104-7D5E-B813-3C4D-1D67642E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EA02D-8632-CEB1-5C18-F932E2BD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8E42-C79E-5542-9BC8-287C8FA0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1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04A03-245C-4EDA-7B1A-B7508CEA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562C-0FED-184A-8746-523C57009113}" type="datetime1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1C5A5-6450-3A09-7697-14E3A981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69980-0AFE-F21F-73A8-8B5471E2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8E42-C79E-5542-9BC8-287C8FA0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0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8EA0-6026-43B8-169A-075B2EC3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F4713-5D91-DA3B-16F8-F6776FBFD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6C9D7-65A5-E1A8-315F-47E212CC2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BA445-648E-A0D0-A7E1-89646B66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FC3B-CF72-5448-AF24-A4FBF8486962}" type="datetime1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54228-FF5B-773B-8F32-26E07BDD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C0B3D-4373-BBC4-081A-CD110D0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8E42-C79E-5542-9BC8-287C8FA0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9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4281-B2DC-0512-295D-0B7B93AD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858B2-2584-D58E-0A6A-44D258113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41183-BC5C-55FE-F14E-C9C46B2AB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2ECBE-5B89-8745-0957-0A767F94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BF3-2546-E24B-895B-B86E876C6480}" type="datetime1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FC600-D181-7BF8-E91D-D7E8F690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32901-0475-5E1A-A643-0B1FFB99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8E42-C79E-5542-9BC8-287C8FA0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1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FE6BC-2C15-6660-0A3E-998DC0A4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1068C-C34A-71C5-2D67-42604003F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B6835-FA4F-8486-526A-A22A356C5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8BC4C-A441-3541-9A07-10B5177AAF3C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DFE9-998C-1F0A-B6B2-497CBD653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1A1C5-45EE-C637-828C-FCD10BEAF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F8E42-C79E-5542-9BC8-287C8FA0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cv.com/face-recognition-an-introduction-for-beginners/" TargetMode="External"/><Relationship Id="rId2" Type="http://schemas.openxmlformats.org/officeDocument/2006/relationships/hyperlink" Target="https://learnopencv.com/what-is-face-detection-the-ultimate-gui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o.ai/computer-vision/deepface/" TargetMode="External"/><Relationship Id="rId4" Type="http://schemas.openxmlformats.org/officeDocument/2006/relationships/hyperlink" Target="https://github.com/serengil/deepfac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E5BC-1839-83D8-AD39-D1CE862B8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AI-Squad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A8982-12F4-3467-55CB-49BE7AD38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Abinash Pun</a:t>
            </a:r>
          </a:p>
          <a:p>
            <a:r>
              <a:rPr lang="en-US" dirty="0"/>
              <a:t>Nov-18, 2022</a:t>
            </a:r>
          </a:p>
        </p:txBody>
      </p:sp>
    </p:spTree>
    <p:extLst>
      <p:ext uri="{BB962C8B-B14F-4D97-AF65-F5344CB8AC3E}">
        <p14:creationId xmlns:p14="http://schemas.microsoft.com/office/powerpoint/2010/main" val="160239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DD80-17E8-379F-4E2C-A36B3BD0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326E-A4AB-A2A1-F256-F6BDD996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</a:rPr>
              <a:t>In cafeteria,</a:t>
            </a:r>
            <a:r>
              <a:rPr lang="en-US" dirty="0">
                <a:effectLst/>
                <a:latin typeface="Calibri" panose="020F0502020204030204" pitchFamily="34" charset="0"/>
              </a:rPr>
              <a:t> a </a:t>
            </a:r>
            <a:r>
              <a:rPr lang="en-US" dirty="0">
                <a:latin typeface="Calibri" panose="020F0502020204030204" pitchFamily="34" charset="0"/>
              </a:rPr>
              <a:t>p</a:t>
            </a:r>
            <a:r>
              <a:rPr lang="en-US" dirty="0">
                <a:effectLst/>
                <a:latin typeface="Calibri" panose="020F0502020204030204" pitchFamily="34" charset="0"/>
              </a:rPr>
              <a:t>erson with food in plate comes to camera and speaks: =&gt;  charge them automatically 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u="sng" dirty="0">
              <a:latin typeface="Calibri" panose="020F0502020204030204" pitchFamily="34" charset="0"/>
            </a:endParaRP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effectLst/>
                <a:latin typeface="Calibri" panose="020F0502020204030204" pitchFamily="34" charset="0"/>
              </a:rPr>
              <a:t>Steps for solving problem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Detect the food (amount and kind) in plate: Already Done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Identify the person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Face 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Detect Face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Recognize the face (samples in data base)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Voice: Key word (?)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6E16E-369B-233C-4D42-14771011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B8B9-F6E2-5448-A0AF-A30736CDEE39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2C153-638C-CE01-4D51-299E5F6B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8E42-C79E-5542-9BC8-287C8FA035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0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AAA2-97BC-75A3-2572-77B5A5D1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Face Recognition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20A2-284D-0089-8DBB-BED7F0DA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Face Detection: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</a:t>
            </a:r>
            <a:r>
              <a:rPr lang="en-US" dirty="0">
                <a:effectLst/>
                <a:latin typeface="Calibri" panose="020F0502020204030204" pitchFamily="34" charset="0"/>
              </a:rPr>
              <a:t>etect the presence of human face(s)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Alignment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Normalization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Representation (encoding=&gt;embedded in feature space )</a:t>
            </a:r>
          </a:p>
          <a:p>
            <a:pPr lvl="1"/>
            <a:r>
              <a:rPr lang="en-US" b="0" i="0" dirty="0">
                <a:effectLst/>
                <a:latin typeface="Rubik"/>
              </a:rPr>
              <a:t>Represent image as vectors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Face Recognition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</a:rPr>
              <a:t>“Whose face is that?”=&gt;Classification in feature space (?)</a:t>
            </a:r>
          </a:p>
          <a:p>
            <a:pPr lvl="1"/>
            <a:r>
              <a:rPr lang="en-US" dirty="0"/>
              <a:t>“face verification” with available images in 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EBC93-23BC-05D5-2691-EFBC21C9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A653-49B4-7C4A-8A44-F9628E182373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021B2-E67F-C662-C09D-D0F6E604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8E42-C79E-5542-9BC8-287C8FA03557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A80D1-3885-4767-5E7E-99D285B5B5B8}"/>
              </a:ext>
            </a:extLst>
          </p:cNvPr>
          <p:cNvSpPr txBox="1"/>
          <p:nvPr/>
        </p:nvSpPr>
        <p:spPr>
          <a:xfrm>
            <a:off x="4614863" y="3059668"/>
            <a:ext cx="523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Optional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295AFA9-6148-B0C0-3535-F1D364D14F3B}"/>
              </a:ext>
            </a:extLst>
          </p:cNvPr>
          <p:cNvSpPr/>
          <p:nvPr/>
        </p:nvSpPr>
        <p:spPr>
          <a:xfrm>
            <a:off x="3714750" y="2843213"/>
            <a:ext cx="357188" cy="765174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89F43-5990-BD56-FB08-A5CC66926246}"/>
              </a:ext>
            </a:extLst>
          </p:cNvPr>
          <p:cNvSpPr txBox="1"/>
          <p:nvPr/>
        </p:nvSpPr>
        <p:spPr>
          <a:xfrm>
            <a:off x="2246893" y="6352143"/>
            <a:ext cx="844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Additional work </a:t>
            </a:r>
            <a:r>
              <a:rPr lang="en-US" dirty="0"/>
              <a:t>before pipeline:  Finding out if it is a real person, photo or video</a:t>
            </a:r>
          </a:p>
        </p:txBody>
      </p:sp>
    </p:spTree>
    <p:extLst>
      <p:ext uri="{BB962C8B-B14F-4D97-AF65-F5344CB8AC3E}">
        <p14:creationId xmlns:p14="http://schemas.microsoft.com/office/powerpoint/2010/main" val="395584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9C57-BF09-BAA1-8E83-897D93B4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B007-F49F-034B-86F5-C64E321CB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Raleway" pitchFamily="2" charset="77"/>
              </a:rPr>
              <a:t>Difficulties/Challenges of Detecting a Face</a:t>
            </a:r>
          </a:p>
          <a:p>
            <a:pPr lvl="1"/>
            <a:r>
              <a:rPr lang="en-US" i="0" dirty="0">
                <a:effectLst/>
              </a:rPr>
              <a:t>Occlusion (only a part of face is visible)</a:t>
            </a:r>
          </a:p>
          <a:p>
            <a:pPr lvl="1"/>
            <a:r>
              <a:rPr lang="en-US" i="0" dirty="0">
                <a:effectLst/>
              </a:rPr>
              <a:t>Lighting</a:t>
            </a:r>
          </a:p>
          <a:p>
            <a:pPr lvl="1"/>
            <a:r>
              <a:rPr lang="en-US" dirty="0"/>
              <a:t>Skin Color</a:t>
            </a:r>
          </a:p>
          <a:p>
            <a:pPr lvl="1"/>
            <a:r>
              <a:rPr lang="en-US" dirty="0"/>
              <a:t>Pose</a:t>
            </a:r>
          </a:p>
          <a:p>
            <a:pPr lvl="1"/>
            <a:r>
              <a:rPr lang="en-US" dirty="0"/>
              <a:t>Facial Expression</a:t>
            </a:r>
          </a:p>
          <a:p>
            <a:pPr lvl="1"/>
            <a:r>
              <a:rPr lang="en-US" i="0" dirty="0">
                <a:effectLst/>
              </a:rPr>
              <a:t>Accessories/Makeup/Facial Hair</a:t>
            </a:r>
          </a:p>
          <a:p>
            <a:pPr lvl="1"/>
            <a:r>
              <a:rPr lang="en-US" i="0" dirty="0">
                <a:effectLst/>
              </a:rPr>
              <a:t>Scale of Face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67A11-79C0-2668-E9F9-707B81AD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95DE-83C2-8447-9571-3F5E7144FA79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66C80-5E8F-D6D8-436C-45A4096A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8E42-C79E-5542-9BC8-287C8FA035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4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D9D5-54FE-5395-38CD-AC025820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</a:rPr>
              <a:t>Algorithms of Face Detection (OpenCV library)</a:t>
            </a:r>
            <a:br>
              <a:rPr lang="en-US" b="1" i="0" dirty="0">
                <a:solidFill>
                  <a:srgbClr val="333333"/>
                </a:solidFill>
                <a:effectLst/>
                <a:latin typeface="Raleway" pitchFamily="2" charset="77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3D756-981D-6AB7-9BAE-A3452BDE3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178"/>
            <a:ext cx="10515600" cy="5036785"/>
          </a:xfrm>
        </p:spPr>
        <p:txBody>
          <a:bodyPr>
            <a:noAutofit/>
          </a:bodyPr>
          <a:lstStyle/>
          <a:p>
            <a:r>
              <a:rPr lang="en-US" sz="2400" b="1" i="0" dirty="0">
                <a:effectLst/>
              </a:rPr>
              <a:t>Classical</a:t>
            </a:r>
          </a:p>
          <a:p>
            <a:pPr lvl="1"/>
            <a:r>
              <a:rPr lang="en-US" sz="2000" b="1" i="0" dirty="0">
                <a:effectLst/>
              </a:rPr>
              <a:t>Haar Cascades </a:t>
            </a:r>
            <a:r>
              <a:rPr lang="en-US" sz="2000" i="0" dirty="0">
                <a:effectLst/>
              </a:rPr>
              <a:t>(2001</a:t>
            </a:r>
            <a:r>
              <a:rPr lang="en-US" sz="2000" dirty="0"/>
              <a:t>):</a:t>
            </a:r>
            <a:r>
              <a:rPr lang="en-US" sz="2000" i="0" dirty="0">
                <a:effectLst/>
              </a:rPr>
              <a:t> 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Employing the line or edge-detection features</a:t>
            </a:r>
            <a:endParaRPr lang="en-US" sz="2000" i="0" dirty="0">
              <a:effectLst/>
            </a:endParaRPr>
          </a:p>
          <a:p>
            <a:pPr lvl="1"/>
            <a:r>
              <a:rPr lang="en-US" sz="2000" b="1" i="0" dirty="0">
                <a:effectLst/>
              </a:rPr>
              <a:t>DLib-HOG</a:t>
            </a:r>
            <a:r>
              <a:rPr lang="en-US" sz="2000" i="0" dirty="0">
                <a:effectLst/>
              </a:rPr>
              <a:t> (2005): </a:t>
            </a:r>
            <a:r>
              <a:rPr lang="en-US" sz="1600" b="1" i="0" dirty="0">
                <a:effectLst/>
                <a:latin typeface="Roboto" panose="02000000000000000000" pitchFamily="2" charset="0"/>
              </a:rPr>
              <a:t>Dlib 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uses the classical Histogram of Gradients (</a:t>
            </a:r>
            <a:r>
              <a:rPr lang="en-US" sz="1600" b="1" i="0" dirty="0">
                <a:effectLst/>
                <a:latin typeface="Roboto" panose="02000000000000000000" pitchFamily="2" charset="0"/>
              </a:rPr>
              <a:t>HoG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) feature combined with a linear classifier, an image pyramid, and a sliding window detection scheme</a:t>
            </a:r>
            <a:endParaRPr lang="en-US" sz="2000" i="0" dirty="0">
              <a:effectLst/>
            </a:endParaRPr>
          </a:p>
          <a:p>
            <a:r>
              <a:rPr lang="en-US" sz="2400" b="1" dirty="0"/>
              <a:t>Deep Learning based Face Detectors</a:t>
            </a:r>
          </a:p>
          <a:p>
            <a:pPr lvl="1"/>
            <a:r>
              <a:rPr lang="en-US" sz="2000" b="1" dirty="0"/>
              <a:t>SSD</a:t>
            </a:r>
            <a:r>
              <a:rPr lang="en-US" sz="2000" dirty="0"/>
              <a:t>: 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Single Shot Multibox Detector</a:t>
            </a:r>
            <a:endParaRPr lang="en-US" sz="2000" dirty="0"/>
          </a:p>
          <a:p>
            <a:pPr lvl="1"/>
            <a:r>
              <a:rPr lang="en-US" sz="2000" b="1" dirty="0"/>
              <a:t>MTCNN</a:t>
            </a:r>
            <a:r>
              <a:rPr lang="en-US" sz="2000" dirty="0"/>
              <a:t>: 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Multi-Task Cascaded Convolutional Neural Network.</a:t>
            </a:r>
          </a:p>
          <a:p>
            <a:pPr lvl="1"/>
            <a:r>
              <a:rPr lang="en-US" sz="2000" b="1" dirty="0"/>
              <a:t>Dual Shot Face Detector</a:t>
            </a:r>
          </a:p>
          <a:p>
            <a:pPr lvl="1"/>
            <a:r>
              <a:rPr lang="en-US" sz="2000" b="1" dirty="0"/>
              <a:t>RetinaFace</a:t>
            </a:r>
          </a:p>
          <a:p>
            <a:pPr lvl="1"/>
            <a:r>
              <a:rPr lang="en-US" sz="2000" b="1" dirty="0"/>
              <a:t>MediaPipe: </a:t>
            </a:r>
            <a:r>
              <a:rPr lang="en-US" sz="1400" b="1" i="1" dirty="0">
                <a:solidFill>
                  <a:srgbClr val="1716E1"/>
                </a:solidFill>
                <a:effectLst/>
                <a:latin typeface="Roboto" panose="02000000000000000000" pitchFamily="2" charset="0"/>
              </a:rPr>
              <a:t>ultrafast</a:t>
            </a:r>
            <a:r>
              <a:rPr lang="en-US" sz="1400" b="0" i="0" dirty="0">
                <a:solidFill>
                  <a:srgbClr val="3C3C3C"/>
                </a:solidFill>
                <a:effectLst/>
                <a:latin typeface="Roboto" panose="02000000000000000000" pitchFamily="2" charset="0"/>
              </a:rPr>
              <a:t> 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</a:endParaRPr>
          </a:p>
          <a:p>
            <a:pPr lvl="1"/>
            <a:r>
              <a:rPr lang="en-US" sz="2000" b="1" dirty="0"/>
              <a:t>YuNet</a:t>
            </a:r>
          </a:p>
          <a:p>
            <a:pPr lvl="2"/>
            <a:r>
              <a:rPr lang="en-US" sz="1400" b="0" i="0" dirty="0">
                <a:effectLst/>
                <a:latin typeface="Roboto" panose="02000000000000000000" pitchFamily="2" charset="0"/>
              </a:rPr>
              <a:t>Even if frontal faces are not captured properly</a:t>
            </a:r>
          </a:p>
          <a:p>
            <a:pPr lvl="2"/>
            <a:r>
              <a:rPr lang="en-US" sz="1400" b="0" i="0" dirty="0">
                <a:effectLst/>
                <a:latin typeface="Roboto" panose="02000000000000000000" pitchFamily="2" charset="0"/>
              </a:rPr>
              <a:t>With a model size of less than an MB, it can be loaded on almost any device. 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2070-6324-A73F-8EAD-4C9B1D0B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8360-68E8-DB49-A00C-2130D188E355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D0C63-6728-A4F7-5CE6-7C3F839E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8E42-C79E-5542-9BC8-287C8FA03557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352F9-87AF-F41E-8161-CE22F691E89C}"/>
              </a:ext>
            </a:extLst>
          </p:cNvPr>
          <p:cNvSpPr txBox="1"/>
          <p:nvPr/>
        </p:nvSpPr>
        <p:spPr>
          <a:xfrm>
            <a:off x="1809750" y="5717822"/>
            <a:ext cx="8850489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Overall – Balanced speed and accuracy: YuNet and RetinaFace-Mobilenetv1 ( google collab)</a:t>
            </a:r>
          </a:p>
        </p:txBody>
      </p:sp>
      <p:pic>
        <p:nvPicPr>
          <p:cNvPr id="2050" name="Picture 2" descr="upload.wikimedia.org/wikipedia/commons/thumb/5/...">
            <a:extLst>
              <a:ext uri="{FF2B5EF4-FFF2-40B4-BE49-F238E27FC236}">
                <a16:creationId xmlns:a16="http://schemas.microsoft.com/office/drawing/2014/main" id="{C078C888-AB1E-D766-0EBF-E61EB62C0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239" y="136525"/>
            <a:ext cx="107579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20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A00B-B1D0-EAEF-42D0-3C7C36A0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DeepFace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0079-88F6-A790-47FA-B67F2DA59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weight face recognition and facial attribute analysis (age, gender, emotion and race) framework for python</a:t>
            </a:r>
          </a:p>
          <a:p>
            <a:pPr lvl="1"/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deepface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is mainly based on TensorFlow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Keras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endParaRPr lang="en-US" dirty="0"/>
          </a:p>
          <a:p>
            <a:r>
              <a:rPr lang="en-US" dirty="0"/>
              <a:t>Provides various face recognition models: VGG-Face, Google FaceNet, OpenFace, Facebook DeepFace, DeepID, ArcFace, Dlib and Sface</a:t>
            </a:r>
          </a:p>
          <a:p>
            <a:r>
              <a:rPr lang="en-US" dirty="0"/>
              <a:t>Provides interface to use algorithms of OpenCV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F0662-D4A4-1CB0-9F4C-A2D23F4A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8360-68E8-DB49-A00C-2130D188E355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58C5E-F815-0D19-65E4-C39BC7C4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8E42-C79E-5542-9BC8-287C8FA03557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FEC16D-26CD-7E90-EB7A-68D960AFB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946" y="365125"/>
            <a:ext cx="1040391" cy="124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04453E-F7C3-7A61-8A0D-853FAD078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713" y="90487"/>
            <a:ext cx="2182474" cy="187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0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E520-ABA7-22BF-036F-08D916E6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1408-890D-D751-D6BC-29F9F76A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 Detection:</a:t>
            </a:r>
          </a:p>
          <a:p>
            <a:pPr lvl="1"/>
            <a:r>
              <a:rPr lang="en-US" dirty="0">
                <a:hlinkClick r:id="rId2"/>
              </a:rPr>
              <a:t>https://learnopencv.com/what-is-face-detection-the-ultimate-guide/</a:t>
            </a:r>
            <a:endParaRPr lang="en-US" dirty="0"/>
          </a:p>
          <a:p>
            <a:r>
              <a:rPr lang="en-US" dirty="0"/>
              <a:t>Face Recognition:</a:t>
            </a:r>
          </a:p>
          <a:p>
            <a:pPr lvl="1"/>
            <a:r>
              <a:rPr lang="en-US" dirty="0">
                <a:hlinkClick r:id="rId3"/>
              </a:rPr>
              <a:t>https://learnopencv.com/face-recognition-an-introduction-for-beginners/</a:t>
            </a:r>
            <a:endParaRPr lang="en-US" dirty="0"/>
          </a:p>
          <a:p>
            <a:r>
              <a:rPr lang="en-US" dirty="0"/>
              <a:t>DeepFace:</a:t>
            </a:r>
          </a:p>
          <a:p>
            <a:pPr lvl="1"/>
            <a:r>
              <a:rPr lang="en-US" dirty="0">
                <a:hlinkClick r:id="rId4"/>
              </a:rPr>
              <a:t>https://github.com/serengil/deepface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https://viso.ai/computer-vision/deepface/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0504E-B959-E25A-B567-3A985D5B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8360-68E8-DB49-A00C-2130D188E355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B37A5-DB55-509F-AAC3-9972924D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8E42-C79E-5542-9BC8-287C8FA035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4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8FCF-A58F-E3E2-89D0-4804C65F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68215-ABC7-15D6-D1CB-EC99A914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8360-68E8-DB49-A00C-2130D188E355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5F03E-8339-8B84-B6BC-96084E3D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8E42-C79E-5542-9BC8-287C8FA03557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1: Processing pipeline of face recognition">
            <a:extLst>
              <a:ext uri="{FF2B5EF4-FFF2-40B4-BE49-F238E27FC236}">
                <a16:creationId xmlns:a16="http://schemas.microsoft.com/office/drawing/2014/main" id="{FA139D4F-EDC5-1238-AE04-D43A1124D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339850"/>
            <a:ext cx="10795000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56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</TotalTime>
  <Words>408</Words>
  <Application>Microsoft Macintosh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Raleway</vt:lpstr>
      <vt:lpstr>Roboto</vt:lpstr>
      <vt:lpstr>Rubik</vt:lpstr>
      <vt:lpstr>Office Theme</vt:lpstr>
      <vt:lpstr>AI-Squad</vt:lpstr>
      <vt:lpstr>Business Problem</vt:lpstr>
      <vt:lpstr>Face Recognition Pipeline</vt:lpstr>
      <vt:lpstr>Face Detection</vt:lpstr>
      <vt:lpstr>Algorithms of Face Detection (OpenCV library) </vt:lpstr>
      <vt:lpstr>DeepFace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AI-Squad</dc:title>
  <dc:creator>Abinash Pun</dc:creator>
  <cp:lastModifiedBy>Abinash Pun</cp:lastModifiedBy>
  <cp:revision>2</cp:revision>
  <dcterms:created xsi:type="dcterms:W3CDTF">2022-11-18T03:01:35Z</dcterms:created>
  <dcterms:modified xsi:type="dcterms:W3CDTF">2022-11-21T12:29:39Z</dcterms:modified>
</cp:coreProperties>
</file>