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2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CFF6-FA40-B090-6C53-4CD4CE347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Dry Bean classification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AFFE0-19F2-2DCF-2531-93E19D848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383821"/>
          </a:xfrm>
        </p:spPr>
        <p:txBody>
          <a:bodyPr/>
          <a:lstStyle/>
          <a:p>
            <a:r>
              <a:rPr lang="en-US" dirty="0"/>
              <a:t>Prepared by :</a:t>
            </a:r>
          </a:p>
          <a:p>
            <a:r>
              <a:rPr lang="en-US" dirty="0"/>
              <a:t>Abinash Sonowal   210101004</a:t>
            </a:r>
          </a:p>
          <a:p>
            <a:r>
              <a:rPr lang="en-IN" dirty="0"/>
              <a:t>Anoop </a:t>
            </a:r>
            <a:r>
              <a:rPr lang="en-IN" dirty="0" err="1"/>
              <a:t>singh</a:t>
            </a:r>
            <a:r>
              <a:rPr lang="en-IN" dirty="0"/>
              <a:t>            210101016</a:t>
            </a:r>
          </a:p>
          <a:p>
            <a:r>
              <a:rPr lang="en-IN" dirty="0"/>
              <a:t>Kundan </a:t>
            </a:r>
            <a:r>
              <a:rPr lang="en-IN" dirty="0" err="1"/>
              <a:t>meena</a:t>
            </a:r>
            <a:r>
              <a:rPr lang="en-IN" dirty="0"/>
              <a:t>         210101060</a:t>
            </a:r>
          </a:p>
          <a:p>
            <a:r>
              <a:rPr lang="en-IN" dirty="0"/>
              <a:t>Ravi </a:t>
            </a:r>
            <a:r>
              <a:rPr lang="en-IN" dirty="0" err="1"/>
              <a:t>laharae</a:t>
            </a:r>
            <a:r>
              <a:rPr lang="en-IN" dirty="0"/>
              <a:t>             210101086</a:t>
            </a:r>
          </a:p>
        </p:txBody>
      </p:sp>
    </p:spTree>
    <p:extLst>
      <p:ext uri="{BB962C8B-B14F-4D97-AF65-F5344CB8AC3E}">
        <p14:creationId xmlns:p14="http://schemas.microsoft.com/office/powerpoint/2010/main" val="331308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8622-B0D8-807E-2D31-5FD69978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(EDA):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FAE74-49BD-898D-E3B4-A7CA5C32D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NimbusRomNo9L-Regu"/>
              </a:rPr>
              <a:t>J</a:t>
            </a:r>
            <a:r>
              <a:rPr lang="en-US" b="0" i="0" u="none" strike="noStrike" baseline="0" dirty="0">
                <a:latin typeface="NimbusRomNo9L-Regu"/>
              </a:rPr>
              <a:t>oint scatter plots of two features</a:t>
            </a:r>
          </a:p>
          <a:p>
            <a:pPr algn="l"/>
            <a:r>
              <a:rPr lang="en-US" dirty="0">
                <a:latin typeface="NimbusRomNo9L-Regu"/>
              </a:rPr>
              <a:t>Observation : </a:t>
            </a:r>
            <a:r>
              <a:rPr lang="en-US" b="0" i="0" u="none" strike="noStrike" baseline="0" dirty="0">
                <a:latin typeface="NimbusRomNo9L-Regu"/>
              </a:rPr>
              <a:t>A key observation was the emergence of two-dimensional regions wherein representatives of almost exclusively one class were contained. Additionally, it was noted that many scatterplots exhibited a certain degree of ”isomorphism” -clusters for different classes displayed similar relative locations, potentially up to symmetry. For instance, the Sira class was positioned between other classes, suggesting a distinct pattern in the dataset.</a:t>
            </a:r>
          </a:p>
          <a:p>
            <a:pPr algn="l"/>
            <a:r>
              <a:rPr lang="en-US" sz="2400" dirty="0">
                <a:latin typeface="NimbusRomNo9L-Regu"/>
              </a:rPr>
              <a:t>Figure 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51531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89ECE8D-EF63-8FA3-3CB1-3AB33A86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15" y="228601"/>
            <a:ext cx="11256170" cy="595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16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FBDB-CD72-D01A-F145-F0BBF211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Checking and Predictions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2475-C800-123A-3A56-54BEB0951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Logistic Regression</a:t>
            </a:r>
          </a:p>
          <a:p>
            <a:r>
              <a:rPr lang="en-US" dirty="0"/>
              <a:t>2. Decision Tree</a:t>
            </a:r>
          </a:p>
          <a:p>
            <a:r>
              <a:rPr lang="en-US" dirty="0"/>
              <a:t>3. Support Vector Machine(SVM)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95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1675-1857-EFDE-C56F-189F6740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 :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4D0CEDE-F168-4E74-D1E3-7B3326672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50"/>
            <a:ext cx="4645152" cy="528468"/>
          </a:xfrm>
        </p:spPr>
        <p:txBody>
          <a:bodyPr/>
          <a:lstStyle/>
          <a:p>
            <a:r>
              <a:rPr lang="en-US" dirty="0"/>
              <a:t>Inbuild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EBFC2F-3DB3-C5D0-C52B-1364CA259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548019"/>
            <a:ext cx="4645152" cy="3505818"/>
          </a:xfrm>
        </p:spPr>
        <p:txBody>
          <a:bodyPr>
            <a:noAutofit/>
          </a:bodyPr>
          <a:lstStyle/>
          <a:p>
            <a:r>
              <a:rPr lang="en-IN" sz="1600" dirty="0"/>
              <a:t>Normal Score : 0.9946308724832215</a:t>
            </a:r>
          </a:p>
          <a:p>
            <a:r>
              <a:rPr lang="en-IN" sz="1600" dirty="0"/>
              <a:t>Mean Absolute Error : 0.013422818791946308</a:t>
            </a:r>
          </a:p>
          <a:p>
            <a:r>
              <a:rPr lang="en-IN" sz="1600" dirty="0"/>
              <a:t>Precision: 0.9306760571494411</a:t>
            </a:r>
          </a:p>
          <a:p>
            <a:r>
              <a:rPr lang="en-IN" sz="1600" dirty="0"/>
              <a:t>Recall: 0.8793220338983051</a:t>
            </a:r>
          </a:p>
          <a:p>
            <a:r>
              <a:rPr lang="en-IN" sz="1600" dirty="0"/>
              <a:t>F1 Score: 0.9020866805739601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097C258-8BAD-3DE9-FDEC-A9D67EBE3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2023004"/>
            <a:ext cx="4645152" cy="528468"/>
          </a:xfrm>
        </p:spPr>
        <p:txBody>
          <a:bodyPr/>
          <a:lstStyle/>
          <a:p>
            <a:r>
              <a:rPr lang="en-US" dirty="0"/>
              <a:t>Custom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2CE925-D929-3E61-EA18-B5F6FD9C4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2548018"/>
            <a:ext cx="4645152" cy="3505819"/>
          </a:xfrm>
        </p:spPr>
        <p:txBody>
          <a:bodyPr>
            <a:normAutofit/>
          </a:bodyPr>
          <a:lstStyle/>
          <a:p>
            <a:r>
              <a:rPr lang="en-IN" sz="1800" dirty="0"/>
              <a:t>Accuracy : 0.5906040268456376</a:t>
            </a:r>
          </a:p>
          <a:p>
            <a:r>
              <a:rPr lang="en-IN" sz="1800" dirty="0"/>
              <a:t>Precision: 0.2377213618716354</a:t>
            </a:r>
          </a:p>
          <a:p>
            <a:r>
              <a:rPr lang="en-IN" sz="1800" dirty="0"/>
              <a:t>Recall: 0.3203844405480875</a:t>
            </a:r>
          </a:p>
          <a:p>
            <a:r>
              <a:rPr lang="en-IN" sz="1800" dirty="0"/>
              <a:t>F1 Score: 0.27289090995215765</a:t>
            </a:r>
          </a:p>
        </p:txBody>
      </p:sp>
    </p:spTree>
    <p:extLst>
      <p:ext uri="{BB962C8B-B14F-4D97-AF65-F5344CB8AC3E}">
        <p14:creationId xmlns:p14="http://schemas.microsoft.com/office/powerpoint/2010/main" val="357460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828F227-7F25-1A92-9714-C878FC58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 :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E6DF3E-72A2-60C6-360A-E88F6EB36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Custom Logistic Regression Implementation:</a:t>
            </a:r>
          </a:p>
          <a:p>
            <a:pPr marL="0" indent="0">
              <a:buNone/>
            </a:pPr>
            <a:r>
              <a:rPr lang="en-US" dirty="0"/>
              <a:t>       • Advantage: Provides a custom implementation of logistic regression, offering insights 	into the inner workings of the algorithm and allowing for customization.</a:t>
            </a:r>
          </a:p>
          <a:p>
            <a:pPr marL="0" indent="0">
              <a:buNone/>
            </a:pPr>
            <a:r>
              <a:rPr lang="en-US" dirty="0"/>
              <a:t>       • Disadvantage: Lower accuracy and precision compared to the scikit-learn 	implementation, indicating potential limitations in optimization or hyperparameter 	tuning.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1630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AF3B-E877-4F07-11CA-9C75AFC2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5540-C52C-44BA-6E14-D7E626B2D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495051"/>
          </a:xfrm>
        </p:spPr>
        <p:txBody>
          <a:bodyPr/>
          <a:lstStyle/>
          <a:p>
            <a:r>
              <a:rPr lang="en-US" dirty="0"/>
              <a:t>Inbuild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E1A830-76E5-1A85-F9AE-E44766669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673667"/>
            <a:ext cx="4645152" cy="3380170"/>
          </a:xfrm>
        </p:spPr>
        <p:txBody>
          <a:bodyPr>
            <a:normAutofit/>
          </a:bodyPr>
          <a:lstStyle/>
          <a:p>
            <a:r>
              <a:rPr lang="en-IN" dirty="0"/>
              <a:t>SVM Classifier Score: 0.9946308724832215</a:t>
            </a:r>
          </a:p>
          <a:p>
            <a:r>
              <a:rPr lang="en-IN" dirty="0"/>
              <a:t>Mean Absolute Error: 0.01476510067114094</a:t>
            </a:r>
          </a:p>
          <a:p>
            <a:r>
              <a:rPr lang="en-IN" dirty="0"/>
              <a:t>Precision: 0.996590909090909</a:t>
            </a:r>
          </a:p>
          <a:p>
            <a:r>
              <a:rPr lang="en-IN" dirty="0"/>
              <a:t>Recall: 0.8300000000000001</a:t>
            </a:r>
          </a:p>
          <a:p>
            <a:r>
              <a:rPr lang="en-IN" dirty="0"/>
              <a:t>F1 Score: 0.8677610264978686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F4B4BF-D649-EF8E-2E6C-F70301EDB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491597"/>
          </a:xfrm>
        </p:spPr>
        <p:txBody>
          <a:bodyPr/>
          <a:lstStyle/>
          <a:p>
            <a:r>
              <a:rPr lang="en-US" dirty="0"/>
              <a:t>Custom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720C52-C381-49AB-2D14-3F41779A0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2670889"/>
            <a:ext cx="4645152" cy="3380170"/>
          </a:xfrm>
        </p:spPr>
        <p:txBody>
          <a:bodyPr>
            <a:normAutofit/>
          </a:bodyPr>
          <a:lstStyle/>
          <a:p>
            <a:r>
              <a:rPr lang="en-IN" dirty="0"/>
              <a:t>Accuracy: 0.3959731543624161</a:t>
            </a:r>
          </a:p>
          <a:p>
            <a:r>
              <a:rPr lang="en-IN" dirty="0"/>
              <a:t>Precision: 0.6145833333333334</a:t>
            </a:r>
          </a:p>
          <a:p>
            <a:r>
              <a:rPr lang="en-IN" dirty="0"/>
              <a:t>Recall: 1.0</a:t>
            </a:r>
          </a:p>
          <a:p>
            <a:r>
              <a:rPr lang="en-IN" dirty="0"/>
              <a:t>F1 Score: 0.7612903225806451</a:t>
            </a:r>
          </a:p>
        </p:txBody>
      </p:sp>
    </p:spTree>
    <p:extLst>
      <p:ext uri="{BB962C8B-B14F-4D97-AF65-F5344CB8AC3E}">
        <p14:creationId xmlns:p14="http://schemas.microsoft.com/office/powerpoint/2010/main" val="3166766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43C2-D070-1720-1E9A-114F3715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FCD3C7-465E-AC21-3769-10C7CDDFE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Custom SVM Model:</a:t>
            </a:r>
          </a:p>
          <a:p>
            <a:pPr marL="0" indent="0">
              <a:buNone/>
            </a:pPr>
            <a:r>
              <a:rPr lang="en-US" dirty="0"/>
              <a:t>        • Implements a custom SVM classifier with a gradient descent optimization 	algorithm.</a:t>
            </a:r>
          </a:p>
          <a:p>
            <a:pPr marL="0" indent="0">
              <a:buNone/>
            </a:pPr>
            <a:r>
              <a:rPr lang="en-US" dirty="0"/>
              <a:t>         • Achieves lower accuracy and precision compared to the SVM model from scikit-	learn.</a:t>
            </a:r>
          </a:p>
          <a:p>
            <a:pPr marL="0" indent="0">
              <a:buNone/>
            </a:pPr>
            <a:r>
              <a:rPr lang="en-US" dirty="0"/>
              <a:t>        • Performance may be impacted by the simplicity of the optimization algorithm and 	hyperparameter settings.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160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E95E-5F63-3026-004B-D54D7AEE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AA20E-A057-9EAD-9558-6AD3E1C1C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Inbuild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1A9F35-929F-E5A7-F8CB-D98871AA4A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Normal Score : 1.0</a:t>
            </a:r>
          </a:p>
          <a:p>
            <a:r>
              <a:rPr lang="en-US" dirty="0"/>
              <a:t>Mean Absolute Error : 0.0</a:t>
            </a:r>
          </a:p>
          <a:p>
            <a:r>
              <a:rPr lang="en-US" dirty="0"/>
              <a:t>Mean Squared Error: 0.0</a:t>
            </a:r>
          </a:p>
          <a:p>
            <a:r>
              <a:rPr lang="en-US" dirty="0"/>
              <a:t>R-squared: 1.0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170C4E-39CC-36D5-C263-48F4316FC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custom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3C18C2-5180-77BE-B579-4084437D86D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Accuracy: 0.7442799461641992</a:t>
            </a:r>
          </a:p>
          <a:p>
            <a:r>
              <a:rPr lang="en-IN" dirty="0"/>
              <a:t>Precision: 1.0</a:t>
            </a:r>
          </a:p>
          <a:p>
            <a:r>
              <a:rPr lang="en-IN" dirty="0"/>
              <a:t>Recall: 1.0</a:t>
            </a:r>
          </a:p>
          <a:p>
            <a:r>
              <a:rPr lang="en-IN" dirty="0"/>
              <a:t>F1 Score: 1.0</a:t>
            </a:r>
          </a:p>
          <a:p>
            <a:r>
              <a:rPr lang="en-IN" dirty="0" err="1"/>
              <a:t>rmse</a:t>
            </a:r>
            <a:r>
              <a:rPr lang="en-IN" dirty="0"/>
              <a:t>: 0.25</a:t>
            </a:r>
          </a:p>
          <a:p>
            <a:r>
              <a:rPr lang="en-IN" dirty="0" err="1"/>
              <a:t>mae</a:t>
            </a:r>
            <a:r>
              <a:rPr lang="en-IN" dirty="0"/>
              <a:t>: 0.05</a:t>
            </a:r>
          </a:p>
          <a:p>
            <a:r>
              <a:rPr lang="en-IN" dirty="0"/>
              <a:t>r2: 0.92</a:t>
            </a:r>
          </a:p>
        </p:txBody>
      </p:sp>
    </p:spTree>
    <p:extLst>
      <p:ext uri="{BB962C8B-B14F-4D97-AF65-F5344CB8AC3E}">
        <p14:creationId xmlns:p14="http://schemas.microsoft.com/office/powerpoint/2010/main" val="513601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B245383-649C-579B-7708-4D8CA6B5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br>
              <a:rPr lang="en-US" dirty="0"/>
            </a:b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B6E33B-2BCB-1589-D4F6-0E461F574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Custom Decision Tree :</a:t>
            </a:r>
          </a:p>
          <a:p>
            <a:pPr marL="0" indent="0">
              <a:buNone/>
            </a:pPr>
            <a:r>
              <a:rPr lang="en-US" dirty="0"/>
              <a:t>          • Advantage: Provides a custom implementation of a decision tree regressor, offering 	insights into the inner workings of the algorithm and allowing for customization.</a:t>
            </a:r>
          </a:p>
          <a:p>
            <a:pPr marL="0" indent="0">
              <a:buNone/>
            </a:pPr>
            <a:r>
              <a:rPr lang="en-US" dirty="0"/>
              <a:t>               Achieves good accuracy and high precision and recall, indicating strong predictive 	performance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646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188E-C699-2990-06E3-5520D563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7AEE0-305E-75E7-1D10-F9F30081B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0415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Model Performance Variation:</a:t>
            </a:r>
          </a:p>
          <a:p>
            <a:pPr lvl="1"/>
            <a:r>
              <a:rPr lang="en-US" dirty="0"/>
              <a:t>While logistic regression, decision tree, and SVM models implemented with scikit-learn achieved high accuracy and robust classification, custom implementations exhibited lower performance.</a:t>
            </a:r>
          </a:p>
          <a:p>
            <a:r>
              <a:rPr lang="en-US" dirty="0"/>
              <a:t>Effectiveness of scikit-learn Implementations:</a:t>
            </a:r>
          </a:p>
          <a:p>
            <a:pPr lvl="1"/>
            <a:r>
              <a:rPr lang="en-US" dirty="0"/>
              <a:t>Models trained using scikit-</a:t>
            </a:r>
            <a:r>
              <a:rPr lang="en-US" dirty="0" err="1"/>
              <a:t>learn's</a:t>
            </a:r>
            <a:r>
              <a:rPr lang="en-US" dirty="0"/>
              <a:t> implementations demonstrated superior performance with near-perfect accuracy and optimal metric </a:t>
            </a:r>
            <a:r>
              <a:rPr lang="en-US" dirty="0" err="1"/>
              <a:t>scores.This</a:t>
            </a:r>
            <a:r>
              <a:rPr lang="en-US" dirty="0"/>
              <a:t> suggests that scikit-</a:t>
            </a:r>
            <a:r>
              <a:rPr lang="en-US" dirty="0" err="1"/>
              <a:t>learn's</a:t>
            </a:r>
            <a:r>
              <a:rPr lang="en-US" dirty="0"/>
              <a:t> algorithms effectively capture the underlying patterns in the data and produce highly accurate classification results.</a:t>
            </a:r>
          </a:p>
          <a:p>
            <a:r>
              <a:rPr lang="en-US" dirty="0"/>
              <a:t>Custom Model Limitations:</a:t>
            </a:r>
          </a:p>
          <a:p>
            <a:pPr lvl="1"/>
            <a:r>
              <a:rPr lang="en-US" dirty="0"/>
              <a:t>Custom implementations of logistic regression, SVM, and decision tree models showed lower accuracy and less precise classification compared to scikit-</a:t>
            </a:r>
            <a:r>
              <a:rPr lang="en-US" dirty="0" err="1"/>
              <a:t>learn's</a:t>
            </a:r>
            <a:r>
              <a:rPr lang="en-US" dirty="0"/>
              <a:t> implementations. These custom models may require further optimization or tuning to match the performance of scikit-</a:t>
            </a:r>
            <a:r>
              <a:rPr lang="en-US" dirty="0" err="1"/>
              <a:t>learn's</a:t>
            </a:r>
            <a:r>
              <a:rPr lang="en-US" dirty="0"/>
              <a:t> algorithms.</a:t>
            </a:r>
          </a:p>
          <a:p>
            <a:r>
              <a:rPr lang="en-US" dirty="0"/>
              <a:t>Considerations for Model Selection:</a:t>
            </a:r>
          </a:p>
          <a:p>
            <a:pPr lvl="1"/>
            <a:r>
              <a:rPr lang="en-US" dirty="0"/>
              <a:t>When selecting models for classification tasks with </a:t>
            </a:r>
            <a:r>
              <a:rPr lang="en-US" dirty="0" err="1"/>
              <a:t>KMeans</a:t>
            </a:r>
            <a:r>
              <a:rPr lang="en-US" dirty="0"/>
              <a:t> processed data, it's advisable to prioritize scikit-</a:t>
            </a:r>
            <a:r>
              <a:rPr lang="en-US" dirty="0" err="1"/>
              <a:t>learn's</a:t>
            </a:r>
            <a:r>
              <a:rPr lang="en-US" dirty="0"/>
              <a:t> implementations of logistic regression, decision trees, and SVM for their superior </a:t>
            </a:r>
            <a:r>
              <a:rPr lang="en-US" dirty="0" err="1"/>
              <a:t>performance.However</a:t>
            </a:r>
            <a:r>
              <a:rPr lang="en-US" dirty="0"/>
              <a:t>, custom implementations may still be viable options depending on specific project requirements and the need for customization.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61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A16F-3411-615B-9D08-DEDD4BF0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CB33A-4251-2A62-C2F7-EE4634017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Dry beans are an essential staple food consumed worldwide, providing a significant source of protein, fiber, vitamins, and minerals. However, the diversity of dry bean varieties poses a challenge in terms of classification, leading to confusion among consumers, producers, and other stakeholders. Without a standardized classification system, there is ambiguity regarding the characteristics, uses, and market value of different types of dry beans.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22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4B612-0CE8-BBB2-EC98-B41E3317C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0B408-A199-E61D-4690-57736DD3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comprehensive classification system for dry beans.</a:t>
            </a:r>
          </a:p>
          <a:p>
            <a:r>
              <a:rPr lang="en-US" dirty="0"/>
              <a:t>Categorize beans based on size, shape, color, texture, culinary uses, and nutrition.</a:t>
            </a:r>
          </a:p>
          <a:p>
            <a:r>
              <a:rPr lang="en-US" dirty="0"/>
              <a:t>Provide clarity and guidance to stakeholders in production, distribution, and consumption.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19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E075-F8DE-2A97-7C5C-8FF8C54F2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815" y="761657"/>
            <a:ext cx="9603275" cy="814387"/>
          </a:xfrm>
        </p:spPr>
        <p:txBody>
          <a:bodyPr/>
          <a:lstStyle/>
          <a:p>
            <a:r>
              <a:rPr lang="en-IN" dirty="0"/>
              <a:t>Data Collection and Preprocessing: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7FB6-8F67-2979-D3F4-3EEF7D7C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57375"/>
            <a:ext cx="9603275" cy="42389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Source of Data: The dataset was collected from "</a:t>
            </a:r>
            <a:r>
              <a:rPr lang="en-US" dirty="0" err="1"/>
              <a:t>kaggle</a:t>
            </a:r>
            <a:r>
              <a:rPr lang="en-US" dirty="0"/>
              <a:t>."</a:t>
            </a:r>
          </a:p>
          <a:p>
            <a:r>
              <a:rPr lang="en-US" dirty="0"/>
              <a:t>Preliminary Analysis: To gain initial insights, a comprehensive Pandas profiling analysis was conducted on the dataset. This analysis provided a detailed overview and statistical summary of the dataset's characteristics.</a:t>
            </a:r>
          </a:p>
          <a:p>
            <a:r>
              <a:rPr lang="en-US" dirty="0"/>
              <a:t>Dataset Details:</a:t>
            </a:r>
          </a:p>
          <a:p>
            <a:pPr marL="0" indent="0">
              <a:buNone/>
            </a:pPr>
            <a:r>
              <a:rPr lang="en-US" dirty="0"/>
              <a:t>	1. Rows and Columns: The dataset contains 13,611 rows and 17 columns.68 	duplicate rows and 0 null attributes</a:t>
            </a:r>
          </a:p>
          <a:p>
            <a:pPr marL="0" indent="0">
              <a:buNone/>
            </a:pPr>
            <a:r>
              <a:rPr lang="en-US" dirty="0"/>
              <a:t>	2. Attributes: The dataset includes 12-dimensional and 4 shape feature attributes.</a:t>
            </a:r>
          </a:p>
          <a:p>
            <a:pPr marL="0" indent="0">
              <a:buNone/>
            </a:pPr>
            <a:r>
              <a:rPr lang="en-US" dirty="0"/>
              <a:t>	3. Feature Scaling:  Standardizing features ensures they have a mean of 0 and a 	standard deviation of 1.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5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9F97-9E3F-1EB1-9AA2-815EC3A4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 and Preprocessing: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05F1D-0F62-1B6A-01B4-A114785CA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356368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000" dirty="0"/>
              <a:t>4. Outlier Removal: Identifying and removing outliers ensures data integrity and reliability.</a:t>
            </a:r>
          </a:p>
          <a:p>
            <a:pPr marL="914400" lvl="2" indent="0">
              <a:buNone/>
            </a:pPr>
            <a:r>
              <a:rPr lang="en-US" sz="2000" dirty="0"/>
              <a:t>5. Label Encoding: Convert categorical target variable to numerical labels using </a:t>
            </a:r>
            <a:r>
              <a:rPr lang="en-US" sz="2000" dirty="0" err="1"/>
              <a:t>LabelEncoder</a:t>
            </a:r>
            <a:r>
              <a:rPr lang="en-US" sz="2000" dirty="0"/>
              <a:t> to enable correlation analysis.</a:t>
            </a:r>
          </a:p>
          <a:p>
            <a:pPr marL="914400" lvl="2" indent="0">
              <a:buNone/>
            </a:pPr>
            <a:r>
              <a:rPr lang="en-US" sz="2000" dirty="0"/>
              <a:t>6. Correlation Analysis:  After encoding the target variable, the correlation between each feature and the "Class" variable is computed.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3282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5BAC-060E-7275-6D88-2FDCF824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(EDA):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51EAB-6937-7ADB-C52C-B795CCD26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842" y="2000250"/>
            <a:ext cx="9789012" cy="3003997"/>
          </a:xfrm>
        </p:spPr>
        <p:txBody>
          <a:bodyPr/>
          <a:lstStyle/>
          <a:p>
            <a:r>
              <a:rPr lang="en-US" dirty="0"/>
              <a:t> Univariate Distributions for all features, conditional on target.</a:t>
            </a:r>
          </a:p>
          <a:p>
            <a:r>
              <a:rPr lang="en-US" dirty="0"/>
              <a:t>Observation : </a:t>
            </a:r>
          </a:p>
          <a:p>
            <a:pPr lvl="1"/>
            <a:r>
              <a:rPr lang="en-IN" sz="1600" b="0" i="0" u="none" strike="noStrike" baseline="0" dirty="0">
                <a:latin typeface="NimbusRomNo9L-Regu"/>
              </a:rPr>
              <a:t>Bombay</a:t>
            </a:r>
            <a:r>
              <a:rPr lang="en-US" sz="1600" b="0" i="0" u="none" strike="noStrike" baseline="0" dirty="0">
                <a:latin typeface="NimbusRomNo9L-Regu"/>
              </a:rPr>
              <a:t>class exhibited distinct characteristics markedly different from the other classes, particularly in terms of grain size,</a:t>
            </a:r>
            <a:r>
              <a:rPr lang="en-IN" sz="1800" b="0" i="0" u="none" strike="noStrike" baseline="0" dirty="0">
                <a:latin typeface="NimbusRomNo9L-Regu"/>
              </a:rPr>
              <a:t>which appeared substantially larger</a:t>
            </a:r>
          </a:p>
          <a:p>
            <a:pPr lvl="1"/>
            <a:r>
              <a:rPr lang="en-IN" sz="1600" dirty="0">
                <a:latin typeface="NimbusRomNo9L-Regu"/>
              </a:rPr>
              <a:t>A</a:t>
            </a:r>
            <a:r>
              <a:rPr lang="en-IN" sz="1600" b="0" i="0" u="none" strike="noStrike" baseline="0" dirty="0">
                <a:latin typeface="NimbusRomNo9L-Regu"/>
              </a:rPr>
              <a:t>ll instances </a:t>
            </a:r>
            <a:r>
              <a:rPr lang="en-US" sz="1600" b="0" i="0" u="none" strike="noStrike" baseline="0" dirty="0">
                <a:latin typeface="NimbusRomNo9L-Regu"/>
              </a:rPr>
              <a:t>falling under the Bombay class were identified as outliers.</a:t>
            </a:r>
          </a:p>
          <a:p>
            <a:pPr lvl="1"/>
            <a:r>
              <a:rPr lang="en-US" sz="1600" dirty="0">
                <a:latin typeface="NimbusRomNo9L-Regu"/>
              </a:rPr>
              <a:t>T</a:t>
            </a:r>
            <a:r>
              <a:rPr lang="en-US" sz="1600" b="0" i="0" u="none" strike="noStrike" baseline="0" dirty="0">
                <a:latin typeface="NimbusRomNo9L-Regu"/>
              </a:rPr>
              <a:t>he Bombay class was excluded from further </a:t>
            </a:r>
            <a:r>
              <a:rPr lang="en-IN" sz="1600" b="0" i="0" u="none" strike="noStrike" baseline="0" dirty="0">
                <a:latin typeface="NimbusRomNo9L-Regu"/>
              </a:rPr>
              <a:t>consideration in subsequent analyses.</a:t>
            </a:r>
            <a:endParaRPr lang="en-IN" dirty="0"/>
          </a:p>
          <a:p>
            <a:r>
              <a:rPr lang="en-US" dirty="0"/>
              <a:t>Figure 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2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C73B792-4999-6556-035F-81D5D6425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22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AA80-AEB6-8B6E-5A89-8F4B22E1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(EDA):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F527-C1B8-EB8B-302A-1D4FE733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98128"/>
            <a:ext cx="9603275" cy="3468218"/>
          </a:xfrm>
        </p:spPr>
        <p:txBody>
          <a:bodyPr/>
          <a:lstStyle/>
          <a:p>
            <a:r>
              <a:rPr lang="en-US" dirty="0"/>
              <a:t>Box plot</a:t>
            </a:r>
          </a:p>
          <a:p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3EB025E-B655-0E10-4D66-9B496B357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8" y="2228849"/>
            <a:ext cx="5876925" cy="382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18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00B0-EA6F-7ACD-5055-AB2083D8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(EDA):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64AC-378D-4F2A-E197-216C3D203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 plot after removal of outliers</a:t>
            </a:r>
          </a:p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5317670-D1A4-266E-F5BB-EA46B53FD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2319681"/>
            <a:ext cx="58769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1854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117</TotalTime>
  <Words>973</Words>
  <Application>Microsoft Office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Gill Sans MT</vt:lpstr>
      <vt:lpstr>NimbusRomNo9L-Regu</vt:lpstr>
      <vt:lpstr>Gallery</vt:lpstr>
      <vt:lpstr>Dry Bean classification</vt:lpstr>
      <vt:lpstr>Overview of the Problem</vt:lpstr>
      <vt:lpstr>Objective</vt:lpstr>
      <vt:lpstr>Data Collection and Preprocessing:</vt:lpstr>
      <vt:lpstr>Data Collection and Preprocessing:</vt:lpstr>
      <vt:lpstr>Exploratory Data Analysis (EDA):</vt:lpstr>
      <vt:lpstr>PowerPoint Presentation</vt:lpstr>
      <vt:lpstr>Exploratory Data Analysis (EDA):</vt:lpstr>
      <vt:lpstr>Exploratory Data Analysis (EDA):</vt:lpstr>
      <vt:lpstr>Exploratory Data Analysis (EDA):</vt:lpstr>
      <vt:lpstr>PowerPoint Presentation</vt:lpstr>
      <vt:lpstr>Model Checking and Predictions :</vt:lpstr>
      <vt:lpstr>Logistic Regression : </vt:lpstr>
      <vt:lpstr>Logistic Regression : </vt:lpstr>
      <vt:lpstr>SVM Model</vt:lpstr>
      <vt:lpstr>SVM Model</vt:lpstr>
      <vt:lpstr>Decision Tree </vt:lpstr>
      <vt:lpstr>Decision Tree </vt:lpstr>
      <vt:lpstr>Conclusion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Dry Bean classification</dc:title>
  <dc:creator>Abinash Sonowal</dc:creator>
  <cp:lastModifiedBy>Abinash Sonowal</cp:lastModifiedBy>
  <cp:revision>1</cp:revision>
  <dcterms:created xsi:type="dcterms:W3CDTF">2024-04-24T16:56:57Z</dcterms:created>
  <dcterms:modified xsi:type="dcterms:W3CDTF">2024-04-24T18:54:47Z</dcterms:modified>
</cp:coreProperties>
</file>