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1" r:id="rId4"/>
    <p:sldId id="258" r:id="rId5"/>
    <p:sldId id="268" r:id="rId6"/>
    <p:sldId id="267" r:id="rId7"/>
    <p:sldId id="259" r:id="rId8"/>
    <p:sldId id="260" r:id="rId9"/>
    <p:sldId id="278" r:id="rId10"/>
    <p:sldId id="270" r:id="rId11"/>
    <p:sldId id="279" r:id="rId12"/>
    <p:sldId id="261" r:id="rId13"/>
    <p:sldId id="282" r:id="rId14"/>
    <p:sldId id="281" r:id="rId15"/>
    <p:sldId id="280" r:id="rId16"/>
    <p:sldId id="269" r:id="rId17"/>
    <p:sldId id="262" r:id="rId18"/>
    <p:sldId id="263" r:id="rId19"/>
    <p:sldId id="264" r:id="rId20"/>
    <p:sldId id="274" r:id="rId21"/>
    <p:sldId id="273" r:id="rId22"/>
    <p:sldId id="272" r:id="rId23"/>
    <p:sldId id="275" r:id="rId24"/>
    <p:sldId id="277" r:id="rId25"/>
    <p:sldId id="284" r:id="rId26"/>
    <p:sldId id="283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XQ1N1MafN4fY+Bs9ldogAdiZ6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813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2050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715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1477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4717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126" name="Google Shape;126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841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126" name="Google Shape;126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134" name="Google Shape;134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79" name="Google Shape;79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617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6807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9154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6190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480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6719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373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79" name="Google Shape;79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435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392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818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989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eda_report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title"/>
          </p:nvPr>
        </p:nvSpPr>
        <p:spPr>
          <a:xfrm>
            <a:off x="1231490" y="22135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6000" dirty="0">
                <a:solidFill>
                  <a:schemeClr val="accent2">
                    <a:lumMod val="50000"/>
                  </a:schemeClr>
                </a:solidFill>
              </a:rPr>
              <a:t>Medical Inventory Optimization</a:t>
            </a:r>
            <a:endParaRPr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6508" y="11637873"/>
            <a:ext cx="158226" cy="16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 descr="360DigiTMG Reviews - 52 Reviews of 360digitmg.com | Sitejabb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11DF684-C07B-24DC-E776-D2276640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Google Shape;107;p15" descr="360DigiTMG Reviews - 52 Reviews of 360digitmg.com | Sitejabb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1912" y="5946108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5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Statistical Analysis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5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2919" y="5896947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5D494-09CE-07F3-530B-CC883E7C49D2}"/>
              </a:ext>
            </a:extLst>
          </p:cNvPr>
          <p:cNvSpPr txBox="1"/>
          <p:nvPr/>
        </p:nvSpPr>
        <p:spPr>
          <a:xfrm>
            <a:off x="786581" y="2012777"/>
            <a:ext cx="85540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First Moment Business Decision: Measure of Central Tendency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Second Moment Business Decision:  Measure of Dispersion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Third Moment Business Decision: Skewness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Forth Moment Business Decision: Kurtosis</a:t>
            </a:r>
          </a:p>
        </p:txBody>
      </p:sp>
    </p:spTree>
    <p:extLst>
      <p:ext uri="{BB962C8B-B14F-4D97-AF65-F5344CB8AC3E}">
        <p14:creationId xmlns:p14="http://schemas.microsoft.com/office/powerpoint/2010/main" val="101140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First Order Business Decision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609600" y="1181100"/>
            <a:ext cx="3736258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Measures of Central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Tendancy</a:t>
            </a:r>
            <a:endParaRPr sz="20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6558115" y="2026489"/>
            <a:ext cx="303816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5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8E1D31-E9CB-3216-6FC3-325DD25D4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985195"/>
              </p:ext>
            </p:extLst>
          </p:nvPr>
        </p:nvGraphicFramePr>
        <p:xfrm>
          <a:off x="1192291" y="2181906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74840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9992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96472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1088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9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2.2317484878323253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5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ReturnQuantity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0.2919538613025742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1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Final_Cost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124.82395695597131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53.65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7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Final_Sales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234.0383004642003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86.424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5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RtnMRP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29.126754958503305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428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Second Order Business Decision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6558115" y="2026489"/>
            <a:ext cx="303816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5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49760A-A6F0-D093-A862-535AE0B1D0EC}"/>
              </a:ext>
            </a:extLst>
          </p:cNvPr>
          <p:cNvSpPr txBox="1"/>
          <p:nvPr/>
        </p:nvSpPr>
        <p:spPr>
          <a:xfrm>
            <a:off x="1002890" y="1579650"/>
            <a:ext cx="6115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Measures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of Dispersion: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BE0BD6-707C-4318-D68F-E8DA7EEE8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344602"/>
              </p:ext>
            </p:extLst>
          </p:nvPr>
        </p:nvGraphicFramePr>
        <p:xfrm>
          <a:off x="1227188" y="2195250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960">
                  <a:extLst>
                    <a:ext uri="{9D8B030D-6E8A-4147-A177-3AD203B41FA5}">
                      <a16:colId xmlns:a16="http://schemas.microsoft.com/office/drawing/2014/main" val="2009652981"/>
                    </a:ext>
                  </a:extLst>
                </a:gridCol>
                <a:gridCol w="2076040">
                  <a:extLst>
                    <a:ext uri="{9D8B030D-6E8A-4147-A177-3AD203B41FA5}">
                      <a16:colId xmlns:a16="http://schemas.microsoft.com/office/drawing/2014/main" val="1109157085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4088798995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55076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4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26.337862329084366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5.1320427053059845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150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5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ReturnQuantity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2.7005064023164533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1.6433217586085975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2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Final_Cost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216023.04539370985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464.78279377975025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33138.0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44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Final_Sales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450592.09766563325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671.2615717182335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39490.0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56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RtnMRP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33219.55893826576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182.26233548999025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8014.0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54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68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Third Order Business Decision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15" name="Google Shape;115;p25"/>
          <p:cNvSpPr txBox="1"/>
          <p:nvPr/>
        </p:nvSpPr>
        <p:spPr>
          <a:xfrm>
            <a:off x="6558115" y="2026489"/>
            <a:ext cx="303816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5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2F28DC-F815-9BA5-6A8F-FBF436F52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23727"/>
              </p:ext>
            </p:extLst>
          </p:nvPr>
        </p:nvGraphicFramePr>
        <p:xfrm>
          <a:off x="1121588" y="2136580"/>
          <a:ext cx="8127999" cy="28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970080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16602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1753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Skewness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Skew Type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3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11.34103427676747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Positively Skewed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0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ReturnQuantity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17.172364771343634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Positively Skewed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1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Final_Cost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34.508214502400946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Positively Skewed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3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Final_Sales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21.006721582359116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Positively Skewed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2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RtnMRP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15.797853037440984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Positively Skewed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873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6316D6-56D5-5F39-F327-D3658400E791}"/>
              </a:ext>
            </a:extLst>
          </p:cNvPr>
          <p:cNvSpPr txBox="1"/>
          <p:nvPr/>
        </p:nvSpPr>
        <p:spPr>
          <a:xfrm>
            <a:off x="934064" y="1626379"/>
            <a:ext cx="151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Skewness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626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Fourth Order Business Decision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6558115" y="2026489"/>
            <a:ext cx="303816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5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98AEA3-5243-49CF-C8AA-5342341F6297}"/>
              </a:ext>
            </a:extLst>
          </p:cNvPr>
          <p:cNvSpPr txBox="1"/>
          <p:nvPr/>
        </p:nvSpPr>
        <p:spPr>
          <a:xfrm>
            <a:off x="806245" y="1680049"/>
            <a:ext cx="2467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Kurtosis</a:t>
            </a:r>
            <a:endParaRPr lang="en-IN" sz="2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D035AB-4620-DCBC-ADAE-0D57DFD73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08396"/>
              </p:ext>
            </p:extLst>
          </p:nvPr>
        </p:nvGraphicFramePr>
        <p:xfrm>
          <a:off x="1147099" y="2244375"/>
          <a:ext cx="8128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41506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2890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1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180.15385837022285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ReturnQuantity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409.41691374471526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1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Final_Cost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2025.8664752637628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1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Final_Sales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948.5227111226725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RtnMRP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403.52494081462515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55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cs typeface="Times New Roman"/>
                <a:sym typeface="Times New Roman"/>
              </a:rPr>
              <a:t>INSIGHTS:</a:t>
            </a:r>
            <a:endParaRPr dirty="0"/>
          </a:p>
        </p:txBody>
      </p:sp>
      <p:sp>
        <p:nvSpPr>
          <p:cNvPr id="129" name="Google Shape;129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30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D50B35-675D-1AE5-63EE-ACDF91270E8E}"/>
              </a:ext>
            </a:extLst>
          </p:cNvPr>
          <p:cNvSpPr txBox="1"/>
          <p:nvPr/>
        </p:nvSpPr>
        <p:spPr>
          <a:xfrm>
            <a:off x="342900" y="1528760"/>
            <a:ext cx="918455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Cleaning the data led to more stable distributions, essential for accurate decision-making.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The analysis identified a 24.9% bounce rate, indicating substantial customer dissatisfaction.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Specific subcategories like "INJECTIONS" and "TABLETS &amp; CAPSULES" and the "Form1" formulation were identified as having high return counts.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Seasonal trends in hospital operations, with varying revenue and demand across different months, were noted.</a:t>
            </a:r>
          </a:p>
        </p:txBody>
      </p:sp>
    </p:spTree>
    <p:extLst>
      <p:ext uri="{BB962C8B-B14F-4D97-AF65-F5344CB8AC3E}">
        <p14:creationId xmlns:p14="http://schemas.microsoft.com/office/powerpoint/2010/main" val="256378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/>
          </a:p>
        </p:txBody>
      </p:sp>
      <p:sp>
        <p:nvSpPr>
          <p:cNvPr id="129" name="Google Shape;129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30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CB501D-9946-F9B4-846A-AAB8B77676FD}"/>
              </a:ext>
            </a:extLst>
          </p:cNvPr>
          <p:cNvSpPr txBox="1"/>
          <p:nvPr/>
        </p:nvSpPr>
        <p:spPr>
          <a:xfrm>
            <a:off x="228600" y="1314206"/>
            <a:ext cx="89154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Objectives: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Data Cleaning: Identify errors, inconsistencies, and missing values in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Data Transformation: Convert data into an appropriate format or scale for analysis or modeling.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Feature Engineering: Create new relevant features or variables from the existing data to improve the performance of models.</a:t>
            </a:r>
            <a:b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</a:br>
            <a:endParaRPr lang="en-US" sz="18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l"/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8 data preprocessing methods were implemented: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Type Casting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Handling missing values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Removing duplicates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+mj-lt"/>
              </a:rPr>
              <a:t>Handling Outliers</a:t>
            </a:r>
            <a:endParaRPr lang="en-US" sz="18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+mj-lt"/>
              </a:rPr>
              <a:t>Label</a:t>
            </a:r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 Encoding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+mj-lt"/>
              </a:rPr>
              <a:t>Feature Scaling</a:t>
            </a:r>
            <a:endParaRPr lang="en-US" sz="18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Data manipulation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sp>
        <p:nvSpPr>
          <p:cNvPr id="137" name="Google Shape;137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2"/>
          <p:cNvSpPr txBox="1"/>
          <p:nvPr/>
        </p:nvSpPr>
        <p:spPr>
          <a:xfrm>
            <a:off x="287350" y="1245175"/>
            <a:ext cx="11034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HeatMap</a:t>
            </a:r>
            <a:endParaRPr sz="24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39" name="Google Shape;139;p32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B4CC341-B1D6-C1C3-80C5-B515EE343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240" y="1245175"/>
            <a:ext cx="578167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p60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3552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767E604-97EB-3EE1-97B6-472FE28DC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77" y="639095"/>
            <a:ext cx="9674942" cy="531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F51C9A-3624-7707-21A8-8B4D03B2E6A4}"/>
              </a:ext>
            </a:extLst>
          </p:cNvPr>
          <p:cNvSpPr txBox="1"/>
          <p:nvPr/>
        </p:nvSpPr>
        <p:spPr>
          <a:xfrm>
            <a:off x="1248697" y="117594"/>
            <a:ext cx="176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PairPlot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a8d4be09_2_180"/>
          <p:cNvSpPr txBox="1">
            <a:spLocks noGrp="1"/>
          </p:cNvSpPr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3" name="Google Shape;83;gf3a8d4be09_2_180"/>
          <p:cNvSpPr txBox="1"/>
          <p:nvPr/>
        </p:nvSpPr>
        <p:spPr>
          <a:xfrm>
            <a:off x="383125" y="1149375"/>
            <a:ext cx="11034000" cy="28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 - Data F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Diagram</a:t>
            </a:r>
            <a:endParaRPr dirty="0"/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gf3a8d4be09_2_180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p60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3552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9DF2D69-609F-4190-6D8F-A7EC2B5CA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3" y="1555898"/>
            <a:ext cx="357048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87913C-814F-9DFF-8B5F-5B8051A23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221" y="1555898"/>
            <a:ext cx="3372465" cy="391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F2E1206-FE7C-2554-4E96-30F937DA6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415" y="1555898"/>
            <a:ext cx="357048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7F5642-382E-1A72-9A81-2C061E326A56}"/>
              </a:ext>
            </a:extLst>
          </p:cNvPr>
          <p:cNvSpPr txBox="1"/>
          <p:nvPr/>
        </p:nvSpPr>
        <p:spPr>
          <a:xfrm>
            <a:off x="570270" y="481781"/>
            <a:ext cx="263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Histogram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334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C038D8-4FF1-774C-34DF-D5E678A28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6" y="635301"/>
            <a:ext cx="3864692" cy="264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2C85F99-46AE-5056-CEA7-A12F0C2AB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98" y="635300"/>
            <a:ext cx="3864693" cy="264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8D6EC13-2309-A922-EDA0-9FC88F8BE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836" y="635300"/>
            <a:ext cx="3530396" cy="25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ACD85B8-60F1-E14F-B316-F8D24053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96" y="3577977"/>
            <a:ext cx="5192047" cy="281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08C62259-E410-D71C-EF38-5FAB9EFF6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87" y="3477096"/>
            <a:ext cx="4827638" cy="25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5FAC37-79BD-D5CF-C4CD-D6EA3201FC06}"/>
              </a:ext>
            </a:extLst>
          </p:cNvPr>
          <p:cNvSpPr txBox="1"/>
          <p:nvPr/>
        </p:nvSpPr>
        <p:spPr>
          <a:xfrm>
            <a:off x="520496" y="235974"/>
            <a:ext cx="2920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BarPlot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05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p60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3552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ECC4B20-29B4-028E-346C-A762A2127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24" y="1174911"/>
            <a:ext cx="4866969" cy="248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10384AE-2D4B-02E1-53F9-FE89C16CF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076" y="1162620"/>
            <a:ext cx="4955459" cy="248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D07CF80-54DF-92CE-750A-93C599B76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80" y="3834055"/>
            <a:ext cx="5610225" cy="241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7A379D-D83D-891A-C5C8-0647B5446FB9}"/>
              </a:ext>
            </a:extLst>
          </p:cNvPr>
          <p:cNvSpPr txBox="1"/>
          <p:nvPr/>
        </p:nvSpPr>
        <p:spPr>
          <a:xfrm>
            <a:off x="501445" y="393403"/>
            <a:ext cx="327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ScatterPlot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74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p60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3552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8D31F5C-8F3F-DCAD-B187-943ED754E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73" y="1209369"/>
            <a:ext cx="8463731" cy="490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30AA8-D9C3-3524-2802-2A5724957B3C}"/>
              </a:ext>
            </a:extLst>
          </p:cNvPr>
          <p:cNvSpPr txBox="1"/>
          <p:nvPr/>
        </p:nvSpPr>
        <p:spPr>
          <a:xfrm>
            <a:off x="226142" y="471948"/>
            <a:ext cx="2035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2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p60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3552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64242F-9F73-49B0-F00A-E5E07A93AF15}"/>
              </a:ext>
            </a:extLst>
          </p:cNvPr>
          <p:cNvSpPr txBox="1"/>
          <p:nvPr/>
        </p:nvSpPr>
        <p:spPr>
          <a:xfrm>
            <a:off x="835741" y="1543665"/>
            <a:ext cx="67547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No Stock Out situation for lifesaving medicines.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Advanced Sorting of Medicines.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Easy tracking of current stock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Updated &amp; </a:t>
            </a:r>
            <a:r>
              <a:rPr lang="en-US" sz="2000" dirty="0" err="1">
                <a:latin typeface="+mn-lt"/>
              </a:rPr>
              <a:t>Precised</a:t>
            </a:r>
            <a:r>
              <a:rPr lang="en-US" sz="2000" dirty="0">
                <a:latin typeface="+mn-lt"/>
              </a:rPr>
              <a:t> Stock  Safer Report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+mn-lt"/>
              </a:rPr>
              <a:t>Keeping track of what you need and when it's due for reordering.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+mn-lt"/>
              </a:rPr>
              <a:t>Helping work out how much you need on hand at any given time, and what to order next.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+mn-lt"/>
              </a:rPr>
              <a:t>Reducing wastage by making sure stock isn't being wasted or used up too quickly.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4FA83-4FAD-8396-48DD-E2CC87AA814C}"/>
              </a:ext>
            </a:extLst>
          </p:cNvPr>
          <p:cNvSpPr txBox="1"/>
          <p:nvPr/>
        </p:nvSpPr>
        <p:spPr>
          <a:xfrm>
            <a:off x="452284" y="393403"/>
            <a:ext cx="480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 of Inventory Management 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0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228600" y="177814"/>
            <a:ext cx="10515600" cy="5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Final Report:</a:t>
            </a:r>
          </a:p>
        </p:txBody>
      </p:sp>
      <p:pic>
        <p:nvPicPr>
          <p:cNvPr id="90" name="Google Shape;90;p6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9214D3-C192-F60E-A546-8DECC504E327}"/>
              </a:ext>
            </a:extLst>
          </p:cNvPr>
          <p:cNvSpPr txBox="1"/>
          <p:nvPr/>
        </p:nvSpPr>
        <p:spPr>
          <a:xfrm>
            <a:off x="314632" y="139157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Profiling: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BE9AA-0D43-46D3-5CE7-A619A555A980}"/>
              </a:ext>
            </a:extLst>
          </p:cNvPr>
          <p:cNvSpPr txBox="1"/>
          <p:nvPr/>
        </p:nvSpPr>
        <p:spPr>
          <a:xfrm>
            <a:off x="580104" y="2159992"/>
            <a:ext cx="93898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+mn-lt"/>
              </a:rPr>
              <a:t>Pandas library offers a wide range of functions, making it an indispensable tool for data manipulation that caters to almost every task. One particularly handy feature, often employed for gaining quick insights into a dataset, is the pandas describe function. This function provides users with a descriptive statistical summary of all the features, helping them understand the data’s overall characteristics. However, for a more comprehensive analysis, an additional valuable tool in the Pandas ecosystem is the pandas profiling Package.</a:t>
            </a:r>
            <a:endParaRPr lang="en-IN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E450A-8E7E-06B7-B083-CF6D3DCB779C}"/>
              </a:ext>
            </a:extLst>
          </p:cNvPr>
          <p:cNvSpPr txBox="1"/>
          <p:nvPr/>
        </p:nvSpPr>
        <p:spPr>
          <a:xfrm>
            <a:off x="580104" y="4375355"/>
            <a:ext cx="1025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for pandas profiling: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file:///C:/Users/USER/OneDrive/Desktop/360Digitmt/eda_report.html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25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5" name="Google Shape;145;p60" descr="Attitudes 2 Animal Cognition Survey – The Anthrozoolog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0" descr="360DigiTMG Reviews - 52 Reviews of 360digitmg.com | Sitejabb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3552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213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a8d4be09_2_180"/>
          <p:cNvSpPr txBox="1">
            <a:spLocks noGrp="1"/>
          </p:cNvSpPr>
          <p:nvPr>
            <p:ph type="title"/>
          </p:nvPr>
        </p:nvSpPr>
        <p:spPr>
          <a:xfrm>
            <a:off x="202604" y="103828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3" name="Google Shape;83;gf3a8d4be09_2_180"/>
          <p:cNvSpPr txBox="1"/>
          <p:nvPr/>
        </p:nvSpPr>
        <p:spPr>
          <a:xfrm>
            <a:off x="383125" y="1149375"/>
            <a:ext cx="11034000" cy="1071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gf3a8d4be09_2_180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7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228600" y="177814"/>
            <a:ext cx="10515600" cy="5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6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B0633A-B359-06CC-706F-3470FF59C213}"/>
              </a:ext>
            </a:extLst>
          </p:cNvPr>
          <p:cNvSpPr txBox="1"/>
          <p:nvPr/>
        </p:nvSpPr>
        <p:spPr>
          <a:xfrm>
            <a:off x="228601" y="1425676"/>
            <a:ext cx="8089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Bounce Rate Is increasing significantly leading to patient </a:t>
            </a:r>
            <a:r>
              <a:rPr lang="en-US" sz="2800" dirty="0" err="1"/>
              <a:t>dissatisfication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A1B26-B724-D809-97C6-7BF0BB9AB21D}"/>
              </a:ext>
            </a:extLst>
          </p:cNvPr>
          <p:cNvSpPr txBox="1"/>
          <p:nvPr/>
        </p:nvSpPr>
        <p:spPr>
          <a:xfrm>
            <a:off x="228600" y="3153496"/>
            <a:ext cx="9408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Objective:</a:t>
            </a:r>
          </a:p>
          <a:p>
            <a:pPr algn="l"/>
            <a:endParaRPr lang="en-US" sz="32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Minimize bounce 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Maximize availability of drug, customer satisfaction, and profits.</a:t>
            </a:r>
          </a:p>
          <a:p>
            <a:pPr algn="l"/>
            <a:endParaRPr lang="en-US" sz="1800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228600" y="177814"/>
            <a:ext cx="10515600" cy="5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Business Constraints:</a:t>
            </a:r>
          </a:p>
        </p:txBody>
      </p:sp>
      <p:pic>
        <p:nvPicPr>
          <p:cNvPr id="90" name="Google Shape;90;p6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B0633A-B359-06CC-706F-3470FF59C213}"/>
              </a:ext>
            </a:extLst>
          </p:cNvPr>
          <p:cNvSpPr txBox="1"/>
          <p:nvPr/>
        </p:nvSpPr>
        <p:spPr>
          <a:xfrm>
            <a:off x="228600" y="2767280"/>
            <a:ext cx="7971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Problem:</a:t>
            </a:r>
            <a:endParaRPr lang="en-US" sz="3200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93DBD-04CC-9EA4-1852-EF8202343BC6}"/>
              </a:ext>
            </a:extLst>
          </p:cNvPr>
          <p:cNvSpPr txBox="1"/>
          <p:nvPr/>
        </p:nvSpPr>
        <p:spPr>
          <a:xfrm>
            <a:off x="560437" y="1347019"/>
            <a:ext cx="441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Minimize Inventory Cost.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D6578-C0C5-6A79-5B70-5D5836F4A9D8}"/>
              </a:ext>
            </a:extLst>
          </p:cNvPr>
          <p:cNvSpPr txBox="1"/>
          <p:nvPr/>
        </p:nvSpPr>
        <p:spPr>
          <a:xfrm>
            <a:off x="678425" y="372587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Drug shortages in stocks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Increase of bounce rate</a:t>
            </a:r>
          </a:p>
        </p:txBody>
      </p:sp>
    </p:spTree>
    <p:extLst>
      <p:ext uri="{BB962C8B-B14F-4D97-AF65-F5344CB8AC3E}">
        <p14:creationId xmlns:p14="http://schemas.microsoft.com/office/powerpoint/2010/main" val="157736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228600" y="177814"/>
            <a:ext cx="10515600" cy="5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Medical Inventory is Important</a:t>
            </a:r>
            <a:endParaRPr sz="32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90" name="Google Shape;90;p6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B0633A-B359-06CC-706F-3470FF59C213}"/>
              </a:ext>
            </a:extLst>
          </p:cNvPr>
          <p:cNvSpPr txBox="1"/>
          <p:nvPr/>
        </p:nvSpPr>
        <p:spPr>
          <a:xfrm>
            <a:off x="1032387" y="1651820"/>
            <a:ext cx="7669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It is well known that keeping </a:t>
            </a:r>
            <a:r>
              <a:rPr lang="en-US" sz="2400" dirty="0" err="1">
                <a:latin typeface="+mn-lt"/>
              </a:rPr>
              <a:t>precised</a:t>
            </a:r>
            <a:r>
              <a:rPr lang="en-US" sz="2400" dirty="0">
                <a:latin typeface="+mn-lt"/>
              </a:rPr>
              <a:t> and updated inventory records for medicines &amp; surgical equipment is the most important task for any hospital administration. As medicines and other surgical equipment are the most used products in a hospital. Every hospital must always maintain a good stock of lifesaving medicines, injections and disposable surgical items.  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49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f3a8d4be09_2_92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7" name="Google Shape;97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gf3a8d4be09_2_92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EA6A75-9141-6DBB-1392-79E4FC4F1A9F}"/>
              </a:ext>
            </a:extLst>
          </p:cNvPr>
          <p:cNvSpPr txBox="1"/>
          <p:nvPr/>
        </p:nvSpPr>
        <p:spPr>
          <a:xfrm>
            <a:off x="4518338" y="1685142"/>
            <a:ext cx="4339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Purpose:</a:t>
            </a:r>
          </a:p>
          <a:p>
            <a:r>
              <a:rPr lang="en-US" sz="1800" dirty="0"/>
              <a:t>Develop a Pharmaceutical Analysis              model to prevent drug shortage.</a:t>
            </a:r>
            <a:endParaRPr lang="en-IN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0528D-5012-AD5A-9BA7-BBC8A32E131F}"/>
              </a:ext>
            </a:extLst>
          </p:cNvPr>
          <p:cNvSpPr txBox="1"/>
          <p:nvPr/>
        </p:nvSpPr>
        <p:spPr>
          <a:xfrm>
            <a:off x="5831109" y="3012509"/>
            <a:ext cx="40904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Phases:</a:t>
            </a:r>
          </a:p>
          <a:p>
            <a:r>
              <a:rPr lang="en-US" sz="1800" dirty="0"/>
              <a:t>1.Data Preprocessing</a:t>
            </a:r>
          </a:p>
          <a:p>
            <a:r>
              <a:rPr lang="en-US" sz="1800" dirty="0"/>
              <a:t>2.Exploratory Data Analysis(EDA)</a:t>
            </a:r>
          </a:p>
          <a:p>
            <a:r>
              <a:rPr lang="en-US" sz="1800" dirty="0"/>
              <a:t>3.Visualization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02052-0C47-AD60-285F-87FE27121967}"/>
              </a:ext>
            </a:extLst>
          </p:cNvPr>
          <p:cNvSpPr txBox="1"/>
          <p:nvPr/>
        </p:nvSpPr>
        <p:spPr>
          <a:xfrm>
            <a:off x="4667077" y="4675473"/>
            <a:ext cx="4630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r>
              <a:rPr lang="en-US" sz="1800" dirty="0"/>
              <a:t>Analyzing the data set in order to generate the high demanding medicines supplies.</a:t>
            </a:r>
            <a:endParaRPr lang="en-IN" sz="1800" dirty="0"/>
          </a:p>
        </p:txBody>
      </p:sp>
      <p:pic>
        <p:nvPicPr>
          <p:cNvPr id="3076" name="Picture 4" descr="Overview Royalty Free Vector Image - VectorStock">
            <a:extLst>
              <a:ext uri="{FF2B5EF4-FFF2-40B4-BE49-F238E27FC236}">
                <a16:creationId xmlns:a16="http://schemas.microsoft.com/office/drawing/2014/main" id="{844D7631-CAB6-DD69-B889-4B6953758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7"/>
          <a:stretch/>
        </p:blipFill>
        <p:spPr bwMode="auto">
          <a:xfrm>
            <a:off x="1279514" y="2033760"/>
            <a:ext cx="2898522" cy="351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Dictionary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5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5337" y="6377557"/>
            <a:ext cx="1396181" cy="4804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E17E624F-225F-32E3-2FC9-EDB06860BF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4102F7-9736-E131-9AFB-3189567E2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64872"/>
              </p:ext>
            </p:extLst>
          </p:nvPr>
        </p:nvGraphicFramePr>
        <p:xfrm>
          <a:off x="619840" y="1062008"/>
          <a:ext cx="10647519" cy="52237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6963">
                  <a:extLst>
                    <a:ext uri="{9D8B030D-6E8A-4147-A177-3AD203B41FA5}">
                      <a16:colId xmlns:a16="http://schemas.microsoft.com/office/drawing/2014/main" val="2864606552"/>
                    </a:ext>
                  </a:extLst>
                </a:gridCol>
                <a:gridCol w="2867713">
                  <a:extLst>
                    <a:ext uri="{9D8B030D-6E8A-4147-A177-3AD203B41FA5}">
                      <a16:colId xmlns:a16="http://schemas.microsoft.com/office/drawing/2014/main" val="625084390"/>
                    </a:ext>
                  </a:extLst>
                </a:gridCol>
                <a:gridCol w="1423196">
                  <a:extLst>
                    <a:ext uri="{9D8B030D-6E8A-4147-A177-3AD203B41FA5}">
                      <a16:colId xmlns:a16="http://schemas.microsoft.com/office/drawing/2014/main" val="3471362776"/>
                    </a:ext>
                  </a:extLst>
                </a:gridCol>
                <a:gridCol w="1484628">
                  <a:extLst>
                    <a:ext uri="{9D8B030D-6E8A-4147-A177-3AD203B41FA5}">
                      <a16:colId xmlns:a16="http://schemas.microsoft.com/office/drawing/2014/main" val="3030180365"/>
                    </a:ext>
                  </a:extLst>
                </a:gridCol>
                <a:gridCol w="1269613">
                  <a:extLst>
                    <a:ext uri="{9D8B030D-6E8A-4147-A177-3AD203B41FA5}">
                      <a16:colId xmlns:a16="http://schemas.microsoft.com/office/drawing/2014/main" val="4024270262"/>
                    </a:ext>
                  </a:extLst>
                </a:gridCol>
                <a:gridCol w="2375406">
                  <a:extLst>
                    <a:ext uri="{9D8B030D-6E8A-4147-A177-3AD203B41FA5}">
                      <a16:colId xmlns:a16="http://schemas.microsoft.com/office/drawing/2014/main" val="450799324"/>
                    </a:ext>
                  </a:extLst>
                </a:gridCol>
              </a:tblGrid>
              <a:tr h="54846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Format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Size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Relevance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11911"/>
                  </a:ext>
                </a:extLst>
              </a:tr>
              <a:tr h="44679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Typeofsales</a:t>
                      </a:r>
                      <a:endParaRPr lang="en-IN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Type of sales transaction (</a:t>
                      </a:r>
                      <a:r>
                        <a:rPr 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eg.</a:t>
                      </a:r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sales,Return</a:t>
                      </a:r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Categorical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Varchar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Transaction Classification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901603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Patient_ID</a:t>
                      </a:r>
                      <a:endParaRPr lang="en-IN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Unique ID for each patient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Numeric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Int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11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Patient identification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528355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Specialisation</a:t>
                      </a:r>
                      <a:endParaRPr lang="en-IN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Specialization of medical professional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Varchar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30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Medical Context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3154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Dept</a:t>
                      </a:r>
                      <a:endParaRPr lang="en-IN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Department in Pharmacy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Categorical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Varchar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30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Transaction context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983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Dateofbill</a:t>
                      </a:r>
                      <a:endParaRPr lang="en-IN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Date of the sales transaction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Date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YYYY-MM-DD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Date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Transaction Date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60218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Quantity</a:t>
                      </a:r>
                      <a:endParaRPr lang="en-IN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Quantity of medicine sold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Numeric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Int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Sales Volume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95586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ReturnQuantity</a:t>
                      </a:r>
                      <a:endParaRPr lang="en-IN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Quantity of medicine returned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Numeric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Int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Return Volume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66947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Final_Cost</a:t>
                      </a:r>
                      <a:endParaRPr lang="en-IN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Final cost after discounts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Numeric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Decimal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10.3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Products Costs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34153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Final_Sales</a:t>
                      </a:r>
                      <a:endParaRPr lang="en-IN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Final sales amount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Numeric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Decimal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10.3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Total transaction sales amount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28809"/>
                  </a:ext>
                </a:extLst>
              </a:tr>
              <a:tr h="4041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RtnMRP</a:t>
                      </a:r>
                      <a:endParaRPr lang="en-IN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Maximum Retail Price of returned medication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Numeric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Decimal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10.3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Price Comparison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99154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Formulation</a:t>
                      </a:r>
                      <a:endParaRPr lang="en-IN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Medication formulation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Categorical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Varchar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Product Characteristics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135000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DrugName</a:t>
                      </a:r>
                      <a:endParaRPr lang="en-IN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Name of the drug</a:t>
                      </a:r>
                      <a:endParaRPr lang="en-US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Categorical</a:t>
                      </a:r>
                      <a:endParaRPr lang="en-IN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Varchar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1000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Product Identification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75943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r>
                        <a:rPr lang="en-IN" sz="1100" b="1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SubCat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Subcategory of the drug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Categorical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Varchar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1000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Product Categorization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60697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r>
                        <a:rPr lang="en-IN" sz="1100" b="1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SubCat1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Second Subcategory of the drug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Categorical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Varchar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1000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Datailed</a:t>
                      </a:r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Categorization</a:t>
                      </a:r>
                      <a:endParaRPr lang="en-IN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012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Statistical Analysis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5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2919" y="5896947"/>
            <a:ext cx="2277039" cy="80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D5AD1148-3055-09C5-EA45-DE0578A6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107;p15" descr="360DigiTMG Reviews - 52 Reviews of 360digitmg.com | Sitejabber">
            <a:extLst>
              <a:ext uri="{FF2B5EF4-FFF2-40B4-BE49-F238E27FC236}">
                <a16:creationId xmlns:a16="http://schemas.microsoft.com/office/drawing/2014/main" id="{F43728C5-C218-6A19-2606-03481FC1A1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912" y="5946108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0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</TotalTime>
  <Words>957</Words>
  <Application>Microsoft Office PowerPoint</Application>
  <PresentationFormat>Widescreen</PresentationFormat>
  <Paragraphs>285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Georgia</vt:lpstr>
      <vt:lpstr>Times New Roman</vt:lpstr>
      <vt:lpstr>Office Theme</vt:lpstr>
      <vt:lpstr>Medical Inventory Optimization</vt:lpstr>
      <vt:lpstr>Contents</vt:lpstr>
      <vt:lpstr>Tools</vt:lpstr>
      <vt:lpstr>Business Problem</vt:lpstr>
      <vt:lpstr>Business Constraints:</vt:lpstr>
      <vt:lpstr>Why Medical Inventory is Important</vt:lpstr>
      <vt:lpstr>Project Overview and Scope</vt:lpstr>
      <vt:lpstr>Data Dictionary </vt:lpstr>
      <vt:lpstr>Statistical Analysis</vt:lpstr>
      <vt:lpstr>PowerPoint Presentation</vt:lpstr>
      <vt:lpstr>Statistical Analysis</vt:lpstr>
      <vt:lpstr>First Order Business Decision</vt:lpstr>
      <vt:lpstr>Second Order Business Decision</vt:lpstr>
      <vt:lpstr>Third Order Business Decision</vt:lpstr>
      <vt:lpstr>Fourth Order Business Decision</vt:lpstr>
      <vt:lpstr>INSIGHTS:</vt:lpstr>
      <vt:lpstr>Data Preprocessing</vt:lpstr>
      <vt:lpstr>Data Visualization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Report: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Inventory Optimization</dc:title>
  <dc:creator>VIKAS BARTHWAL</dc:creator>
  <cp:lastModifiedBy>Abinash Sahoo</cp:lastModifiedBy>
  <cp:revision>3</cp:revision>
  <dcterms:created xsi:type="dcterms:W3CDTF">2022-02-16T01:47:29Z</dcterms:created>
  <dcterms:modified xsi:type="dcterms:W3CDTF">2024-04-23T12:31:55Z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