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7" r:id="rId1"/>
  </p:sldMasterIdLst>
  <p:sldIdLst>
    <p:sldId id="285" r:id="rId2"/>
    <p:sldId id="283" r:id="rId3"/>
    <p:sldId id="256" r:id="rId4"/>
    <p:sldId id="257" r:id="rId5"/>
    <p:sldId id="258" r:id="rId6"/>
    <p:sldId id="260" r:id="rId7"/>
    <p:sldId id="259" r:id="rId8"/>
    <p:sldId id="287" r:id="rId9"/>
    <p:sldId id="262" r:id="rId10"/>
    <p:sldId id="264" r:id="rId11"/>
    <p:sldId id="288" r:id="rId12"/>
    <p:sldId id="265" r:id="rId13"/>
    <p:sldId id="266" r:id="rId14"/>
    <p:sldId id="267" r:id="rId15"/>
    <p:sldId id="289" r:id="rId16"/>
    <p:sldId id="290" r:id="rId17"/>
    <p:sldId id="291" r:id="rId18"/>
    <p:sldId id="292" r:id="rId19"/>
    <p:sldId id="293" r:id="rId20"/>
    <p:sldId id="268" r:id="rId21"/>
    <p:sldId id="269" r:id="rId22"/>
    <p:sldId id="294" r:id="rId23"/>
    <p:sldId id="270" r:id="rId24"/>
    <p:sldId id="295" r:id="rId25"/>
    <p:sldId id="271" r:id="rId26"/>
    <p:sldId id="272" r:id="rId27"/>
    <p:sldId id="273" r:id="rId28"/>
    <p:sldId id="274" r:id="rId29"/>
    <p:sldId id="275" r:id="rId30"/>
    <p:sldId id="279" r:id="rId31"/>
    <p:sldId id="276" r:id="rId32"/>
    <p:sldId id="278" r:id="rId33"/>
    <p:sldId id="280" r:id="rId34"/>
    <p:sldId id="281" r:id="rId35"/>
    <p:sldId id="282" r:id="rId36"/>
    <p:sldId id="286"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8A6C"/>
    <a:srgbClr val="EAE3E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14C8AF-FE5C-4208-B7FE-53B9B50CC09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267737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213221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125523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4897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50352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14C8AF-FE5C-4208-B7FE-53B9B50CC09D}"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66971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14C8AF-FE5C-4208-B7FE-53B9B50CC09D}"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274476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C8AF-FE5C-4208-B7FE-53B9B50CC09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2505939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C8AF-FE5C-4208-B7FE-53B9B50CC09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3439333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C8AF-FE5C-4208-B7FE-53B9B50CC09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1423016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208463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C8AF-FE5C-4208-B7FE-53B9B50CC09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230924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4C8AF-FE5C-4208-B7FE-53B9B50CC09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16133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117996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4C8AF-FE5C-4208-B7FE-53B9B50CC09D}"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331702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14C8AF-FE5C-4208-B7FE-53B9B50CC09D}"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62630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A14C8AF-FE5C-4208-B7FE-53B9B50CC09D}"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409722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58632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4C8AF-FE5C-4208-B7FE-53B9B50CC09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7C5BF-B810-422A-9DB8-FC7DA460FC7F}" type="slidenum">
              <a:rPr lang="en-IN" smtClean="0"/>
              <a:t>‹#›</a:t>
            </a:fld>
            <a:endParaRPr lang="en-IN"/>
          </a:p>
        </p:txBody>
      </p:sp>
    </p:spTree>
    <p:extLst>
      <p:ext uri="{BB962C8B-B14F-4D97-AF65-F5344CB8AC3E}">
        <p14:creationId xmlns:p14="http://schemas.microsoft.com/office/powerpoint/2010/main" val="41900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14C8AF-FE5C-4208-B7FE-53B9B50CC09D}" type="datetimeFigureOut">
              <a:rPr lang="en-IN" smtClean="0"/>
              <a:t>30-06-2024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97C5BF-B810-422A-9DB8-FC7DA460FC7F}" type="slidenum">
              <a:rPr lang="en-IN" smtClean="0"/>
              <a:t>‹#›</a:t>
            </a:fld>
            <a:endParaRPr lang="en-IN"/>
          </a:p>
        </p:txBody>
      </p:sp>
    </p:spTree>
    <p:extLst>
      <p:ext uri="{BB962C8B-B14F-4D97-AF65-F5344CB8AC3E}">
        <p14:creationId xmlns:p14="http://schemas.microsoft.com/office/powerpoint/2010/main" val="769679602"/>
      </p:ext>
    </p:extLst>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 id="2147484131" r:id="rId14"/>
    <p:sldLayoutId id="2147484132" r:id="rId15"/>
    <p:sldLayoutId id="2147484133" r:id="rId16"/>
    <p:sldLayoutId id="2147484134" r:id="rId17"/>
    <p:sldLayoutId id="2147484135" r:id="rId18"/>
    <p:sldLayoutId id="2147484136"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0/05/what-is-tokenization-nlp/" TargetMode="External"/><Relationship Id="rId2" Type="http://schemas.openxmlformats.org/officeDocument/2006/relationships/hyperlink" Target="https://www.analyticsvidhya.com/blog/2017/01/ultimate-guide-to-understand-implement-natural-language-processing-codes-in-python/" TargetMode="External"/><Relationship Id="rId1" Type="http://schemas.openxmlformats.org/officeDocument/2006/relationships/slideLayout" Target="../slideLayouts/slideLayout18.xml"/><Relationship Id="rId4" Type="http://schemas.openxmlformats.org/officeDocument/2006/relationships/hyperlink" Target="https://www.analyticsvidhya.com/blog/2021/11/an-introduction-to-stemming-in-natural-language-processi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GitHub - shanuhalli/Project-Resume-Classification: The document  classification solution should significantly reduce the manual human effort  in the HRM. It should achieve a higher level of accuracy and automation  with minimal human intervention.">
            <a:extLst>
              <a:ext uri="{FF2B5EF4-FFF2-40B4-BE49-F238E27FC236}">
                <a16:creationId xmlns:a16="http://schemas.microsoft.com/office/drawing/2014/main" id="{B66B4E80-1D9E-9AF1-1747-5DEF8F3E9A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2"/>
          <a:stretch/>
        </p:blipFill>
        <p:spPr bwMode="auto">
          <a:xfrm>
            <a:off x="0" y="0"/>
            <a:ext cx="12192000" cy="685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2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0711-9593-F001-8638-C32EF39C3CD0}"/>
              </a:ext>
            </a:extLst>
          </p:cNvPr>
          <p:cNvSpPr>
            <a:spLocks noGrp="1"/>
          </p:cNvSpPr>
          <p:nvPr>
            <p:ph type="title"/>
          </p:nvPr>
        </p:nvSpPr>
        <p:spPr>
          <a:xfrm>
            <a:off x="435077" y="775110"/>
            <a:ext cx="3930445" cy="814746"/>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Exploratory Data Analysis</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D64506-9AD3-44DA-7F03-296C98FE9EEE}"/>
              </a:ext>
            </a:extLst>
          </p:cNvPr>
          <p:cNvSpPr>
            <a:spLocks noGrp="1"/>
          </p:cNvSpPr>
          <p:nvPr>
            <p:ph idx="1"/>
          </p:nvPr>
        </p:nvSpPr>
        <p:spPr>
          <a:xfrm>
            <a:off x="1103670" y="1809134"/>
            <a:ext cx="8463117" cy="3834581"/>
          </a:xfrm>
        </p:spPr>
        <p:txBody>
          <a:bodyPr>
            <a:normAutofit/>
          </a:bodyPr>
          <a:lstStyle/>
          <a:p>
            <a:pPr marL="0" indent="0" algn="just">
              <a:buNone/>
            </a:pPr>
            <a:r>
              <a:rPr lang="en-US" sz="1500" dirty="0">
                <a:solidFill>
                  <a:schemeClr val="accent2">
                    <a:lumMod val="75000"/>
                  </a:schemeClr>
                </a:solidFill>
                <a:highlight>
                  <a:srgbClr val="FFFFFF"/>
                </a:highlight>
                <a:latin typeface="Comic Sans MS" panose="030F0702030302020204" pitchFamily="66" charset="0"/>
              </a:rPr>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p>
          <a:p>
            <a:pPr marL="0" indent="0" algn="just" fontAlgn="base">
              <a:buNone/>
            </a:pPr>
            <a:r>
              <a:rPr lang="en-US" sz="1500" dirty="0">
                <a:solidFill>
                  <a:schemeClr val="accent2">
                    <a:lumMod val="75000"/>
                  </a:schemeClr>
                </a:solidFill>
                <a:highlight>
                  <a:srgbClr val="FFFFFF"/>
                </a:highlight>
                <a:latin typeface="Comic Sans MS" panose="030F0702030302020204" pitchFamily="66" charset="0"/>
              </a:rPr>
              <a:t> The Foremost Goals of EDA</a:t>
            </a:r>
          </a:p>
          <a:p>
            <a:pPr marL="342900" indent="-342900" algn="just" rtl="0" fontAlgn="base">
              <a:buFont typeface="+mj-lt"/>
              <a:buAutoNum type="arabicPeriod"/>
            </a:pPr>
            <a:r>
              <a:rPr lang="en-US" sz="1500" dirty="0">
                <a:solidFill>
                  <a:schemeClr val="accent2">
                    <a:lumMod val="75000"/>
                  </a:schemeClr>
                </a:solidFill>
                <a:highlight>
                  <a:srgbClr val="FFFFFF"/>
                </a:highlight>
                <a:latin typeface="Comic Sans MS" panose="030F0702030302020204" pitchFamily="66" charset="0"/>
              </a:rPr>
              <a:t> Data Cleaning</a:t>
            </a:r>
          </a:p>
          <a:p>
            <a:pPr marL="342900" indent="-342900" algn="just">
              <a:buFont typeface="+mj-lt"/>
              <a:buAutoNum type="arabicPeriod"/>
            </a:pPr>
            <a:r>
              <a:rPr lang="en-IN" sz="1500" dirty="0">
                <a:solidFill>
                  <a:schemeClr val="accent2">
                    <a:lumMod val="75000"/>
                  </a:schemeClr>
                </a:solidFill>
                <a:highlight>
                  <a:srgbClr val="FFFFFF"/>
                </a:highlight>
                <a:latin typeface="Comic Sans MS" panose="030F0702030302020204" pitchFamily="66" charset="0"/>
              </a:rPr>
              <a:t>Descriptive Statistics</a:t>
            </a:r>
          </a:p>
          <a:p>
            <a:pPr marL="342900" indent="-342900" algn="just">
              <a:buFont typeface="+mj-lt"/>
              <a:buAutoNum type="arabicPeriod"/>
            </a:pPr>
            <a:r>
              <a:rPr lang="en-IN" sz="1500" dirty="0">
                <a:solidFill>
                  <a:schemeClr val="accent2">
                    <a:lumMod val="75000"/>
                  </a:schemeClr>
                </a:solidFill>
                <a:highlight>
                  <a:srgbClr val="FFFFFF"/>
                </a:highlight>
                <a:latin typeface="Comic Sans MS" panose="030F0702030302020204" pitchFamily="66" charset="0"/>
              </a:rPr>
              <a:t>Data Visualization </a:t>
            </a:r>
          </a:p>
          <a:p>
            <a:pPr marL="342900" indent="-342900" algn="just">
              <a:buFont typeface="+mj-lt"/>
              <a:buAutoNum type="arabicPeriod"/>
            </a:pPr>
            <a:r>
              <a:rPr lang="en-IN" sz="1500" dirty="0">
                <a:solidFill>
                  <a:schemeClr val="accent2">
                    <a:lumMod val="75000"/>
                  </a:schemeClr>
                </a:solidFill>
                <a:highlight>
                  <a:srgbClr val="FFFFFF"/>
                </a:highlight>
                <a:latin typeface="Comic Sans MS" panose="030F0702030302020204" pitchFamily="66" charset="0"/>
              </a:rPr>
              <a:t>Outlier Analysis and Handling</a:t>
            </a:r>
          </a:p>
        </p:txBody>
      </p:sp>
    </p:spTree>
    <p:extLst>
      <p:ext uri="{BB962C8B-B14F-4D97-AF65-F5344CB8AC3E}">
        <p14:creationId xmlns:p14="http://schemas.microsoft.com/office/powerpoint/2010/main" val="228920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DF5E3-2A64-5947-99C4-E6BFC83FB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989" y="3785419"/>
            <a:ext cx="5039428" cy="2634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EEAB3C53-6F6F-38C6-D29D-E464C7396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910" y="526224"/>
            <a:ext cx="4407509" cy="2849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6F44E2B-F9F3-3373-97DD-904B294AEEC0}"/>
              </a:ext>
            </a:extLst>
          </p:cNvPr>
          <p:cNvPicPr>
            <a:picLocks noChangeAspect="1"/>
          </p:cNvPicPr>
          <p:nvPr/>
        </p:nvPicPr>
        <p:blipFill rotWithShape="1">
          <a:blip r:embed="rId4">
            <a:extLst>
              <a:ext uri="{28A0092B-C50C-407E-A947-70E740481C1C}">
                <a14:useLocalDpi xmlns:a14="http://schemas.microsoft.com/office/drawing/2010/main" val="0"/>
              </a:ext>
            </a:extLst>
          </a:blip>
          <a:srcRect t="10028" r="8965"/>
          <a:stretch/>
        </p:blipFill>
        <p:spPr>
          <a:xfrm>
            <a:off x="5911842" y="526224"/>
            <a:ext cx="4739149" cy="2849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548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B0D0-109B-11AE-D7AC-8BAD12A4EDB2}"/>
              </a:ext>
            </a:extLst>
          </p:cNvPr>
          <p:cNvSpPr>
            <a:spLocks noGrp="1"/>
          </p:cNvSpPr>
          <p:nvPr>
            <p:ph type="title"/>
          </p:nvPr>
        </p:nvSpPr>
        <p:spPr>
          <a:xfrm>
            <a:off x="542925" y="487107"/>
            <a:ext cx="2814484" cy="657430"/>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Visualization</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8C1C519-2338-EB5E-AF5E-A19AC6D491E1}"/>
              </a:ext>
            </a:extLst>
          </p:cNvPr>
          <p:cNvSpPr>
            <a:spLocks noGrp="1"/>
          </p:cNvSpPr>
          <p:nvPr>
            <p:ph idx="1"/>
          </p:nvPr>
        </p:nvSpPr>
        <p:spPr>
          <a:xfrm>
            <a:off x="1364226" y="1203682"/>
            <a:ext cx="8836742" cy="422787"/>
          </a:xfrm>
        </p:spPr>
        <p:txBody>
          <a:bodyPr>
            <a:normAutofit/>
          </a:bodyPr>
          <a:lstStyle/>
          <a:p>
            <a:pPr marL="0" indent="0">
              <a:buNone/>
            </a:pPr>
            <a:r>
              <a:rPr lang="en-US" sz="1500" dirty="0">
                <a:solidFill>
                  <a:schemeClr val="accent2">
                    <a:lumMod val="75000"/>
                  </a:schemeClr>
                </a:solidFill>
                <a:latin typeface="Comic Sans MS" panose="030F0702030302020204" pitchFamily="66" charset="0"/>
              </a:rPr>
              <a:t>Visualization showing all character of resume present in the document</a:t>
            </a:r>
            <a:endParaRPr lang="en-IN" sz="1500" dirty="0">
              <a:solidFill>
                <a:schemeClr val="accent2">
                  <a:lumMod val="75000"/>
                </a:schemeClr>
              </a:solidFill>
              <a:latin typeface="Comic Sans MS" panose="030F0702030302020204" pitchFamily="66" charset="0"/>
            </a:endParaRPr>
          </a:p>
        </p:txBody>
      </p:sp>
      <p:pic>
        <p:nvPicPr>
          <p:cNvPr id="5122" name="Picture 2">
            <a:extLst>
              <a:ext uri="{FF2B5EF4-FFF2-40B4-BE49-F238E27FC236}">
                <a16:creationId xmlns:a16="http://schemas.microsoft.com/office/drawing/2014/main" id="{EC5F0D48-04E5-96A7-D96E-854030708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83" y="1903765"/>
            <a:ext cx="8260633" cy="4282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187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74AF8-8BA6-F00D-B66C-A1270358251A}"/>
              </a:ext>
            </a:extLst>
          </p:cNvPr>
          <p:cNvSpPr>
            <a:spLocks noGrp="1"/>
          </p:cNvSpPr>
          <p:nvPr>
            <p:ph idx="1"/>
          </p:nvPr>
        </p:nvSpPr>
        <p:spPr>
          <a:xfrm>
            <a:off x="582561" y="409780"/>
            <a:ext cx="10515600" cy="475123"/>
          </a:xfrm>
        </p:spPr>
        <p:txBody>
          <a:bodyPr>
            <a:normAutofit lnSpcReduction="10000"/>
          </a:bodyPr>
          <a:lstStyle/>
          <a:p>
            <a:pPr marL="0" indent="0">
              <a:buNone/>
            </a:pPr>
            <a:r>
              <a:rPr lang="en-US" sz="2400" b="1" i="1" u="sng" dirty="0">
                <a:solidFill>
                  <a:schemeClr val="bg2">
                    <a:lumMod val="50000"/>
                  </a:schemeClr>
                </a:solidFill>
                <a:latin typeface="Arial" panose="020B0604020202020204" pitchFamily="34" charset="0"/>
                <a:cs typeface="Arial" panose="020B0604020202020204" pitchFamily="34" charset="0"/>
              </a:rPr>
              <a:t>% of data present in the document</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671EEEF9-995C-F8AA-9CF0-7AAF365F4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644" y="1186323"/>
            <a:ext cx="6061587" cy="50374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07368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EE06-02B6-DE33-8A5B-2071C82C37DF}"/>
              </a:ext>
            </a:extLst>
          </p:cNvPr>
          <p:cNvSpPr>
            <a:spLocks noGrp="1"/>
          </p:cNvSpPr>
          <p:nvPr>
            <p:ph type="title"/>
          </p:nvPr>
        </p:nvSpPr>
        <p:spPr>
          <a:xfrm>
            <a:off x="946355" y="845576"/>
            <a:ext cx="2376948" cy="540774"/>
          </a:xfrm>
        </p:spPr>
        <p:txBody>
          <a:bodyPr>
            <a:normAutofit fontScale="90000"/>
          </a:bodyPr>
          <a:lstStyle/>
          <a:p>
            <a:r>
              <a:rPr lang="en-US" sz="2700" b="1" i="1" u="sng" dirty="0">
                <a:solidFill>
                  <a:schemeClr val="bg2">
                    <a:lumMod val="50000"/>
                  </a:schemeClr>
                </a:solidFill>
                <a:latin typeface="Arial" panose="020B0604020202020204" pitchFamily="34" charset="0"/>
                <a:cs typeface="Arial" panose="020B0604020202020204" pitchFamily="34" charset="0"/>
              </a:rPr>
              <a:t>EDA</a:t>
            </a:r>
            <a:r>
              <a:rPr lang="en-US" dirty="0"/>
              <a:t>		</a:t>
            </a:r>
            <a:endParaRPr lang="en-IN" dirty="0"/>
          </a:p>
        </p:txBody>
      </p:sp>
      <p:sp>
        <p:nvSpPr>
          <p:cNvPr id="4" name="TextBox 3">
            <a:extLst>
              <a:ext uri="{FF2B5EF4-FFF2-40B4-BE49-F238E27FC236}">
                <a16:creationId xmlns:a16="http://schemas.microsoft.com/office/drawing/2014/main" id="{412DDD13-1428-E406-616D-45ECC1854676}"/>
              </a:ext>
            </a:extLst>
          </p:cNvPr>
          <p:cNvSpPr txBox="1"/>
          <p:nvPr/>
        </p:nvSpPr>
        <p:spPr>
          <a:xfrm>
            <a:off x="1192162" y="1781096"/>
            <a:ext cx="6624484" cy="1323439"/>
          </a:xfrm>
          <a:prstGeom prst="rect">
            <a:avLst/>
          </a:prstGeom>
          <a:noFill/>
        </p:spPr>
        <p:txBody>
          <a:bodyPr wrap="square" rtlCol="0">
            <a:spAutoFit/>
          </a:bodyPr>
          <a:lstStyle/>
          <a:p>
            <a:pPr marL="457200" indent="-457200">
              <a:buFont typeface="+mj-lt"/>
              <a:buAutoNum type="arabicPeriod"/>
            </a:pPr>
            <a:r>
              <a:rPr lang="en-US" sz="2000" dirty="0">
                <a:solidFill>
                  <a:schemeClr val="accent2">
                    <a:lumMod val="75000"/>
                  </a:schemeClr>
                </a:solidFill>
                <a:latin typeface="Comic Sans MS" panose="030F0702030302020204" pitchFamily="66" charset="0"/>
              </a:rPr>
              <a:t>NUMBER OF CHARACTER</a:t>
            </a:r>
          </a:p>
          <a:p>
            <a:pPr marL="457200" indent="-457200">
              <a:buFont typeface="+mj-lt"/>
              <a:buAutoNum type="arabicPeriod"/>
            </a:pPr>
            <a:r>
              <a:rPr lang="en-IN" sz="2000" dirty="0">
                <a:solidFill>
                  <a:schemeClr val="accent2">
                    <a:lumMod val="75000"/>
                  </a:schemeClr>
                </a:solidFill>
                <a:latin typeface="Comic Sans MS" panose="030F0702030302020204" pitchFamily="66" charset="0"/>
              </a:rPr>
              <a:t>NUMBER OF WORD IN EACH RESUME</a:t>
            </a:r>
          </a:p>
          <a:p>
            <a:pPr marL="457200" indent="-457200">
              <a:buFont typeface="+mj-lt"/>
              <a:buAutoNum type="arabicPeriod"/>
            </a:pPr>
            <a:r>
              <a:rPr lang="en-IN" sz="2000" dirty="0">
                <a:solidFill>
                  <a:schemeClr val="accent2">
                    <a:lumMod val="75000"/>
                  </a:schemeClr>
                </a:solidFill>
                <a:latin typeface="Comic Sans MS" panose="030F0702030302020204" pitchFamily="66" charset="0"/>
              </a:rPr>
              <a:t>NUMBER OF NUMERIC</a:t>
            </a:r>
          </a:p>
          <a:p>
            <a:pPr marL="457200" indent="-457200">
              <a:buFont typeface="+mj-lt"/>
              <a:buAutoNum type="arabicPeriod"/>
            </a:pPr>
            <a:r>
              <a:rPr lang="en-IN" sz="2000">
                <a:solidFill>
                  <a:schemeClr val="accent2">
                    <a:lumMod val="75000"/>
                  </a:schemeClr>
                </a:solidFill>
                <a:latin typeface="Comic Sans MS" panose="030F0702030302020204" pitchFamily="66" charset="0"/>
              </a:rPr>
              <a:t>NUMBER </a:t>
            </a:r>
            <a:r>
              <a:rPr lang="en-IN" sz="2000" dirty="0">
                <a:solidFill>
                  <a:schemeClr val="accent2">
                    <a:lumMod val="75000"/>
                  </a:schemeClr>
                </a:solidFill>
                <a:latin typeface="Comic Sans MS" panose="030F0702030302020204" pitchFamily="66" charset="0"/>
              </a:rPr>
              <a:t>OF STOPWORDS</a:t>
            </a:r>
          </a:p>
        </p:txBody>
      </p:sp>
    </p:spTree>
    <p:extLst>
      <p:ext uri="{BB962C8B-B14F-4D97-AF65-F5344CB8AC3E}">
        <p14:creationId xmlns:p14="http://schemas.microsoft.com/office/powerpoint/2010/main" val="424063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D33F0-05E0-9516-4F42-C1619D87A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616" y="1209935"/>
            <a:ext cx="6554115" cy="5087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426AA77-63C7-2417-0250-65DE2CAB7A24}"/>
              </a:ext>
            </a:extLst>
          </p:cNvPr>
          <p:cNvSpPr txBox="1"/>
          <p:nvPr/>
        </p:nvSpPr>
        <p:spPr>
          <a:xfrm>
            <a:off x="1425678" y="561005"/>
            <a:ext cx="3411793"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Number of Character</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20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B2E297-5E01-B9A8-93D1-09D5120DF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826" y="1212789"/>
            <a:ext cx="6687483" cy="4972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B440EB4-A71E-21E3-E438-018E1B08C9BF}"/>
              </a:ext>
            </a:extLst>
          </p:cNvPr>
          <p:cNvSpPr txBox="1"/>
          <p:nvPr/>
        </p:nvSpPr>
        <p:spPr>
          <a:xfrm>
            <a:off x="1189703" y="587788"/>
            <a:ext cx="5427406"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Number of words in each resume</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44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0D5C2D-02D1-E219-218E-55F979D4C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42" y="1150374"/>
            <a:ext cx="6725589" cy="4998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7E90FEB-2A88-F6AC-288C-076711073A96}"/>
              </a:ext>
            </a:extLst>
          </p:cNvPr>
          <p:cNvSpPr txBox="1"/>
          <p:nvPr/>
        </p:nvSpPr>
        <p:spPr>
          <a:xfrm>
            <a:off x="1235177" y="610051"/>
            <a:ext cx="3474476"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Number of Numerics</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08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FC4794-4C31-FB1A-3C8B-6AE141BE6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258" y="1258078"/>
            <a:ext cx="6587614" cy="5020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EE640C6-4CDE-8112-60B1-10FF6EFD27A1}"/>
              </a:ext>
            </a:extLst>
          </p:cNvPr>
          <p:cNvSpPr txBox="1"/>
          <p:nvPr/>
        </p:nvSpPr>
        <p:spPr>
          <a:xfrm>
            <a:off x="1238866" y="658762"/>
            <a:ext cx="4060723"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Number of StopWords</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78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337D1-099A-4057-B335-6BDCE5206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70" y="938170"/>
            <a:ext cx="9694017" cy="5206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079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C3B7-D370-27A1-6409-1CB70F1CF18D}"/>
              </a:ext>
            </a:extLst>
          </p:cNvPr>
          <p:cNvSpPr>
            <a:spLocks noGrp="1"/>
          </p:cNvSpPr>
          <p:nvPr>
            <p:ph type="ctrTitle"/>
          </p:nvPr>
        </p:nvSpPr>
        <p:spPr>
          <a:xfrm>
            <a:off x="1288027" y="1465008"/>
            <a:ext cx="8760542" cy="3431457"/>
          </a:xfrm>
        </p:spPr>
        <p:txBody>
          <a:bodyPr>
            <a:noAutofit/>
          </a:bodyPr>
          <a:lstStyle/>
          <a:p>
            <a:r>
              <a:rPr lang="en-US" sz="80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Resume Classification Analysis</a:t>
            </a:r>
            <a:endParaRPr lang="en-IN" sz="80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55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4EE7-47BC-ACFE-4F84-BB1C61FE8535}"/>
              </a:ext>
            </a:extLst>
          </p:cNvPr>
          <p:cNvSpPr>
            <a:spLocks noGrp="1"/>
          </p:cNvSpPr>
          <p:nvPr>
            <p:ph type="title"/>
          </p:nvPr>
        </p:nvSpPr>
        <p:spPr>
          <a:xfrm>
            <a:off x="481781" y="612725"/>
            <a:ext cx="3873910" cy="593520"/>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Text PreProcessing</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E4AE78-CE9C-0607-3412-60823AEF081D}"/>
              </a:ext>
            </a:extLst>
          </p:cNvPr>
          <p:cNvSpPr>
            <a:spLocks noGrp="1"/>
          </p:cNvSpPr>
          <p:nvPr>
            <p:ph idx="1"/>
          </p:nvPr>
        </p:nvSpPr>
        <p:spPr>
          <a:xfrm>
            <a:off x="1045904" y="1206245"/>
            <a:ext cx="9533603" cy="4719483"/>
          </a:xfrm>
        </p:spPr>
        <p:txBody>
          <a:bodyPr>
            <a:normAutofit fontScale="47500" lnSpcReduction="20000"/>
          </a:bodyPr>
          <a:lstStyle/>
          <a:p>
            <a:endParaRPr lang="en-US" b="0" i="0" dirty="0">
              <a:solidFill>
                <a:schemeClr val="accent2">
                  <a:lumMod val="75000"/>
                </a:schemeClr>
              </a:solidFill>
              <a:effectLst/>
              <a:highlight>
                <a:srgbClr val="FFFFFF"/>
              </a:highlight>
              <a:latin typeface="Comic Sans MS" panose="030F0702030302020204" pitchFamily="66" charset="0"/>
            </a:endParaRPr>
          </a:p>
          <a:p>
            <a:pPr marL="0" indent="0">
              <a:buNone/>
            </a:pPr>
            <a:r>
              <a:rPr lang="en-US" sz="2700" b="0" i="0" dirty="0">
                <a:solidFill>
                  <a:schemeClr val="accent2">
                    <a:lumMod val="75000"/>
                  </a:schemeClr>
                </a:solidFill>
                <a:effectLst/>
                <a:highlight>
                  <a:srgbClr val="FFFFFF"/>
                </a:highlight>
                <a:latin typeface="Comic Sans MS" panose="030F0702030302020204" pitchFamily="66" charset="0"/>
              </a:rPr>
              <a:t>Text preprocessing is an essential step in </a:t>
            </a:r>
            <a:r>
              <a:rPr lang="en-US" sz="2700" b="0" i="0" u="sng" dirty="0">
                <a:solidFill>
                  <a:schemeClr val="accent2">
                    <a:lumMod val="75000"/>
                  </a:schemeClr>
                </a:solidFill>
                <a:effectLst/>
                <a:highlight>
                  <a:srgbClr val="FFFFFF"/>
                </a:highlight>
                <a:latin typeface="Comic Sans MS" panose="030F0702030302020204" pitchFamily="66" charset="0"/>
                <a:hlinkClick r:id="rId2">
                  <a:extLst>
                    <a:ext uri="{A12FA001-AC4F-418D-AE19-62706E023703}">
                      <ahyp:hlinkClr xmlns:ahyp="http://schemas.microsoft.com/office/drawing/2018/hyperlinkcolor" val="tx"/>
                    </a:ext>
                  </a:extLst>
                </a:hlinkClick>
              </a:rPr>
              <a:t>natural language processing</a:t>
            </a:r>
            <a:r>
              <a:rPr lang="en-US" sz="2700" b="0" i="0" dirty="0">
                <a:solidFill>
                  <a:schemeClr val="accent2">
                    <a:lumMod val="75000"/>
                  </a:schemeClr>
                </a:solidFill>
                <a:effectLst/>
                <a:highlight>
                  <a:srgbClr val="FFFFFF"/>
                </a:highlight>
                <a:latin typeface="Comic Sans MS" panose="030F0702030302020204" pitchFamily="66" charset="0"/>
              </a:rPr>
              <a:t> (NLP) that involves cleaning and transforming unstructured text data to prepare it for analysis. It includes </a:t>
            </a:r>
            <a:r>
              <a:rPr lang="en-US" sz="2700" b="0" i="0" u="sng" dirty="0">
                <a:solidFill>
                  <a:schemeClr val="accent2">
                    <a:lumMod val="75000"/>
                  </a:schemeClr>
                </a:solidFill>
                <a:effectLst/>
                <a:highlight>
                  <a:srgbClr val="FFFFFF"/>
                </a:highlight>
                <a:latin typeface="Comic Sans MS" panose="030F0702030302020204" pitchFamily="66" charset="0"/>
                <a:hlinkClick r:id="rId3">
                  <a:extLst>
                    <a:ext uri="{A12FA001-AC4F-418D-AE19-62706E023703}">
                      <ahyp:hlinkClr xmlns:ahyp="http://schemas.microsoft.com/office/drawing/2018/hyperlinkcolor" val="tx"/>
                    </a:ext>
                  </a:extLst>
                </a:hlinkClick>
              </a:rPr>
              <a:t>tokenization</a:t>
            </a:r>
            <a:r>
              <a:rPr lang="en-US" sz="2700" b="0" i="0" dirty="0">
                <a:solidFill>
                  <a:schemeClr val="accent2">
                    <a:lumMod val="75000"/>
                  </a:schemeClr>
                </a:solidFill>
                <a:effectLst/>
                <a:highlight>
                  <a:srgbClr val="FFFFFF"/>
                </a:highlight>
                <a:latin typeface="Comic Sans MS" panose="030F0702030302020204" pitchFamily="66" charset="0"/>
              </a:rPr>
              <a:t>, </a:t>
            </a:r>
            <a:r>
              <a:rPr lang="en-US" sz="2700" b="0" i="0" u="sng" dirty="0">
                <a:solidFill>
                  <a:schemeClr val="accent2">
                    <a:lumMod val="75000"/>
                  </a:schemeClr>
                </a:solidFill>
                <a:effectLst/>
                <a:highlight>
                  <a:srgbClr val="FFFFFF"/>
                </a:highlight>
                <a:latin typeface="Comic Sans MS" panose="030F0702030302020204" pitchFamily="66" charset="0"/>
                <a:hlinkClick r:id="rId4">
                  <a:extLst>
                    <a:ext uri="{A12FA001-AC4F-418D-AE19-62706E023703}">
                      <ahyp:hlinkClr xmlns:ahyp="http://schemas.microsoft.com/office/drawing/2018/hyperlinkcolor" val="tx"/>
                    </a:ext>
                  </a:extLst>
                </a:hlinkClick>
              </a:rPr>
              <a:t>stemming</a:t>
            </a:r>
            <a:r>
              <a:rPr lang="en-US" sz="2700" b="0" i="0" dirty="0">
                <a:solidFill>
                  <a:schemeClr val="accent2">
                    <a:lumMod val="75000"/>
                  </a:schemeClr>
                </a:solidFill>
                <a:effectLst/>
                <a:highlight>
                  <a:srgbClr val="FFFFFF"/>
                </a:highlight>
                <a:latin typeface="Comic Sans MS" panose="030F0702030302020204" pitchFamily="66" charset="0"/>
              </a:rPr>
              <a:t>, lemmatization, stop-word removal, and part-of-speech tagging.</a:t>
            </a:r>
          </a:p>
          <a:p>
            <a:pPr marL="0" indent="0" algn="l">
              <a:buNone/>
            </a:pPr>
            <a:r>
              <a:rPr lang="en-US" sz="2700" b="0" i="0" dirty="0">
                <a:solidFill>
                  <a:schemeClr val="accent2">
                    <a:lumMod val="75000"/>
                  </a:schemeClr>
                </a:solidFill>
                <a:effectLst/>
                <a:highlight>
                  <a:srgbClr val="FFFFFF"/>
                </a:highlight>
                <a:latin typeface="Comic Sans MS" panose="030F0702030302020204" pitchFamily="66" charset="0"/>
              </a:rPr>
              <a:t>Apart from numerical data, Text data is available to a great extent which is used to analyze and solve business problems. But before using the data for analysis or prediction, processing the data is important.</a:t>
            </a:r>
          </a:p>
          <a:p>
            <a:pPr marL="0" indent="0" algn="l">
              <a:buNone/>
            </a:pPr>
            <a:r>
              <a:rPr lang="en-US" sz="2700" b="0" i="0" dirty="0">
                <a:solidFill>
                  <a:schemeClr val="accent2">
                    <a:lumMod val="75000"/>
                  </a:schemeClr>
                </a:solidFill>
                <a:effectLst/>
                <a:highlight>
                  <a:srgbClr val="FFFFFF"/>
                </a:highlight>
                <a:latin typeface="Comic Sans MS" panose="030F0702030302020204" pitchFamily="66" charset="0"/>
              </a:rPr>
              <a:t>To prepare the text data for the model building we perform text preprocessing. It is the very first step of NLP projects. Some of the preprocessing steps are:</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Removing punctuations like . , ! $( ) * % @</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Removing URLs</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Removing Stop words</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Lower casing</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Tokenization</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Stemming</a:t>
            </a:r>
          </a:p>
          <a:p>
            <a:pPr algn="l">
              <a:buFont typeface="Wingdings" panose="05000000000000000000" pitchFamily="2" charset="2"/>
              <a:buChar char="Ø"/>
            </a:pPr>
            <a:r>
              <a:rPr lang="en-US" sz="2700" b="0" i="0" dirty="0">
                <a:solidFill>
                  <a:schemeClr val="accent2">
                    <a:lumMod val="75000"/>
                  </a:schemeClr>
                </a:solidFill>
                <a:effectLst/>
                <a:highlight>
                  <a:srgbClr val="FFFFFF"/>
                </a:highlight>
                <a:latin typeface="Comic Sans MS" panose="030F0702030302020204" pitchFamily="66" charset="0"/>
              </a:rPr>
              <a:t>Lemmatization</a:t>
            </a:r>
          </a:p>
          <a:p>
            <a:endParaRPr lang="en-IN" dirty="0"/>
          </a:p>
        </p:txBody>
      </p:sp>
    </p:spTree>
    <p:extLst>
      <p:ext uri="{BB962C8B-B14F-4D97-AF65-F5344CB8AC3E}">
        <p14:creationId xmlns:p14="http://schemas.microsoft.com/office/powerpoint/2010/main" val="8592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497-E555-1089-5EC3-77CDCAA31A92}"/>
              </a:ext>
            </a:extLst>
          </p:cNvPr>
          <p:cNvSpPr>
            <a:spLocks noGrp="1"/>
          </p:cNvSpPr>
          <p:nvPr>
            <p:ph type="title"/>
          </p:nvPr>
        </p:nvSpPr>
        <p:spPr>
          <a:xfrm>
            <a:off x="562895" y="575810"/>
            <a:ext cx="1659193" cy="588604"/>
          </a:xfrm>
        </p:spPr>
        <p:txBody>
          <a:bodyPr>
            <a:no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Before</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76CB47B-EECE-F9BF-936F-44AEC0693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94" y="1169530"/>
            <a:ext cx="10734369" cy="2043779"/>
          </a:xfrm>
          <a:prstGeom prst="rect">
            <a:avLst/>
          </a:prstGeom>
        </p:spPr>
      </p:pic>
      <p:pic>
        <p:nvPicPr>
          <p:cNvPr id="9" name="Picture 8">
            <a:extLst>
              <a:ext uri="{FF2B5EF4-FFF2-40B4-BE49-F238E27FC236}">
                <a16:creationId xmlns:a16="http://schemas.microsoft.com/office/drawing/2014/main" id="{9E299585-47B2-6346-EBDF-D9EAB9818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4" y="4106357"/>
            <a:ext cx="10734369" cy="1395978"/>
          </a:xfrm>
          <a:prstGeom prst="rect">
            <a:avLst/>
          </a:prstGeom>
        </p:spPr>
      </p:pic>
      <p:sp>
        <p:nvSpPr>
          <p:cNvPr id="12" name="TextBox 11">
            <a:extLst>
              <a:ext uri="{FF2B5EF4-FFF2-40B4-BE49-F238E27FC236}">
                <a16:creationId xmlns:a16="http://schemas.microsoft.com/office/drawing/2014/main" id="{8A0E6B70-3791-724A-E6E6-F56424571F55}"/>
              </a:ext>
            </a:extLst>
          </p:cNvPr>
          <p:cNvSpPr txBox="1"/>
          <p:nvPr/>
        </p:nvSpPr>
        <p:spPr>
          <a:xfrm>
            <a:off x="562895" y="3644692"/>
            <a:ext cx="1659193"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AFTER</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88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2E4C853-706E-909C-EC83-809BC83DB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433" y="1491843"/>
            <a:ext cx="4778207" cy="4434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7491804B-1517-B911-B547-D3874F04DBEC}"/>
              </a:ext>
            </a:extLst>
          </p:cNvPr>
          <p:cNvSpPr txBox="1"/>
          <p:nvPr/>
        </p:nvSpPr>
        <p:spPr>
          <a:xfrm>
            <a:off x="727585" y="752572"/>
            <a:ext cx="4601497"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After Complete Tokenization</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9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1DAB-D375-8D60-868C-22069DAABB45}"/>
              </a:ext>
            </a:extLst>
          </p:cNvPr>
          <p:cNvSpPr>
            <a:spLocks noGrp="1"/>
          </p:cNvSpPr>
          <p:nvPr>
            <p:ph type="title"/>
          </p:nvPr>
        </p:nvSpPr>
        <p:spPr>
          <a:xfrm>
            <a:off x="491613" y="674176"/>
            <a:ext cx="3765754" cy="643347"/>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Feature  Extraction</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C4DBD1-C4E3-57D6-5B9E-C5D71BFBBB68}"/>
              </a:ext>
            </a:extLst>
          </p:cNvPr>
          <p:cNvSpPr>
            <a:spLocks noGrp="1"/>
          </p:cNvSpPr>
          <p:nvPr>
            <p:ph idx="1"/>
          </p:nvPr>
        </p:nvSpPr>
        <p:spPr>
          <a:xfrm>
            <a:off x="1313837" y="1398640"/>
            <a:ext cx="8390602" cy="3864076"/>
          </a:xfrm>
        </p:spPr>
        <p:txBody>
          <a:bodyPr>
            <a:normAutofit/>
          </a:bodyPr>
          <a:lstStyle/>
          <a:p>
            <a:pPr marL="0" indent="0" algn="l" fontAlgn="base">
              <a:buNone/>
            </a:pPr>
            <a:r>
              <a:rPr lang="en-US" sz="1500" b="1" dirty="0">
                <a:solidFill>
                  <a:schemeClr val="accent2">
                    <a:lumMod val="75000"/>
                  </a:schemeClr>
                </a:solidFill>
                <a:highlight>
                  <a:srgbClr val="FFFFFF"/>
                </a:highlight>
                <a:latin typeface="Comic Sans MS" panose="030F0702030302020204" pitchFamily="66" charset="0"/>
              </a:rPr>
              <a:t>F</a:t>
            </a:r>
            <a:r>
              <a:rPr lang="en-US" sz="1500" b="1" i="0" dirty="0">
                <a:solidFill>
                  <a:schemeClr val="accent2">
                    <a:lumMod val="75000"/>
                  </a:schemeClr>
                </a:solidFill>
                <a:effectLst/>
                <a:highlight>
                  <a:srgbClr val="FFFFFF"/>
                </a:highlight>
                <a:latin typeface="Comic Sans MS" panose="030F0702030302020204" pitchFamily="66" charset="0"/>
              </a:rPr>
              <a:t>eature </a:t>
            </a:r>
            <a:r>
              <a:rPr lang="en-US" sz="1500" b="1" dirty="0">
                <a:solidFill>
                  <a:schemeClr val="accent2">
                    <a:lumMod val="75000"/>
                  </a:schemeClr>
                </a:solidFill>
                <a:highlight>
                  <a:srgbClr val="FFFFFF"/>
                </a:highlight>
                <a:latin typeface="Comic Sans MS" panose="030F0702030302020204" pitchFamily="66" charset="0"/>
              </a:rPr>
              <a:t>E</a:t>
            </a:r>
            <a:r>
              <a:rPr lang="en-US" sz="1500" b="1" i="0" dirty="0">
                <a:solidFill>
                  <a:schemeClr val="accent2">
                    <a:lumMod val="75000"/>
                  </a:schemeClr>
                </a:solidFill>
                <a:effectLst/>
                <a:highlight>
                  <a:srgbClr val="FFFFFF"/>
                </a:highlight>
                <a:latin typeface="Comic Sans MS" panose="030F0702030302020204" pitchFamily="66" charset="0"/>
              </a:rPr>
              <a:t>xtraction </a:t>
            </a:r>
            <a:r>
              <a:rPr lang="en-US" sz="1500" b="1" dirty="0">
                <a:solidFill>
                  <a:schemeClr val="accent2">
                    <a:lumMod val="75000"/>
                  </a:schemeClr>
                </a:solidFill>
                <a:highlight>
                  <a:srgbClr val="FFFFFF"/>
                </a:highlight>
                <a:latin typeface="Comic Sans MS" panose="030F0702030302020204" pitchFamily="66" charset="0"/>
              </a:rPr>
              <a:t>T</a:t>
            </a:r>
            <a:r>
              <a:rPr lang="en-US" sz="1500" b="1" i="0" dirty="0">
                <a:solidFill>
                  <a:schemeClr val="accent2">
                    <a:lumMod val="75000"/>
                  </a:schemeClr>
                </a:solidFill>
                <a:effectLst/>
                <a:highlight>
                  <a:srgbClr val="FFFFFF"/>
                </a:highlight>
                <a:latin typeface="Comic Sans MS" panose="030F0702030302020204" pitchFamily="66" charset="0"/>
              </a:rPr>
              <a:t>echniques</a:t>
            </a:r>
            <a:r>
              <a:rPr lang="en-US" sz="1500" b="0" i="0" dirty="0">
                <a:solidFill>
                  <a:schemeClr val="accent2">
                    <a:lumMod val="75000"/>
                  </a:schemeClr>
                </a:solidFill>
                <a:effectLst/>
                <a:highlight>
                  <a:srgbClr val="FFFFFF"/>
                </a:highlight>
                <a:latin typeface="Comic Sans MS" panose="030F0702030302020204" pitchFamily="66" charset="0"/>
              </a:rPr>
              <a:t> </a:t>
            </a:r>
            <a:r>
              <a:rPr lang="en-US" sz="1500" dirty="0">
                <a:solidFill>
                  <a:schemeClr val="accent2">
                    <a:lumMod val="75000"/>
                  </a:schemeClr>
                </a:solidFill>
                <a:highlight>
                  <a:srgbClr val="FFFFFF"/>
                </a:highlight>
                <a:latin typeface="Comic Sans MS" panose="030F0702030302020204" pitchFamily="66" charset="0"/>
              </a:rPr>
              <a:t>in </a:t>
            </a:r>
            <a:r>
              <a:rPr lang="en-US" sz="1500" b="0" i="0" dirty="0">
                <a:solidFill>
                  <a:schemeClr val="accent2">
                    <a:lumMod val="75000"/>
                  </a:schemeClr>
                </a:solidFill>
                <a:effectLst/>
                <a:highlight>
                  <a:srgbClr val="FFFFFF"/>
                </a:highlight>
                <a:latin typeface="Comic Sans MS" panose="030F0702030302020204" pitchFamily="66" charset="0"/>
              </a:rPr>
              <a:t>Machine Learning algorithms learn from a pre-defined set of features from the training data to produce output for the test data. But the main problem in working with language processing is that machine learning algorithms cannot work on the raw text directly. So, we need some feature extraction techniques to convert text into a matrix(or vector) of features. Some of the most popular methods of feature extraction are</a:t>
            </a:r>
            <a:endParaRPr lang="en-US" sz="1500" dirty="0">
              <a:solidFill>
                <a:schemeClr val="accent2">
                  <a:lumMod val="75000"/>
                </a:schemeClr>
              </a:solidFill>
              <a:highlight>
                <a:srgbClr val="FFFFFF"/>
              </a:highlight>
              <a:latin typeface="Comic Sans MS" panose="030F0702030302020204" pitchFamily="66" charset="0"/>
            </a:endParaRPr>
          </a:p>
          <a:p>
            <a:pPr marL="0" indent="0" algn="l" fontAlgn="base">
              <a:buNone/>
            </a:pPr>
            <a:endParaRPr lang="en-US" sz="1500" b="0" i="0" dirty="0">
              <a:solidFill>
                <a:schemeClr val="accent2">
                  <a:lumMod val="75000"/>
                </a:schemeClr>
              </a:solidFill>
              <a:effectLst/>
              <a:highlight>
                <a:srgbClr val="FFFFFF"/>
              </a:highlight>
              <a:latin typeface="Comic Sans MS" panose="030F0702030302020204" pitchFamily="66" charset="0"/>
            </a:endParaRPr>
          </a:p>
          <a:p>
            <a:pPr fontAlgn="base">
              <a:buFont typeface="Wingdings" panose="05000000000000000000" pitchFamily="2" charset="2"/>
              <a:buChar char="Ø"/>
            </a:pPr>
            <a:r>
              <a:rPr lang="en-US" sz="1500" b="0" i="0" dirty="0">
                <a:solidFill>
                  <a:schemeClr val="accent2">
                    <a:lumMod val="75000"/>
                  </a:schemeClr>
                </a:solidFill>
                <a:effectLst/>
                <a:highlight>
                  <a:srgbClr val="FFFF00"/>
                </a:highlight>
                <a:latin typeface="Comic Sans MS" panose="030F0702030302020204" pitchFamily="66" charset="0"/>
              </a:rPr>
              <a:t>Bag-of-Words or </a:t>
            </a:r>
            <a:r>
              <a:rPr lang="en-IN" sz="1500" i="0" dirty="0">
                <a:solidFill>
                  <a:schemeClr val="accent2">
                    <a:lumMod val="75000"/>
                  </a:schemeClr>
                </a:solidFill>
                <a:effectLst/>
                <a:highlight>
                  <a:srgbClr val="FFFF00"/>
                </a:highlight>
                <a:latin typeface="Comic Sans MS" panose="030F0702030302020204" pitchFamily="66" charset="0"/>
              </a:rPr>
              <a:t>Count Vectorizer</a:t>
            </a:r>
            <a:endParaRPr lang="en-US" sz="1500" i="0" dirty="0">
              <a:solidFill>
                <a:schemeClr val="accent2">
                  <a:lumMod val="75000"/>
                </a:schemeClr>
              </a:solidFill>
              <a:effectLst/>
              <a:highlight>
                <a:srgbClr val="FFFF00"/>
              </a:highlight>
              <a:latin typeface="Comic Sans MS" panose="030F0702030302020204" pitchFamily="66" charset="0"/>
            </a:endParaRPr>
          </a:p>
          <a:p>
            <a:pPr algn="l" fontAlgn="base">
              <a:buFont typeface="Wingdings" panose="05000000000000000000" pitchFamily="2" charset="2"/>
              <a:buChar char="Ø"/>
            </a:pPr>
            <a:r>
              <a:rPr lang="en-US" sz="1500" b="0" i="0" dirty="0">
                <a:solidFill>
                  <a:schemeClr val="accent2">
                    <a:lumMod val="75000"/>
                  </a:schemeClr>
                </a:solidFill>
                <a:effectLst/>
                <a:highlight>
                  <a:srgbClr val="FFFF00"/>
                </a:highlight>
                <a:latin typeface="Comic Sans MS" panose="030F0702030302020204" pitchFamily="66" charset="0"/>
              </a:rPr>
              <a:t>TF-IDF Vectorizer</a:t>
            </a:r>
          </a:p>
          <a:p>
            <a:pPr algn="l" fontAlgn="base">
              <a:buFont typeface="Wingdings" panose="05000000000000000000" pitchFamily="2" charset="2"/>
              <a:buChar char="Ø"/>
            </a:pPr>
            <a:r>
              <a:rPr lang="en-US" sz="1500" dirty="0">
                <a:solidFill>
                  <a:schemeClr val="accent2">
                    <a:lumMod val="75000"/>
                  </a:schemeClr>
                </a:solidFill>
                <a:highlight>
                  <a:srgbClr val="FFFF00"/>
                </a:highlight>
                <a:latin typeface="Comic Sans MS" panose="030F0702030302020204" pitchFamily="66" charset="0"/>
              </a:rPr>
              <a:t>PCA(Principal Component Analysis)</a:t>
            </a:r>
            <a:endParaRPr lang="en-US" sz="1500" b="0" i="0" dirty="0">
              <a:solidFill>
                <a:schemeClr val="accent2">
                  <a:lumMod val="75000"/>
                </a:schemeClr>
              </a:solidFill>
              <a:effectLst/>
              <a:highlight>
                <a:srgbClr val="FFFF00"/>
              </a:highlight>
              <a:latin typeface="Comic Sans MS" panose="030F0702030302020204" pitchFamily="66" charset="0"/>
            </a:endParaRPr>
          </a:p>
        </p:txBody>
      </p:sp>
    </p:spTree>
    <p:extLst>
      <p:ext uri="{BB962C8B-B14F-4D97-AF65-F5344CB8AC3E}">
        <p14:creationId xmlns:p14="http://schemas.microsoft.com/office/powerpoint/2010/main" val="300558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DD819-70C4-BC7F-80C5-D6697DFAABAB}"/>
              </a:ext>
            </a:extLst>
          </p:cNvPr>
          <p:cNvSpPr>
            <a:spLocks noGrp="1"/>
          </p:cNvSpPr>
          <p:nvPr>
            <p:ph sz="half" idx="1"/>
          </p:nvPr>
        </p:nvSpPr>
        <p:spPr>
          <a:xfrm>
            <a:off x="1371154" y="555471"/>
            <a:ext cx="3078523" cy="521109"/>
          </a:xfrm>
        </p:spPr>
        <p:txBody>
          <a:bodyPr>
            <a:noAutofit/>
          </a:bodyPr>
          <a:lstStyle/>
          <a:p>
            <a:pPr marL="0" indent="0">
              <a:buNone/>
            </a:pPr>
            <a:r>
              <a:rPr lang="en-IN" sz="2200" b="1" i="1" u="sng" dirty="0">
                <a:solidFill>
                  <a:schemeClr val="bg2">
                    <a:lumMod val="50000"/>
                  </a:schemeClr>
                </a:solidFill>
                <a:effectLst/>
                <a:highlight>
                  <a:srgbClr val="FFFFFF"/>
                </a:highlight>
                <a:latin typeface="Arial" panose="020B0604020202020204" pitchFamily="34" charset="0"/>
                <a:cs typeface="Arial" panose="020B0604020202020204" pitchFamily="34" charset="0"/>
              </a:rPr>
              <a:t>Count Vectorizer</a:t>
            </a:r>
            <a:endParaRPr lang="en-IN" sz="2200" b="1" i="1" u="sng" dirty="0">
              <a:solidFill>
                <a:schemeClr val="bg2">
                  <a:lumMod val="50000"/>
                </a:schemeClr>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FAE62E1C-3CF1-5443-06DD-35DB74208670}"/>
              </a:ext>
            </a:extLst>
          </p:cNvPr>
          <p:cNvSpPr>
            <a:spLocks noGrp="1"/>
          </p:cNvSpPr>
          <p:nvPr>
            <p:ph sz="half" idx="2"/>
          </p:nvPr>
        </p:nvSpPr>
        <p:spPr>
          <a:xfrm>
            <a:off x="5687959" y="614613"/>
            <a:ext cx="3239731" cy="383458"/>
          </a:xfrm>
        </p:spPr>
        <p:txBody>
          <a:bodyPr>
            <a:noAutofit/>
          </a:bodyPr>
          <a:lstStyle/>
          <a:p>
            <a:pPr marL="0" indent="0">
              <a:buNone/>
            </a:pPr>
            <a:r>
              <a:rPr lang="en-US" sz="2200" b="1" i="1" u="sng" dirty="0">
                <a:solidFill>
                  <a:schemeClr val="bg2">
                    <a:lumMod val="50000"/>
                  </a:schemeClr>
                </a:solidFill>
                <a:effectLst/>
                <a:highlight>
                  <a:srgbClr val="FFFFFF"/>
                </a:highlight>
                <a:latin typeface="Arial" panose="020B0604020202020204" pitchFamily="34" charset="0"/>
                <a:cs typeface="Arial" panose="020B0604020202020204" pitchFamily="34" charset="0"/>
              </a:rPr>
              <a:t>TF-IDF Vectorizer</a:t>
            </a:r>
          </a:p>
        </p:txBody>
      </p:sp>
      <p:pic>
        <p:nvPicPr>
          <p:cNvPr id="6" name="Picture 5">
            <a:extLst>
              <a:ext uri="{FF2B5EF4-FFF2-40B4-BE49-F238E27FC236}">
                <a16:creationId xmlns:a16="http://schemas.microsoft.com/office/drawing/2014/main" id="{4B1CBE81-0A60-4C74-AC76-D591A0370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520" y="1702673"/>
            <a:ext cx="2143424" cy="45916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B77C56D3-CDD6-B750-85DB-F89B63FAAB4A}"/>
              </a:ext>
            </a:extLst>
          </p:cNvPr>
          <p:cNvSpPr txBox="1"/>
          <p:nvPr/>
        </p:nvSpPr>
        <p:spPr>
          <a:xfrm>
            <a:off x="1838704" y="1276731"/>
            <a:ext cx="2241751" cy="369332"/>
          </a:xfrm>
          <a:prstGeom prst="rect">
            <a:avLst/>
          </a:prstGeom>
          <a:noFill/>
        </p:spPr>
        <p:txBody>
          <a:bodyPr wrap="square" rtlCol="0">
            <a:spAutoFit/>
          </a:bodyPr>
          <a:lstStyle/>
          <a:p>
            <a:r>
              <a:rPr lang="en-US" b="1" dirty="0">
                <a:solidFill>
                  <a:schemeClr val="accent2">
                    <a:lumMod val="75000"/>
                  </a:schemeClr>
                </a:solidFill>
                <a:latin typeface="Comic Sans MS" panose="030F0702030302020204" pitchFamily="66" charset="0"/>
                <a:cs typeface="Arial" panose="020B0604020202020204" pitchFamily="34" charset="0"/>
              </a:rPr>
              <a:t>Top 10 words</a:t>
            </a:r>
            <a:endParaRPr lang="en-IN" b="1" dirty="0">
              <a:solidFill>
                <a:schemeClr val="accent2">
                  <a:lumMod val="75000"/>
                </a:schemeClr>
              </a:solidFill>
              <a:latin typeface="Comic Sans MS" panose="030F0702030302020204" pitchFamily="66" charset="0"/>
              <a:cs typeface="Arial" panose="020B0604020202020204" pitchFamily="34" charset="0"/>
            </a:endParaRPr>
          </a:p>
        </p:txBody>
      </p:sp>
      <p:sp>
        <p:nvSpPr>
          <p:cNvPr id="8" name="TextBox 7">
            <a:extLst>
              <a:ext uri="{FF2B5EF4-FFF2-40B4-BE49-F238E27FC236}">
                <a16:creationId xmlns:a16="http://schemas.microsoft.com/office/drawing/2014/main" id="{9F15D8B9-F2F0-6B61-DA3E-002AFCEC05A0}"/>
              </a:ext>
            </a:extLst>
          </p:cNvPr>
          <p:cNvSpPr txBox="1"/>
          <p:nvPr/>
        </p:nvSpPr>
        <p:spPr>
          <a:xfrm>
            <a:off x="6263083" y="1276731"/>
            <a:ext cx="1848464" cy="369332"/>
          </a:xfrm>
          <a:prstGeom prst="rect">
            <a:avLst/>
          </a:prstGeom>
          <a:noFill/>
        </p:spPr>
        <p:txBody>
          <a:bodyPr wrap="square" rtlCol="0">
            <a:spAutoFit/>
          </a:bodyPr>
          <a:lstStyle/>
          <a:p>
            <a:r>
              <a:rPr lang="en-US" b="1" dirty="0">
                <a:solidFill>
                  <a:schemeClr val="accent2">
                    <a:lumMod val="75000"/>
                  </a:schemeClr>
                </a:solidFill>
                <a:latin typeface="Comic Sans MS" panose="030F0702030302020204" pitchFamily="66" charset="0"/>
                <a:cs typeface="Arial" panose="020B0604020202020204" pitchFamily="34" charset="0"/>
              </a:rPr>
              <a:t>Top 10 words</a:t>
            </a:r>
            <a:endParaRPr lang="en-IN" b="1" dirty="0">
              <a:solidFill>
                <a:schemeClr val="accent2">
                  <a:lumMod val="75000"/>
                </a:schemeClr>
              </a:solidFill>
              <a:latin typeface="Comic Sans MS" panose="030F0702030302020204" pitchFamily="66" charset="0"/>
              <a:cs typeface="Arial" panose="020B0604020202020204" pitchFamily="34" charset="0"/>
            </a:endParaRPr>
          </a:p>
        </p:txBody>
      </p:sp>
      <p:pic>
        <p:nvPicPr>
          <p:cNvPr id="10" name="Picture 9">
            <a:extLst>
              <a:ext uri="{FF2B5EF4-FFF2-40B4-BE49-F238E27FC236}">
                <a16:creationId xmlns:a16="http://schemas.microsoft.com/office/drawing/2014/main" id="{49774324-CF9F-C566-AAC6-38DDAC0CCCB0}"/>
              </a:ext>
            </a:extLst>
          </p:cNvPr>
          <p:cNvPicPr>
            <a:picLocks noChangeAspect="1"/>
          </p:cNvPicPr>
          <p:nvPr/>
        </p:nvPicPr>
        <p:blipFill rotWithShape="1">
          <a:blip r:embed="rId3">
            <a:extLst>
              <a:ext uri="{28A0092B-C50C-407E-A947-70E740481C1C}">
                <a14:useLocalDpi xmlns:a14="http://schemas.microsoft.com/office/drawing/2010/main" val="0"/>
              </a:ext>
            </a:extLst>
          </a:blip>
          <a:srcRect b="27551"/>
          <a:stretch/>
        </p:blipFill>
        <p:spPr>
          <a:xfrm>
            <a:off x="6469897" y="1694533"/>
            <a:ext cx="2457793" cy="45137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764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804C-6C98-B53C-24D8-75F9C35BACFE}"/>
              </a:ext>
            </a:extLst>
          </p:cNvPr>
          <p:cNvSpPr>
            <a:spLocks noGrp="1"/>
          </p:cNvSpPr>
          <p:nvPr>
            <p:ph type="title"/>
          </p:nvPr>
        </p:nvSpPr>
        <p:spPr>
          <a:xfrm>
            <a:off x="639097" y="486697"/>
            <a:ext cx="2418735" cy="596491"/>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Word Cloud</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8194" name="Picture 2">
            <a:extLst>
              <a:ext uri="{FF2B5EF4-FFF2-40B4-BE49-F238E27FC236}">
                <a16:creationId xmlns:a16="http://schemas.microsoft.com/office/drawing/2014/main" id="{50DB08BE-8CA8-750C-676A-DC49DA237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503" y="1152319"/>
            <a:ext cx="9302967" cy="532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83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D74-CCD2-9658-0EAE-DD56C551ECF5}"/>
              </a:ext>
            </a:extLst>
          </p:cNvPr>
          <p:cNvSpPr>
            <a:spLocks noGrp="1"/>
          </p:cNvSpPr>
          <p:nvPr>
            <p:ph type="title"/>
          </p:nvPr>
        </p:nvSpPr>
        <p:spPr>
          <a:xfrm>
            <a:off x="710381" y="388373"/>
            <a:ext cx="3792793" cy="932733"/>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Top 10 most common</a:t>
            </a:r>
            <a:br>
              <a:rPr lang="en-US" sz="2400" b="1" i="1" u="sng" dirty="0">
                <a:solidFill>
                  <a:schemeClr val="bg2">
                    <a:lumMod val="50000"/>
                  </a:schemeClr>
                </a:solidFill>
                <a:latin typeface="Arial" panose="020B0604020202020204" pitchFamily="34" charset="0"/>
                <a:cs typeface="Arial" panose="020B0604020202020204" pitchFamily="34" charset="0"/>
              </a:rPr>
            </a:br>
            <a:r>
              <a:rPr lang="en-US" sz="2400" b="1" i="1" u="sng" dirty="0">
                <a:solidFill>
                  <a:schemeClr val="bg2">
                    <a:lumMod val="50000"/>
                  </a:schemeClr>
                </a:solidFill>
                <a:latin typeface="Arial" panose="020B0604020202020204" pitchFamily="34" charset="0"/>
                <a:cs typeface="Arial" panose="020B0604020202020204" pitchFamily="34" charset="0"/>
              </a:rPr>
              <a:t>words</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9218" name="Picture 2">
            <a:extLst>
              <a:ext uri="{FF2B5EF4-FFF2-40B4-BE49-F238E27FC236}">
                <a16:creationId xmlns:a16="http://schemas.microsoft.com/office/drawing/2014/main" id="{BA4EDF77-5405-AC57-A2A8-4CFFCB022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003" y="1396181"/>
            <a:ext cx="8863011" cy="4870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7401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BC70-A530-BB33-8DB1-B05B8DC904E6}"/>
              </a:ext>
            </a:extLst>
          </p:cNvPr>
          <p:cNvSpPr>
            <a:spLocks noGrp="1"/>
          </p:cNvSpPr>
          <p:nvPr>
            <p:ph type="title"/>
          </p:nvPr>
        </p:nvSpPr>
        <p:spPr>
          <a:xfrm>
            <a:off x="589935" y="758417"/>
            <a:ext cx="3932902" cy="588604"/>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Feature Engineering</a:t>
            </a:r>
            <a:endParaRPr lang="en-IN" sz="2400" b="1" i="1" u="sng" dirty="0">
              <a:solidFill>
                <a:schemeClr val="bg2">
                  <a:lumMod val="50000"/>
                </a:schemeClr>
              </a:solidFill>
            </a:endParaRPr>
          </a:p>
        </p:txBody>
      </p:sp>
      <p:sp>
        <p:nvSpPr>
          <p:cNvPr id="3" name="Content Placeholder 2">
            <a:extLst>
              <a:ext uri="{FF2B5EF4-FFF2-40B4-BE49-F238E27FC236}">
                <a16:creationId xmlns:a16="http://schemas.microsoft.com/office/drawing/2014/main" id="{07155C4B-A5E7-9D81-693A-65661103FEF3}"/>
              </a:ext>
            </a:extLst>
          </p:cNvPr>
          <p:cNvSpPr>
            <a:spLocks noGrp="1"/>
          </p:cNvSpPr>
          <p:nvPr>
            <p:ph idx="1"/>
          </p:nvPr>
        </p:nvSpPr>
        <p:spPr>
          <a:xfrm>
            <a:off x="1467465" y="1487129"/>
            <a:ext cx="8522110" cy="3313471"/>
          </a:xfrm>
        </p:spPr>
        <p:txBody>
          <a:bodyPr>
            <a:normAutofit/>
          </a:bodyPr>
          <a:lstStyle/>
          <a:p>
            <a:pPr marL="0" indent="0">
              <a:buNone/>
            </a:pPr>
            <a:r>
              <a:rPr lang="en-US" sz="1500" i="0" dirty="0">
                <a:solidFill>
                  <a:schemeClr val="accent2">
                    <a:lumMod val="75000"/>
                  </a:schemeClr>
                </a:solidFill>
                <a:effectLst/>
                <a:highlight>
                  <a:srgbClr val="FFFFFF"/>
                </a:highlight>
                <a:latin typeface="Comic Sans MS" panose="030F0702030302020204" pitchFamily="66" charset="0"/>
              </a:rPr>
              <a:t>Feature engineering is </a:t>
            </a:r>
            <a:r>
              <a:rPr lang="en-US" sz="1500" i="0" dirty="0">
                <a:solidFill>
                  <a:schemeClr val="accent2">
                    <a:lumMod val="75000"/>
                  </a:schemeClr>
                </a:solidFill>
                <a:effectLst/>
                <a:latin typeface="Comic Sans MS" panose="030F0702030302020204" pitchFamily="66" charset="0"/>
              </a:rPr>
              <a:t>a machine learning technique that leverages data to create new variables that aren't in the training set</a:t>
            </a:r>
            <a:r>
              <a:rPr lang="en-US" sz="1500" i="0" dirty="0">
                <a:solidFill>
                  <a:schemeClr val="accent2">
                    <a:lumMod val="75000"/>
                  </a:schemeClr>
                </a:solidFill>
                <a:effectLst/>
                <a:highlight>
                  <a:srgbClr val="FFFFFF"/>
                </a:highlight>
                <a:latin typeface="Comic Sans MS" panose="030F0702030302020204" pitchFamily="66" charset="0"/>
              </a:rPr>
              <a:t>. It can produce new features for both supervised and unsupervised learning, with the goal of simplifying and speeding up data transformations while also enhancing model accuracy.</a:t>
            </a:r>
          </a:p>
          <a:p>
            <a:pPr marL="0" indent="0">
              <a:buNone/>
            </a:pPr>
            <a:endParaRPr lang="en-US" sz="1500" i="0" dirty="0">
              <a:solidFill>
                <a:schemeClr val="accent2">
                  <a:lumMod val="75000"/>
                </a:schemeClr>
              </a:solidFill>
              <a:effectLst/>
              <a:highlight>
                <a:srgbClr val="FFFFFF"/>
              </a:highlight>
              <a:latin typeface="Comic Sans MS" panose="030F0702030302020204" pitchFamily="66" charset="0"/>
            </a:endParaRPr>
          </a:p>
          <a:p>
            <a:pPr>
              <a:buFont typeface="Wingdings" panose="05000000000000000000" pitchFamily="2" charset="2"/>
              <a:buChar char="Ø"/>
            </a:pPr>
            <a:r>
              <a:rPr lang="en-US" sz="1500" dirty="0">
                <a:solidFill>
                  <a:schemeClr val="accent2">
                    <a:lumMod val="75000"/>
                  </a:schemeClr>
                </a:solidFill>
                <a:highlight>
                  <a:srgbClr val="FFFF00"/>
                </a:highlight>
                <a:latin typeface="Comic Sans MS" panose="030F0702030302020204" pitchFamily="66" charset="0"/>
              </a:rPr>
              <a:t>Label Encoding</a:t>
            </a:r>
          </a:p>
          <a:p>
            <a:pPr>
              <a:buFont typeface="Wingdings" panose="05000000000000000000" pitchFamily="2" charset="2"/>
              <a:buChar char="Ø"/>
            </a:pPr>
            <a:r>
              <a:rPr lang="en-US" sz="1500" dirty="0">
                <a:solidFill>
                  <a:schemeClr val="accent2">
                    <a:lumMod val="75000"/>
                  </a:schemeClr>
                </a:solidFill>
                <a:highlight>
                  <a:srgbClr val="FFFF00"/>
                </a:highlight>
                <a:latin typeface="Comic Sans MS" panose="030F0702030302020204" pitchFamily="66" charset="0"/>
              </a:rPr>
              <a:t>Train-Test Split</a:t>
            </a:r>
          </a:p>
          <a:p>
            <a:pPr algn="l">
              <a:buFont typeface="Wingdings" panose="05000000000000000000" pitchFamily="2" charset="2"/>
              <a:buChar char="Ø"/>
            </a:pPr>
            <a:r>
              <a:rPr lang="en-IN" sz="1500" i="0" dirty="0">
                <a:solidFill>
                  <a:schemeClr val="accent2">
                    <a:lumMod val="75000"/>
                  </a:schemeClr>
                </a:solidFill>
                <a:effectLst/>
                <a:highlight>
                  <a:srgbClr val="FFFF00"/>
                </a:highlight>
                <a:latin typeface="Comic Sans MS" panose="030F0702030302020204" pitchFamily="66" charset="0"/>
              </a:rPr>
              <a:t>TF-IDF Vectorizer</a:t>
            </a:r>
          </a:p>
        </p:txBody>
      </p:sp>
    </p:spTree>
    <p:extLst>
      <p:ext uri="{BB962C8B-B14F-4D97-AF65-F5344CB8AC3E}">
        <p14:creationId xmlns:p14="http://schemas.microsoft.com/office/powerpoint/2010/main" val="115673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C4B4-981F-4F9B-7A66-ED655CCFA0F6}"/>
              </a:ext>
            </a:extLst>
          </p:cNvPr>
          <p:cNvSpPr>
            <a:spLocks noGrp="1"/>
          </p:cNvSpPr>
          <p:nvPr>
            <p:ph type="title"/>
          </p:nvPr>
        </p:nvSpPr>
        <p:spPr>
          <a:xfrm>
            <a:off x="792725" y="681234"/>
            <a:ext cx="3048000" cy="883572"/>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Model Building Algorithms</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2A9AB98-066E-247F-741E-93548AD53B70}"/>
              </a:ext>
            </a:extLst>
          </p:cNvPr>
          <p:cNvSpPr>
            <a:spLocks noGrp="1"/>
          </p:cNvSpPr>
          <p:nvPr>
            <p:ph idx="1"/>
          </p:nvPr>
        </p:nvSpPr>
        <p:spPr>
          <a:xfrm>
            <a:off x="1713269" y="2208161"/>
            <a:ext cx="4579375" cy="3802215"/>
          </a:xfrm>
        </p:spPr>
        <p:txBody>
          <a:bodyPr>
            <a:normAutofit fontScale="25000" lnSpcReduction="20000"/>
          </a:bodyPr>
          <a:lstStyle/>
          <a:p>
            <a:pPr marL="565150" indent="-514350">
              <a:buFont typeface="+mj-lt"/>
              <a:buAutoNum type="arabicPeriod"/>
            </a:pPr>
            <a:endParaRPr lang="en-US" sz="1800" dirty="0">
              <a:solidFill>
                <a:schemeClr val="bg2">
                  <a:lumMod val="10000"/>
                </a:schemeClr>
              </a:solidFill>
              <a:latin typeface="Comic Sans MS" panose="030F0702030302020204" pitchFamily="66" charset="0"/>
            </a:endParaRPr>
          </a:p>
          <a:p>
            <a:pPr marL="565150" indent="-514350">
              <a:buFont typeface="+mj-lt"/>
              <a:buAutoNum type="arabicPeriod"/>
            </a:pPr>
            <a:endParaRPr lang="en-US" sz="1800" dirty="0">
              <a:solidFill>
                <a:schemeClr val="bg2">
                  <a:lumMod val="10000"/>
                </a:schemeClr>
              </a:solidFill>
              <a:latin typeface="Comic Sans MS" panose="030F0702030302020204" pitchFamily="66" charset="0"/>
            </a:endParaRPr>
          </a:p>
          <a:p>
            <a:pPr marL="565150" indent="-514350">
              <a:buFont typeface="+mj-lt"/>
              <a:buAutoNum type="arabicPeriod"/>
            </a:pPr>
            <a:endParaRPr lang="en-US" sz="1800" dirty="0">
              <a:solidFill>
                <a:schemeClr val="bg2">
                  <a:lumMod val="10000"/>
                </a:schemeClr>
              </a:solidFill>
              <a:latin typeface="Comic Sans MS" panose="030F0702030302020204" pitchFamily="66" charset="0"/>
            </a:endParaRP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Logistic Regression</a:t>
            </a:r>
          </a:p>
          <a:p>
            <a:pPr marL="965200" indent="-914400">
              <a:buFont typeface="+mj-lt"/>
              <a:buAutoNum type="arabicParenR"/>
            </a:pPr>
            <a:r>
              <a:rPr lang="en-US" sz="5600" b="1" dirty="0" err="1">
                <a:solidFill>
                  <a:schemeClr val="accent2">
                    <a:lumMod val="75000"/>
                  </a:schemeClr>
                </a:solidFill>
                <a:latin typeface="Comic Sans MS" panose="030F0702030302020204" pitchFamily="66" charset="0"/>
              </a:rPr>
              <a:t>DecisionTree</a:t>
            </a:r>
            <a:r>
              <a:rPr lang="en-US" sz="5600" b="1" dirty="0">
                <a:solidFill>
                  <a:schemeClr val="accent2">
                    <a:lumMod val="75000"/>
                  </a:schemeClr>
                </a:solidFill>
                <a:latin typeface="Comic Sans MS" panose="030F0702030302020204" pitchFamily="66" charset="0"/>
              </a:rPr>
              <a:t> Classifier</a:t>
            </a: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KNN Classifier</a:t>
            </a: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SVM Classifier</a:t>
            </a:r>
          </a:p>
          <a:p>
            <a:pPr marL="965200" indent="-914400">
              <a:buFont typeface="+mj-lt"/>
              <a:buAutoNum type="arabicParenR"/>
            </a:pPr>
            <a:r>
              <a:rPr lang="en-US" sz="5600" b="1" dirty="0" err="1">
                <a:solidFill>
                  <a:schemeClr val="accent2">
                    <a:lumMod val="75000"/>
                  </a:schemeClr>
                </a:solidFill>
                <a:latin typeface="Comic Sans MS" panose="030F0702030302020204" pitchFamily="66" charset="0"/>
              </a:rPr>
              <a:t>NaiveBayes</a:t>
            </a:r>
            <a:r>
              <a:rPr lang="en-US" sz="5600" b="1" dirty="0">
                <a:solidFill>
                  <a:schemeClr val="accent2">
                    <a:lumMod val="75000"/>
                  </a:schemeClr>
                </a:solidFill>
                <a:latin typeface="Comic Sans MS" panose="030F0702030302020204" pitchFamily="66" charset="0"/>
              </a:rPr>
              <a:t> Classifier</a:t>
            </a:r>
          </a:p>
          <a:p>
            <a:pPr marL="965200" indent="-914400">
              <a:buFont typeface="+mj-lt"/>
              <a:buAutoNum type="arabicParenR"/>
            </a:pPr>
            <a:r>
              <a:rPr lang="en-US" sz="5600" b="1" dirty="0" err="1">
                <a:solidFill>
                  <a:schemeClr val="accent2">
                    <a:lumMod val="75000"/>
                  </a:schemeClr>
                </a:solidFill>
                <a:latin typeface="Comic Sans MS" panose="030F0702030302020204" pitchFamily="66" charset="0"/>
              </a:rPr>
              <a:t>RandomForest</a:t>
            </a:r>
            <a:r>
              <a:rPr lang="en-US" sz="5600" b="1" dirty="0">
                <a:solidFill>
                  <a:schemeClr val="accent2">
                    <a:lumMod val="75000"/>
                  </a:schemeClr>
                </a:solidFill>
                <a:latin typeface="Comic Sans MS" panose="030F0702030302020204" pitchFamily="66" charset="0"/>
              </a:rPr>
              <a:t> Classifier</a:t>
            </a: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Bagging Classifier</a:t>
            </a: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AdaBoost Classifier</a:t>
            </a: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Gradient Boosting Classifier</a:t>
            </a:r>
          </a:p>
          <a:p>
            <a:pPr marL="965200" indent="-914400">
              <a:buFont typeface="+mj-lt"/>
              <a:buAutoNum type="arabicParenR"/>
            </a:pPr>
            <a:r>
              <a:rPr lang="en-US" sz="5600" b="1" dirty="0">
                <a:solidFill>
                  <a:schemeClr val="accent2">
                    <a:lumMod val="75000"/>
                  </a:schemeClr>
                </a:solidFill>
                <a:latin typeface="Comic Sans MS" panose="030F0702030302020204" pitchFamily="66" charset="0"/>
              </a:rPr>
              <a:t>Voting Classifier</a:t>
            </a:r>
            <a:endParaRPr lang="en-IN" sz="5600" b="0" i="0" dirty="0">
              <a:solidFill>
                <a:srgbClr val="212121"/>
              </a:solidFill>
              <a:effectLst/>
              <a:highlight>
                <a:srgbClr val="FFFFFF"/>
              </a:highlight>
              <a:latin typeface="Comic Sans MS" panose="030F0702030302020204" pitchFamily="66" charset="0"/>
            </a:endParaRPr>
          </a:p>
          <a:p>
            <a:pPr marL="565150" indent="-514350">
              <a:buFont typeface="+mj-lt"/>
              <a:buAutoNum type="arabicPeriod"/>
            </a:pPr>
            <a:endParaRPr lang="en-US" sz="1800" dirty="0">
              <a:solidFill>
                <a:schemeClr val="accent6">
                  <a:lumMod val="75000"/>
                </a:schemeClr>
              </a:solidFill>
              <a:latin typeface="Comic Sans MS" panose="030F0702030302020204" pitchFamily="66" charset="0"/>
            </a:endParaRPr>
          </a:p>
          <a:p>
            <a:pPr marL="565150" indent="-514350">
              <a:buFont typeface="+mj-lt"/>
              <a:buAutoNum type="arabicPeriod"/>
            </a:pPr>
            <a:endParaRPr lang="en-US" sz="1800" dirty="0">
              <a:solidFill>
                <a:schemeClr val="accent6">
                  <a:lumMod val="75000"/>
                </a:schemeClr>
              </a:solidFill>
              <a:latin typeface="Comic Sans MS" panose="030F0702030302020204" pitchFamily="66" charset="0"/>
            </a:endParaRPr>
          </a:p>
          <a:p>
            <a:pPr marL="565150" indent="-514350">
              <a:buFont typeface="+mj-lt"/>
              <a:buAutoNum type="arabicPeriod"/>
            </a:pPr>
            <a:endParaRPr lang="en-IN" sz="1800" dirty="0">
              <a:solidFill>
                <a:schemeClr val="accent6">
                  <a:lumMod val="75000"/>
                </a:schemeClr>
              </a:solidFill>
              <a:latin typeface="Comic Sans MS" panose="030F0702030302020204" pitchFamily="66" charset="0"/>
            </a:endParaRPr>
          </a:p>
          <a:p>
            <a:endParaRPr lang="en-IN" dirty="0"/>
          </a:p>
        </p:txBody>
      </p:sp>
      <p:sp>
        <p:nvSpPr>
          <p:cNvPr id="4" name="TextBox 3">
            <a:extLst>
              <a:ext uri="{FF2B5EF4-FFF2-40B4-BE49-F238E27FC236}">
                <a16:creationId xmlns:a16="http://schemas.microsoft.com/office/drawing/2014/main" id="{14814BC7-50AC-4EBA-2596-33D816CE4A7F}"/>
              </a:ext>
            </a:extLst>
          </p:cNvPr>
          <p:cNvSpPr txBox="1"/>
          <p:nvPr/>
        </p:nvSpPr>
        <p:spPr>
          <a:xfrm>
            <a:off x="1644444" y="1838829"/>
            <a:ext cx="4648200" cy="369332"/>
          </a:xfrm>
          <a:prstGeom prst="rect">
            <a:avLst/>
          </a:prstGeom>
          <a:noFill/>
        </p:spPr>
        <p:txBody>
          <a:bodyPr wrap="square" rtlCol="0">
            <a:spAutoFit/>
          </a:bodyPr>
          <a:lstStyle/>
          <a:p>
            <a:r>
              <a:rPr lang="en-US" sz="1800" dirty="0">
                <a:solidFill>
                  <a:schemeClr val="accent2">
                    <a:lumMod val="75000"/>
                  </a:schemeClr>
                </a:solidFill>
                <a:latin typeface="Comic Sans MS" panose="030F0702030302020204" pitchFamily="66" charset="0"/>
              </a:rPr>
              <a:t>List of Models Using for  Model Building</a:t>
            </a:r>
            <a:endParaRPr lang="en-IN" sz="1800"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1260517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0BB2-F63B-55FB-ABEB-EA8FFD83F5B1}"/>
              </a:ext>
            </a:extLst>
          </p:cNvPr>
          <p:cNvSpPr>
            <a:spLocks noGrp="1"/>
          </p:cNvSpPr>
          <p:nvPr>
            <p:ph type="title"/>
          </p:nvPr>
        </p:nvSpPr>
        <p:spPr>
          <a:xfrm>
            <a:off x="533399" y="517236"/>
            <a:ext cx="3645310" cy="666789"/>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Model Evaluation</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24FA96DA-1503-9738-B636-12FD41106C38}"/>
              </a:ext>
            </a:extLst>
          </p:cNvPr>
          <p:cNvGraphicFramePr>
            <a:graphicFrameLocks noGrp="1"/>
          </p:cNvGraphicFramePr>
          <p:nvPr>
            <p:extLst>
              <p:ext uri="{D42A27DB-BD31-4B8C-83A1-F6EECF244321}">
                <p14:modId xmlns:p14="http://schemas.microsoft.com/office/powerpoint/2010/main" val="2143914624"/>
              </p:ext>
            </p:extLst>
          </p:nvPr>
        </p:nvGraphicFramePr>
        <p:xfrm>
          <a:off x="1324898" y="1257812"/>
          <a:ext cx="9365226" cy="4999111"/>
        </p:xfrm>
        <a:graphic>
          <a:graphicData uri="http://schemas.openxmlformats.org/drawingml/2006/table">
            <a:tbl>
              <a:tblPr>
                <a:tableStyleId>{69C7853C-536D-4A76-A0AE-DD22124D55A5}</a:tableStyleId>
              </a:tblPr>
              <a:tblGrid>
                <a:gridCol w="560439">
                  <a:extLst>
                    <a:ext uri="{9D8B030D-6E8A-4147-A177-3AD203B41FA5}">
                      <a16:colId xmlns:a16="http://schemas.microsoft.com/office/drawing/2014/main" val="4205475698"/>
                    </a:ext>
                  </a:extLst>
                </a:gridCol>
                <a:gridCol w="1681317">
                  <a:extLst>
                    <a:ext uri="{9D8B030D-6E8A-4147-A177-3AD203B41FA5}">
                      <a16:colId xmlns:a16="http://schemas.microsoft.com/office/drawing/2014/main" val="2048594394"/>
                    </a:ext>
                  </a:extLst>
                </a:gridCol>
                <a:gridCol w="1209368">
                  <a:extLst>
                    <a:ext uri="{9D8B030D-6E8A-4147-A177-3AD203B41FA5}">
                      <a16:colId xmlns:a16="http://schemas.microsoft.com/office/drawing/2014/main" val="1611016312"/>
                    </a:ext>
                  </a:extLst>
                </a:gridCol>
                <a:gridCol w="1194619">
                  <a:extLst>
                    <a:ext uri="{9D8B030D-6E8A-4147-A177-3AD203B41FA5}">
                      <a16:colId xmlns:a16="http://schemas.microsoft.com/office/drawing/2014/main" val="3874855981"/>
                    </a:ext>
                  </a:extLst>
                </a:gridCol>
                <a:gridCol w="1288025">
                  <a:extLst>
                    <a:ext uri="{9D8B030D-6E8A-4147-A177-3AD203B41FA5}">
                      <a16:colId xmlns:a16="http://schemas.microsoft.com/office/drawing/2014/main" val="3129840002"/>
                    </a:ext>
                  </a:extLst>
                </a:gridCol>
                <a:gridCol w="1219200">
                  <a:extLst>
                    <a:ext uri="{9D8B030D-6E8A-4147-A177-3AD203B41FA5}">
                      <a16:colId xmlns:a16="http://schemas.microsoft.com/office/drawing/2014/main" val="4291556611"/>
                    </a:ext>
                  </a:extLst>
                </a:gridCol>
                <a:gridCol w="973394">
                  <a:extLst>
                    <a:ext uri="{9D8B030D-6E8A-4147-A177-3AD203B41FA5}">
                      <a16:colId xmlns:a16="http://schemas.microsoft.com/office/drawing/2014/main" val="4291404507"/>
                    </a:ext>
                  </a:extLst>
                </a:gridCol>
                <a:gridCol w="1238864">
                  <a:extLst>
                    <a:ext uri="{9D8B030D-6E8A-4147-A177-3AD203B41FA5}">
                      <a16:colId xmlns:a16="http://schemas.microsoft.com/office/drawing/2014/main" val="3911784210"/>
                    </a:ext>
                  </a:extLst>
                </a:gridCol>
              </a:tblGrid>
              <a:tr h="135191">
                <a:tc>
                  <a:txBody>
                    <a:bodyPr/>
                    <a:lstStyle/>
                    <a:p>
                      <a:pPr algn="ctr"/>
                      <a:r>
                        <a:rPr lang="en-US" sz="1400" b="1" dirty="0">
                          <a:solidFill>
                            <a:srgbClr val="628A6C"/>
                          </a:solidFill>
                          <a:effectLst/>
                          <a:latin typeface="Comic Sans MS" panose="030F0702030302020204" pitchFamily="66" charset="0"/>
                        </a:rPr>
                        <a:t>SNO</a:t>
                      </a:r>
                      <a:endParaRPr lang="en-IN" sz="1400" b="1" dirty="0">
                        <a:solidFill>
                          <a:srgbClr val="628A6C"/>
                        </a:solidFill>
                        <a:effectLst/>
                        <a:latin typeface="Comic Sans MS" panose="030F0702030302020204" pitchFamily="66" charset="0"/>
                      </a:endParaRPr>
                    </a:p>
                  </a:txBody>
                  <a:tcPr marL="58802" marR="58802" marT="29401" marB="29401" anchor="ctr"/>
                </a:tc>
                <a:tc>
                  <a:txBody>
                    <a:bodyPr/>
                    <a:lstStyle/>
                    <a:p>
                      <a:pPr algn="ctr"/>
                      <a:r>
                        <a:rPr lang="en-IN" sz="1400" b="1" dirty="0">
                          <a:solidFill>
                            <a:srgbClr val="628A6C"/>
                          </a:solidFill>
                          <a:effectLst/>
                          <a:latin typeface="Comic Sans MS" panose="030F0702030302020204" pitchFamily="66" charset="0"/>
                        </a:rPr>
                        <a:t>Models</a:t>
                      </a:r>
                    </a:p>
                  </a:txBody>
                  <a:tcPr marL="58802" marR="58802" marT="29401" marB="294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rgbClr val="628A6C"/>
                          </a:solidFill>
                          <a:effectLst/>
                          <a:latin typeface="Comic Sans MS" panose="030F0702030302020204" pitchFamily="66" charset="0"/>
                        </a:rPr>
                        <a:t>Accuracy(%)</a:t>
                      </a:r>
                    </a:p>
                    <a:p>
                      <a:pPr algn="r"/>
                      <a:endParaRPr lang="en-IN" sz="1400" b="1" dirty="0">
                        <a:solidFill>
                          <a:srgbClr val="628A6C"/>
                        </a:solidFill>
                        <a:effectLst/>
                        <a:latin typeface="Comic Sans MS" panose="030F0702030302020204" pitchFamily="66" charset="0"/>
                      </a:endParaRPr>
                    </a:p>
                  </a:txBody>
                  <a:tcPr marL="58802" marR="58802" marT="29401" marB="294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rgbClr val="628A6C"/>
                          </a:solidFill>
                          <a:effectLst/>
                          <a:latin typeface="Comic Sans MS" panose="030F0702030302020204" pitchFamily="66" charset="0"/>
                        </a:rPr>
                        <a:t>Training Accuracy(%)</a:t>
                      </a:r>
                    </a:p>
                    <a:p>
                      <a:pPr algn="r"/>
                      <a:endParaRPr lang="en-IN" sz="1400" b="1" dirty="0">
                        <a:solidFill>
                          <a:srgbClr val="628A6C"/>
                        </a:solidFill>
                        <a:effectLst/>
                        <a:latin typeface="Comic Sans MS" panose="030F0702030302020204" pitchFamily="66" charset="0"/>
                      </a:endParaRPr>
                    </a:p>
                  </a:txBody>
                  <a:tcPr marL="58802" marR="58802" marT="29401" marB="294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rgbClr val="628A6C"/>
                          </a:solidFill>
                          <a:effectLst/>
                          <a:latin typeface="Comic Sans MS" panose="030F0702030302020204" pitchFamily="66" charset="0"/>
                        </a:rPr>
                        <a:t>Testing Accuracy(%)</a:t>
                      </a:r>
                    </a:p>
                    <a:p>
                      <a:pPr algn="r"/>
                      <a:endParaRPr lang="en-IN" sz="1400" b="1" dirty="0">
                        <a:solidFill>
                          <a:srgbClr val="628A6C"/>
                        </a:solidFill>
                        <a:effectLst/>
                        <a:latin typeface="Comic Sans MS" panose="030F0702030302020204" pitchFamily="66" charset="0"/>
                      </a:endParaRPr>
                    </a:p>
                  </a:txBody>
                  <a:tcPr marL="58802" marR="58802" marT="29401" marB="294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rgbClr val="628A6C"/>
                          </a:solidFill>
                          <a:effectLst/>
                          <a:latin typeface="Comic Sans MS" panose="030F0702030302020204" pitchFamily="66" charset="0"/>
                        </a:rPr>
                        <a:t>Precision(%)</a:t>
                      </a:r>
                    </a:p>
                    <a:p>
                      <a:pPr algn="r"/>
                      <a:endParaRPr lang="en-IN" sz="1400" b="1" dirty="0">
                        <a:solidFill>
                          <a:srgbClr val="628A6C"/>
                        </a:solidFill>
                        <a:effectLst/>
                        <a:latin typeface="Comic Sans MS" panose="030F0702030302020204" pitchFamily="66" charset="0"/>
                      </a:endParaRPr>
                    </a:p>
                  </a:txBody>
                  <a:tcPr marL="58802" marR="58802" marT="29401" marB="294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rgbClr val="628A6C"/>
                          </a:solidFill>
                          <a:effectLst/>
                          <a:latin typeface="Comic Sans MS" panose="030F0702030302020204" pitchFamily="66" charset="0"/>
                        </a:rPr>
                        <a:t>Recall(%)</a:t>
                      </a:r>
                    </a:p>
                    <a:p>
                      <a:pPr algn="r"/>
                      <a:endParaRPr lang="en-IN" sz="1400" b="1" dirty="0">
                        <a:solidFill>
                          <a:srgbClr val="628A6C"/>
                        </a:solidFill>
                        <a:effectLst/>
                        <a:latin typeface="Comic Sans MS" panose="030F0702030302020204" pitchFamily="66" charset="0"/>
                      </a:endParaRPr>
                    </a:p>
                  </a:txBody>
                  <a:tcPr marL="58802" marR="58802" marT="29401" marB="2940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rgbClr val="628A6C"/>
                          </a:solidFill>
                          <a:effectLst/>
                          <a:latin typeface="Comic Sans MS" panose="030F0702030302020204" pitchFamily="66" charset="0"/>
                        </a:rPr>
                        <a:t>  F1_score(%)</a:t>
                      </a:r>
                    </a:p>
                    <a:p>
                      <a:endParaRPr lang="en-IN" sz="1400" dirty="0">
                        <a:solidFill>
                          <a:srgbClr val="628A6C"/>
                        </a:solidFill>
                        <a:latin typeface="Comic Sans MS" panose="030F0702030302020204" pitchFamily="66" charset="0"/>
                      </a:endParaRPr>
                    </a:p>
                  </a:txBody>
                  <a:tcPr marL="58802" marR="58802" marT="29401" marB="29401"/>
                </a:tc>
                <a:extLst>
                  <a:ext uri="{0D108BD9-81ED-4DB2-BD59-A6C34878D82A}">
                    <a16:rowId xmlns:a16="http://schemas.microsoft.com/office/drawing/2014/main" val="3461005930"/>
                  </a:ext>
                </a:extLst>
              </a:tr>
              <a:tr h="439517">
                <a:tc>
                  <a:txBody>
                    <a:bodyPr/>
                    <a:lstStyle/>
                    <a:p>
                      <a:pPr fontAlgn="ctr"/>
                      <a:r>
                        <a:rPr lang="en-US" sz="1400" b="1" dirty="0">
                          <a:solidFill>
                            <a:schemeClr val="accent2">
                              <a:lumMod val="75000"/>
                            </a:schemeClr>
                          </a:solidFill>
                          <a:effectLst/>
                          <a:latin typeface="Comic Sans MS" panose="030F0702030302020204" pitchFamily="66" charset="0"/>
                        </a:rPr>
                        <a:t>1</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Logistic Regression</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extLst>
                  <a:ext uri="{0D108BD9-81ED-4DB2-BD59-A6C34878D82A}">
                    <a16:rowId xmlns:a16="http://schemas.microsoft.com/office/drawing/2014/main" val="3977560132"/>
                  </a:ext>
                </a:extLst>
              </a:tr>
              <a:tr h="426112">
                <a:tc>
                  <a:txBody>
                    <a:bodyPr/>
                    <a:lstStyle/>
                    <a:p>
                      <a:pPr fontAlgn="ctr"/>
                      <a:r>
                        <a:rPr lang="en-US" sz="1400" b="1" dirty="0">
                          <a:solidFill>
                            <a:schemeClr val="accent2">
                              <a:lumMod val="75000"/>
                            </a:schemeClr>
                          </a:solidFill>
                          <a:effectLst/>
                          <a:latin typeface="Comic Sans MS" panose="030F0702030302020204" pitchFamily="66" charset="0"/>
                        </a:rPr>
                        <a:t>2</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dirty="0" err="1">
                          <a:solidFill>
                            <a:schemeClr val="accent2">
                              <a:lumMod val="75000"/>
                            </a:schemeClr>
                          </a:solidFill>
                          <a:effectLst/>
                          <a:latin typeface="Comic Sans MS" panose="030F0702030302020204" pitchFamily="66" charset="0"/>
                        </a:rPr>
                        <a:t>DecisionTree</a:t>
                      </a:r>
                      <a:r>
                        <a:rPr lang="en-IN" sz="1400" b="1" dirty="0">
                          <a:solidFill>
                            <a:schemeClr val="accent2">
                              <a:lumMod val="75000"/>
                            </a:schemeClr>
                          </a:solidFill>
                          <a:effectLst/>
                          <a:latin typeface="Comic Sans MS" panose="030F0702030302020204" pitchFamily="66" charset="0"/>
                        </a:rPr>
                        <a:t> Classifier </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0.88</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0.88</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0.89</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0.89</a:t>
                      </a:r>
                    </a:p>
                  </a:txBody>
                  <a:tcPr marL="58802" marR="58802" marT="29401" marB="29401" anchor="ctr"/>
                </a:tc>
                <a:extLst>
                  <a:ext uri="{0D108BD9-81ED-4DB2-BD59-A6C34878D82A}">
                    <a16:rowId xmlns:a16="http://schemas.microsoft.com/office/drawing/2014/main" val="2253795418"/>
                  </a:ext>
                </a:extLst>
              </a:tr>
              <a:tr h="426112">
                <a:tc>
                  <a:txBody>
                    <a:bodyPr/>
                    <a:lstStyle/>
                    <a:p>
                      <a:pPr fontAlgn="ctr"/>
                      <a:r>
                        <a:rPr lang="en-US" sz="1400" b="1" dirty="0">
                          <a:solidFill>
                            <a:schemeClr val="accent2">
                              <a:lumMod val="75000"/>
                            </a:schemeClr>
                          </a:solidFill>
                          <a:effectLst/>
                          <a:latin typeface="Comic Sans MS" panose="030F0702030302020204" pitchFamily="66" charset="0"/>
                        </a:rPr>
                        <a:t>3</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KNN Classifier</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0.89</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0.94</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0.88</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0.89</a:t>
                      </a:r>
                    </a:p>
                  </a:txBody>
                  <a:tcPr marL="58802" marR="58802" marT="29401" marB="29401" anchor="ctr"/>
                </a:tc>
                <a:extLst>
                  <a:ext uri="{0D108BD9-81ED-4DB2-BD59-A6C34878D82A}">
                    <a16:rowId xmlns:a16="http://schemas.microsoft.com/office/drawing/2014/main" val="755851629"/>
                  </a:ext>
                </a:extLst>
              </a:tr>
              <a:tr h="426112">
                <a:tc>
                  <a:txBody>
                    <a:bodyPr/>
                    <a:lstStyle/>
                    <a:p>
                      <a:pPr fontAlgn="ctr"/>
                      <a:r>
                        <a:rPr lang="en-US" sz="1400" b="1" dirty="0">
                          <a:solidFill>
                            <a:schemeClr val="accent2">
                              <a:lumMod val="75000"/>
                            </a:schemeClr>
                          </a:solidFill>
                          <a:effectLst/>
                          <a:latin typeface="Comic Sans MS" panose="030F0702030302020204" pitchFamily="66" charset="0"/>
                        </a:rPr>
                        <a:t>4</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SVM Classifier</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0.79</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0.79</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0.65</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0.71</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0.66</a:t>
                      </a:r>
                    </a:p>
                  </a:txBody>
                  <a:tcPr marL="58802" marR="58802" marT="29401" marB="29401" anchor="ctr"/>
                </a:tc>
                <a:extLst>
                  <a:ext uri="{0D108BD9-81ED-4DB2-BD59-A6C34878D82A}">
                    <a16:rowId xmlns:a16="http://schemas.microsoft.com/office/drawing/2014/main" val="2506395371"/>
                  </a:ext>
                </a:extLst>
              </a:tr>
              <a:tr h="368126">
                <a:tc>
                  <a:txBody>
                    <a:bodyPr/>
                    <a:lstStyle/>
                    <a:p>
                      <a:pPr fontAlgn="ctr"/>
                      <a:r>
                        <a:rPr lang="en-US" sz="1400" b="1" dirty="0">
                          <a:solidFill>
                            <a:schemeClr val="accent2">
                              <a:lumMod val="75000"/>
                            </a:schemeClr>
                          </a:solidFill>
                          <a:effectLst/>
                          <a:latin typeface="Comic Sans MS" panose="030F0702030302020204" pitchFamily="66" charset="0"/>
                        </a:rPr>
                        <a:t>5</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NaiveBayers</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0.88</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0.88</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0.81</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0.81</a:t>
                      </a:r>
                    </a:p>
                  </a:txBody>
                  <a:tcPr marL="58802" marR="58802" marT="29401" marB="29401" anchor="ctr"/>
                </a:tc>
                <a:extLst>
                  <a:ext uri="{0D108BD9-81ED-4DB2-BD59-A6C34878D82A}">
                    <a16:rowId xmlns:a16="http://schemas.microsoft.com/office/drawing/2014/main" val="561913998"/>
                  </a:ext>
                </a:extLst>
              </a:tr>
              <a:tr h="344129">
                <a:tc>
                  <a:txBody>
                    <a:bodyPr/>
                    <a:lstStyle/>
                    <a:p>
                      <a:pPr fontAlgn="ctr"/>
                      <a:r>
                        <a:rPr lang="en-US" sz="1400" b="1" dirty="0">
                          <a:solidFill>
                            <a:schemeClr val="accent2">
                              <a:lumMod val="75000"/>
                            </a:schemeClr>
                          </a:solidFill>
                          <a:effectLst/>
                          <a:latin typeface="Comic Sans MS" panose="030F0702030302020204" pitchFamily="66" charset="0"/>
                        </a:rPr>
                        <a:t>6</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dirty="0" err="1">
                          <a:solidFill>
                            <a:schemeClr val="accent2">
                              <a:lumMod val="75000"/>
                            </a:schemeClr>
                          </a:solidFill>
                          <a:effectLst/>
                          <a:latin typeface="Comic Sans MS" panose="030F0702030302020204" pitchFamily="66" charset="0"/>
                        </a:rPr>
                        <a:t>RandomForest</a:t>
                      </a:r>
                      <a:r>
                        <a:rPr lang="en-IN" sz="1400" b="1" dirty="0">
                          <a:solidFill>
                            <a:schemeClr val="accent2">
                              <a:lumMod val="75000"/>
                            </a:schemeClr>
                          </a:solidFill>
                          <a:effectLst/>
                          <a:latin typeface="Comic Sans MS" panose="030F0702030302020204" pitchFamily="66" charset="0"/>
                        </a:rPr>
                        <a:t> Classifier</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0.97</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0.96</a:t>
                      </a:r>
                    </a:p>
                  </a:txBody>
                  <a:tcPr marL="58802" marR="58802" marT="29401" marB="29401" anchor="ctr"/>
                </a:tc>
                <a:extLst>
                  <a:ext uri="{0D108BD9-81ED-4DB2-BD59-A6C34878D82A}">
                    <a16:rowId xmlns:a16="http://schemas.microsoft.com/office/drawing/2014/main" val="3494098922"/>
                  </a:ext>
                </a:extLst>
              </a:tr>
              <a:tr h="250195">
                <a:tc>
                  <a:txBody>
                    <a:bodyPr/>
                    <a:lstStyle/>
                    <a:p>
                      <a:pPr fontAlgn="ctr"/>
                      <a:r>
                        <a:rPr lang="en-US" sz="1400" b="1" dirty="0">
                          <a:solidFill>
                            <a:schemeClr val="accent2">
                              <a:lumMod val="75000"/>
                            </a:schemeClr>
                          </a:solidFill>
                          <a:effectLst/>
                          <a:latin typeface="Comic Sans MS" panose="030F0702030302020204" pitchFamily="66" charset="0"/>
                        </a:rPr>
                        <a:t>7</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Bagging Classifier</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0.97</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0.94</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0.95</a:t>
                      </a:r>
                    </a:p>
                  </a:txBody>
                  <a:tcPr marL="58802" marR="58802" marT="29401" marB="29401" anchor="ctr"/>
                </a:tc>
                <a:extLst>
                  <a:ext uri="{0D108BD9-81ED-4DB2-BD59-A6C34878D82A}">
                    <a16:rowId xmlns:a16="http://schemas.microsoft.com/office/drawing/2014/main" val="772795767"/>
                  </a:ext>
                </a:extLst>
              </a:tr>
              <a:tr h="250195">
                <a:tc>
                  <a:txBody>
                    <a:bodyPr/>
                    <a:lstStyle/>
                    <a:p>
                      <a:pPr fontAlgn="ctr"/>
                      <a:r>
                        <a:rPr lang="en-US" sz="1400" b="1" dirty="0">
                          <a:solidFill>
                            <a:schemeClr val="accent2">
                              <a:lumMod val="75000"/>
                            </a:schemeClr>
                          </a:solidFill>
                          <a:effectLst/>
                          <a:latin typeface="Comic Sans MS" panose="030F0702030302020204" pitchFamily="66" charset="0"/>
                        </a:rPr>
                        <a:t>8</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AdaBoost Classifier</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0.92</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0.91</a:t>
                      </a:r>
                    </a:p>
                  </a:txBody>
                  <a:tcPr marL="58802" marR="58802" marT="29401" marB="29401" anchor="ctr"/>
                </a:tc>
                <a:extLst>
                  <a:ext uri="{0D108BD9-81ED-4DB2-BD59-A6C34878D82A}">
                    <a16:rowId xmlns:a16="http://schemas.microsoft.com/office/drawing/2014/main" val="2296956827"/>
                  </a:ext>
                </a:extLst>
              </a:tr>
              <a:tr h="439517">
                <a:tc>
                  <a:txBody>
                    <a:bodyPr/>
                    <a:lstStyle/>
                    <a:p>
                      <a:pPr fontAlgn="ctr"/>
                      <a:r>
                        <a:rPr lang="en-US" sz="1400" b="1" dirty="0">
                          <a:solidFill>
                            <a:schemeClr val="accent2">
                              <a:lumMod val="75000"/>
                            </a:schemeClr>
                          </a:solidFill>
                          <a:effectLst/>
                          <a:latin typeface="Comic Sans MS" panose="030F0702030302020204" pitchFamily="66" charset="0"/>
                        </a:rPr>
                        <a:t>9</a:t>
                      </a:r>
                      <a:r>
                        <a:rPr lang="en-IN" sz="1400" b="1" dirty="0">
                          <a:solidFill>
                            <a:schemeClr val="accent2">
                              <a:lumMod val="75000"/>
                            </a:schemeClr>
                          </a:solidFill>
                          <a:effectLst/>
                          <a:latin typeface="Comic Sans MS" panose="030F0702030302020204" pitchFamily="66" charset="0"/>
                        </a:rPr>
                        <a:t>.</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GradientBoosting</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0.95</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0.96</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0.95</a:t>
                      </a:r>
                    </a:p>
                  </a:txBody>
                  <a:tcPr marL="58802" marR="58802" marT="29401" marB="29401" anchor="ctr"/>
                </a:tc>
                <a:extLst>
                  <a:ext uri="{0D108BD9-81ED-4DB2-BD59-A6C34878D82A}">
                    <a16:rowId xmlns:a16="http://schemas.microsoft.com/office/drawing/2014/main" val="4179809524"/>
                  </a:ext>
                </a:extLst>
              </a:tr>
              <a:tr h="426112">
                <a:tc>
                  <a:txBody>
                    <a:bodyPr/>
                    <a:lstStyle/>
                    <a:p>
                      <a:pPr fontAlgn="ctr"/>
                      <a:r>
                        <a:rPr lang="en-US" sz="1400" b="1" dirty="0">
                          <a:solidFill>
                            <a:schemeClr val="accent2">
                              <a:lumMod val="75000"/>
                            </a:schemeClr>
                          </a:solidFill>
                          <a:effectLst/>
                          <a:latin typeface="Comic Sans MS" panose="030F0702030302020204" pitchFamily="66" charset="0"/>
                        </a:rPr>
                        <a:t>1</a:t>
                      </a:r>
                      <a:r>
                        <a:rPr lang="en-IN" sz="1400" b="1" dirty="0">
                          <a:solidFill>
                            <a:schemeClr val="accent2">
                              <a:lumMod val="75000"/>
                            </a:schemeClr>
                          </a:solidFill>
                          <a:effectLst/>
                          <a:latin typeface="Comic Sans MS" panose="030F0702030302020204" pitchFamily="66" charset="0"/>
                        </a:rPr>
                        <a:t>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Voting Classifier</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tc>
                  <a:txBody>
                    <a:bodyPr/>
                    <a:lstStyle/>
                    <a:p>
                      <a:pPr algn="r"/>
                      <a:r>
                        <a:rPr lang="en-IN" sz="1400" b="1" dirty="0">
                          <a:solidFill>
                            <a:schemeClr val="accent2">
                              <a:lumMod val="75000"/>
                            </a:schemeClr>
                          </a:solidFill>
                          <a:effectLst/>
                          <a:latin typeface="Comic Sans MS" panose="030F0702030302020204" pitchFamily="66" charset="0"/>
                        </a:rPr>
                        <a:t>1.00</a:t>
                      </a:r>
                    </a:p>
                  </a:txBody>
                  <a:tcPr marL="58802" marR="58802" marT="29401" marB="29401" anchor="ctr"/>
                </a:tc>
                <a:extLst>
                  <a:ext uri="{0D108BD9-81ED-4DB2-BD59-A6C34878D82A}">
                    <a16:rowId xmlns:a16="http://schemas.microsoft.com/office/drawing/2014/main" val="270685492"/>
                  </a:ext>
                </a:extLst>
              </a:tr>
            </a:tbl>
          </a:graphicData>
        </a:graphic>
      </p:graphicFrame>
      <p:sp>
        <p:nvSpPr>
          <p:cNvPr id="5" name="Rectangle 1">
            <a:extLst>
              <a:ext uri="{FF2B5EF4-FFF2-40B4-BE49-F238E27FC236}">
                <a16:creationId xmlns:a16="http://schemas.microsoft.com/office/drawing/2014/main" id="{B4BF6512-BFF6-E543-7044-0B32F03E723C}"/>
              </a:ext>
            </a:extLst>
          </p:cNvPr>
          <p:cNvSpPr>
            <a:spLocks noChangeArrowheads="1"/>
          </p:cNvSpPr>
          <p:nvPr/>
        </p:nvSpPr>
        <p:spPr bwMode="auto">
          <a:xfrm>
            <a:off x="2714625" y="1757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02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063-115D-5FD0-5D6A-35DAF503B547}"/>
              </a:ext>
            </a:extLst>
          </p:cNvPr>
          <p:cNvSpPr>
            <a:spLocks noGrp="1"/>
          </p:cNvSpPr>
          <p:nvPr>
            <p:ph type="ctrTitle"/>
          </p:nvPr>
        </p:nvSpPr>
        <p:spPr>
          <a:xfrm>
            <a:off x="811161" y="680246"/>
            <a:ext cx="3647767" cy="542317"/>
          </a:xfrm>
        </p:spPr>
        <p:txBody>
          <a:bodyPr>
            <a:no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Business Problem</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E3FA3AD-2ABD-B8C9-DE04-FACB6B47EC29}"/>
              </a:ext>
            </a:extLst>
          </p:cNvPr>
          <p:cNvSpPr>
            <a:spLocks noGrp="1"/>
          </p:cNvSpPr>
          <p:nvPr>
            <p:ph type="subTitle" idx="1"/>
          </p:nvPr>
        </p:nvSpPr>
        <p:spPr>
          <a:xfrm>
            <a:off x="1356851" y="1436032"/>
            <a:ext cx="8406581" cy="1196104"/>
          </a:xfrm>
        </p:spPr>
        <p:txBody>
          <a:bodyPr>
            <a:normAutofit/>
          </a:bodyPr>
          <a:lstStyle/>
          <a:p>
            <a:pPr algn="l"/>
            <a:r>
              <a:rPr lang="en-IN" sz="1500" dirty="0">
                <a:solidFill>
                  <a:schemeClr val="accent2">
                    <a:lumMod val="75000"/>
                  </a:schemeClr>
                </a:solidFill>
                <a:effectLst/>
                <a:latin typeface="Comic Sans MS" panose="030F0702030302020204" pitchFamily="66" charset="0"/>
                <a:ea typeface="Arial" panose="020B0604020202020204" pitchFamily="34" charset="0"/>
              </a:rPr>
              <a:t>The document classification solution should significantly reduce the manual human effort in the HRM. It should achieve a higher level of accuracy and automation with minimal human.</a:t>
            </a:r>
            <a:endParaRPr lang="en-IN" sz="1500" dirty="0">
              <a:solidFill>
                <a:schemeClr val="accent2">
                  <a:lumMod val="75000"/>
                </a:schemeClr>
              </a:solidFill>
              <a:effectLst/>
              <a:latin typeface="Comic Sans MS" panose="030F0702030302020204" pitchFamily="66" charset="0"/>
              <a:ea typeface="Calibri" panose="020F0502020204030204" pitchFamily="34" charset="0"/>
            </a:endParaRPr>
          </a:p>
          <a:p>
            <a:endParaRPr lang="en-IN" dirty="0"/>
          </a:p>
        </p:txBody>
      </p:sp>
      <p:sp>
        <p:nvSpPr>
          <p:cNvPr id="4" name="TextBox 3">
            <a:extLst>
              <a:ext uri="{FF2B5EF4-FFF2-40B4-BE49-F238E27FC236}">
                <a16:creationId xmlns:a16="http://schemas.microsoft.com/office/drawing/2014/main" id="{3E6E76E6-481D-7D7B-0307-9637986CDF5A}"/>
              </a:ext>
            </a:extLst>
          </p:cNvPr>
          <p:cNvSpPr txBox="1"/>
          <p:nvPr/>
        </p:nvSpPr>
        <p:spPr>
          <a:xfrm>
            <a:off x="934065" y="2921115"/>
            <a:ext cx="2644877"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Objective</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BF78068-CD47-647D-A35C-5BC0F09D557A}"/>
              </a:ext>
            </a:extLst>
          </p:cNvPr>
          <p:cNvSpPr txBox="1"/>
          <p:nvPr/>
        </p:nvSpPr>
        <p:spPr>
          <a:xfrm>
            <a:off x="1356851" y="3604004"/>
            <a:ext cx="8632723" cy="1477328"/>
          </a:xfrm>
          <a:prstGeom prst="rect">
            <a:avLst/>
          </a:prstGeom>
          <a:noFill/>
        </p:spPr>
        <p:txBody>
          <a:bodyPr wrap="square" rtlCol="0">
            <a:spAutoFit/>
          </a:bodyPr>
          <a:lstStyle/>
          <a:p>
            <a:r>
              <a:rPr lang="en-US" dirty="0">
                <a:solidFill>
                  <a:schemeClr val="accent2">
                    <a:lumMod val="75000"/>
                  </a:schemeClr>
                </a:solidFill>
                <a:latin typeface="Comic Sans MS" panose="030F0702030302020204" pitchFamily="66" charset="0"/>
              </a:rPr>
              <a:t>The objective of a resume classification project typically involves automating the process of categorizing resumes into different job roles, industries, or skill sets. This can streamline the hiring process for recruiters and HR departments by enabling them to quickly identify the most relevant resumes from a large pool of applicants.</a:t>
            </a:r>
            <a:endParaRPr lang="en-IN"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3705419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BF10-5DDD-2659-3847-3F96EA3E3143}"/>
              </a:ext>
            </a:extLst>
          </p:cNvPr>
          <p:cNvSpPr>
            <a:spLocks noGrp="1"/>
          </p:cNvSpPr>
          <p:nvPr>
            <p:ph type="title"/>
          </p:nvPr>
        </p:nvSpPr>
        <p:spPr>
          <a:xfrm>
            <a:off x="835743" y="516194"/>
            <a:ext cx="3451123" cy="627932"/>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Accuracy Score</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11268" name="Picture 4">
            <a:extLst>
              <a:ext uri="{FF2B5EF4-FFF2-40B4-BE49-F238E27FC236}">
                <a16:creationId xmlns:a16="http://schemas.microsoft.com/office/drawing/2014/main" id="{BA4E969C-4980-0613-CCC3-BB67058A6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703" y="1229033"/>
            <a:ext cx="8288593" cy="50242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9776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43F8-2346-DDEE-7E1B-CD50BCE1A33D}"/>
              </a:ext>
            </a:extLst>
          </p:cNvPr>
          <p:cNvSpPr>
            <a:spLocks noGrp="1"/>
          </p:cNvSpPr>
          <p:nvPr>
            <p:ph type="title"/>
          </p:nvPr>
        </p:nvSpPr>
        <p:spPr>
          <a:xfrm>
            <a:off x="707921" y="816078"/>
            <a:ext cx="2880853" cy="599769"/>
          </a:xfrm>
        </p:spPr>
        <p:txBody>
          <a:bodyPr>
            <a:normAutofit/>
          </a:bodyPr>
          <a:lstStyle/>
          <a:p>
            <a:r>
              <a:rPr lang="en-US" sz="2500" b="1" i="1" u="sng" dirty="0">
                <a:solidFill>
                  <a:schemeClr val="bg2">
                    <a:lumMod val="50000"/>
                  </a:schemeClr>
                </a:solidFill>
                <a:latin typeface="Arial" panose="020B0604020202020204" pitchFamily="34" charset="0"/>
                <a:cs typeface="Arial" panose="020B0604020202020204" pitchFamily="34" charset="0"/>
              </a:rPr>
              <a:t>Final  Model</a:t>
            </a:r>
            <a:endParaRPr lang="en-IN" sz="25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823537-9A95-0788-F556-9D1C655A11A2}"/>
              </a:ext>
            </a:extLst>
          </p:cNvPr>
          <p:cNvSpPr>
            <a:spLocks noGrp="1"/>
          </p:cNvSpPr>
          <p:nvPr>
            <p:ph idx="1"/>
          </p:nvPr>
        </p:nvSpPr>
        <p:spPr>
          <a:xfrm>
            <a:off x="1553497" y="1415847"/>
            <a:ext cx="8672054" cy="3755923"/>
          </a:xfrm>
        </p:spPr>
        <p:txBody>
          <a:bodyPr>
            <a:normAutofit/>
          </a:bodyPr>
          <a:lstStyle/>
          <a:p>
            <a:pPr>
              <a:buFont typeface="Wingdings" panose="05000000000000000000" pitchFamily="2" charset="2"/>
              <a:buChar char="Ø"/>
            </a:pPr>
            <a:r>
              <a:rPr lang="en-US" sz="1800" dirty="0" err="1">
                <a:solidFill>
                  <a:schemeClr val="accent2">
                    <a:lumMod val="75000"/>
                  </a:schemeClr>
                </a:solidFill>
                <a:latin typeface="Comic Sans MS" panose="030F0702030302020204" pitchFamily="66" charset="0"/>
              </a:rPr>
              <a:t>RandomForest</a:t>
            </a:r>
            <a:r>
              <a:rPr lang="en-US" sz="1800" dirty="0">
                <a:solidFill>
                  <a:schemeClr val="accent2">
                    <a:lumMod val="75000"/>
                  </a:schemeClr>
                </a:solidFill>
                <a:latin typeface="Comic Sans MS" panose="030F0702030302020204" pitchFamily="66" charset="0"/>
              </a:rPr>
              <a:t> Classifier Model is giving good accuracy score and other value scores</a:t>
            </a:r>
            <a:endParaRPr lang="en-US" sz="1800" b="0" dirty="0">
              <a:solidFill>
                <a:schemeClr val="accent2">
                  <a:lumMod val="75000"/>
                </a:schemeClr>
              </a:solidFill>
              <a:effectLst/>
              <a:latin typeface="Comic Sans MS" panose="030F0702030302020204" pitchFamily="66" charset="0"/>
            </a:endParaRPr>
          </a:p>
          <a:p>
            <a:pPr>
              <a:buFont typeface="Wingdings" panose="05000000000000000000" pitchFamily="2" charset="2"/>
              <a:buChar char="Ø"/>
            </a:pPr>
            <a:r>
              <a:rPr lang="en-US" sz="1800" b="0" dirty="0">
                <a:solidFill>
                  <a:schemeClr val="accent2">
                    <a:lumMod val="75000"/>
                  </a:schemeClr>
                </a:solidFill>
                <a:effectLst/>
                <a:latin typeface="Comic Sans MS" panose="030F0702030302020204" pitchFamily="66" charset="0"/>
              </a:rPr>
              <a:t>So let us consider “</a:t>
            </a:r>
            <a:r>
              <a:rPr lang="en-US" sz="1800" b="0" dirty="0" err="1">
                <a:solidFill>
                  <a:schemeClr val="accent2">
                    <a:lumMod val="75000"/>
                  </a:schemeClr>
                </a:solidFill>
                <a:effectLst/>
                <a:latin typeface="Comic Sans MS" panose="030F0702030302020204" pitchFamily="66" charset="0"/>
              </a:rPr>
              <a:t>RandomForestClassifier</a:t>
            </a:r>
            <a:r>
              <a:rPr lang="en-US" sz="1800" b="0" dirty="0">
                <a:solidFill>
                  <a:schemeClr val="accent2">
                    <a:lumMod val="75000"/>
                  </a:schemeClr>
                </a:solidFill>
                <a:effectLst/>
                <a:latin typeface="Comic Sans MS" panose="030F0702030302020204" pitchFamily="66" charset="0"/>
              </a:rPr>
              <a:t>” for our final model building </a:t>
            </a:r>
            <a:endParaRPr lang="en-US" sz="1800" dirty="0">
              <a:solidFill>
                <a:schemeClr val="accent2">
                  <a:lumMod val="75000"/>
                </a:schemeClr>
              </a:solidFill>
              <a:latin typeface="Comic Sans MS" panose="030F0702030302020204" pitchFamily="66" charset="0"/>
            </a:endParaRPr>
          </a:p>
          <a:p>
            <a:pPr>
              <a:buFont typeface="Wingdings" panose="05000000000000000000" pitchFamily="2" charset="2"/>
              <a:buChar char="Ø"/>
            </a:pPr>
            <a:endParaRPr lang="en-US" sz="1800" b="0" dirty="0">
              <a:solidFill>
                <a:schemeClr val="accent2">
                  <a:lumMod val="75000"/>
                </a:schemeClr>
              </a:solidFill>
              <a:effectLst/>
              <a:latin typeface="Comic Sans MS" panose="030F0702030302020204" pitchFamily="66" charset="0"/>
            </a:endParaRPr>
          </a:p>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chemeClr val="accent2">
                    <a:lumMod val="75000"/>
                  </a:schemeClr>
                </a:solidFill>
                <a:effectLst/>
                <a:latin typeface="Comic Sans MS" panose="030F0702030302020204" pitchFamily="66" charset="0"/>
              </a:rPr>
              <a:t>         </a:t>
            </a:r>
            <a:r>
              <a:rPr kumimoji="0" lang="en-US" altLang="en-US" b="1" i="0" u="none" strike="noStrike" cap="none" normalizeH="0" baseline="0" dirty="0" err="1">
                <a:ln>
                  <a:noFill/>
                </a:ln>
                <a:solidFill>
                  <a:schemeClr val="accent2">
                    <a:lumMod val="75000"/>
                  </a:schemeClr>
                </a:solidFill>
                <a:effectLst/>
                <a:highlight>
                  <a:srgbClr val="FFFF00"/>
                </a:highlight>
                <a:latin typeface="Comic Sans MS" panose="030F0702030302020204" pitchFamily="66" charset="0"/>
              </a:rPr>
              <a:t>RandomForest</a:t>
            </a:r>
            <a:r>
              <a:rPr kumimoji="0" lang="en-US" altLang="en-US" b="1" i="0" u="none" strike="noStrike" cap="none" normalizeH="0" baseline="0" dirty="0">
                <a:ln>
                  <a:noFill/>
                </a:ln>
                <a:solidFill>
                  <a:schemeClr val="accent2">
                    <a:lumMod val="75000"/>
                  </a:schemeClr>
                </a:solidFill>
                <a:effectLst/>
                <a:highlight>
                  <a:srgbClr val="FFFF00"/>
                </a:highlight>
                <a:latin typeface="Comic Sans MS" panose="030F0702030302020204" pitchFamily="66" charset="0"/>
              </a:rPr>
              <a:t> Accuracy Score:96.0% </a:t>
            </a:r>
          </a:p>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chemeClr val="accent2">
                    <a:lumMod val="75000"/>
                  </a:schemeClr>
                </a:solidFill>
                <a:effectLst/>
                <a:latin typeface="Comic Sans MS" panose="030F0702030302020204" pitchFamily="66" charset="0"/>
              </a:rPr>
              <a:t>         </a:t>
            </a:r>
            <a:r>
              <a:rPr kumimoji="0" lang="en-US" altLang="en-US" b="1" i="0" u="none" strike="noStrike" cap="none" normalizeH="0" baseline="0" dirty="0" err="1">
                <a:ln>
                  <a:noFill/>
                </a:ln>
                <a:solidFill>
                  <a:schemeClr val="accent2">
                    <a:lumMod val="75000"/>
                  </a:schemeClr>
                </a:solidFill>
                <a:effectLst/>
                <a:highlight>
                  <a:srgbClr val="FFFF00"/>
                </a:highlight>
                <a:latin typeface="Comic Sans MS" panose="030F0702030302020204" pitchFamily="66" charset="0"/>
              </a:rPr>
              <a:t>RandomForest</a:t>
            </a:r>
            <a:r>
              <a:rPr kumimoji="0" lang="en-US" altLang="en-US" b="1" i="0" u="none" strike="noStrike" cap="none" normalizeH="0" baseline="0" dirty="0">
                <a:ln>
                  <a:noFill/>
                </a:ln>
                <a:solidFill>
                  <a:schemeClr val="accent2">
                    <a:lumMod val="75000"/>
                  </a:schemeClr>
                </a:solidFill>
                <a:effectLst/>
                <a:highlight>
                  <a:srgbClr val="FFFF00"/>
                </a:highlight>
                <a:latin typeface="Comic Sans MS" panose="030F0702030302020204" pitchFamily="66" charset="0"/>
              </a:rPr>
              <a:t> Training Accuracy Score:100.0%</a:t>
            </a:r>
          </a:p>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chemeClr val="accent2">
                    <a:lumMod val="75000"/>
                  </a:schemeClr>
                </a:solidFill>
                <a:effectLst/>
                <a:latin typeface="Comic Sans MS" panose="030F0702030302020204" pitchFamily="66" charset="0"/>
              </a:rPr>
              <a:t>         </a:t>
            </a:r>
            <a:r>
              <a:rPr kumimoji="0" lang="en-US" altLang="en-US" b="1" i="0" u="none" strike="noStrike" cap="none" normalizeH="0" baseline="0" dirty="0" err="1">
                <a:ln>
                  <a:noFill/>
                </a:ln>
                <a:solidFill>
                  <a:schemeClr val="accent2">
                    <a:lumMod val="75000"/>
                  </a:schemeClr>
                </a:solidFill>
                <a:effectLst/>
                <a:highlight>
                  <a:srgbClr val="FFFF00"/>
                </a:highlight>
                <a:latin typeface="Comic Sans MS" panose="030F0702030302020204" pitchFamily="66" charset="0"/>
              </a:rPr>
              <a:t>RandomForest</a:t>
            </a:r>
            <a:r>
              <a:rPr kumimoji="0" lang="en-US" altLang="en-US" b="1" i="0" u="none" strike="noStrike" cap="none" normalizeH="0" baseline="0" dirty="0">
                <a:ln>
                  <a:noFill/>
                </a:ln>
                <a:solidFill>
                  <a:schemeClr val="accent2">
                    <a:lumMod val="75000"/>
                  </a:schemeClr>
                </a:solidFill>
                <a:effectLst/>
                <a:highlight>
                  <a:srgbClr val="FFFF00"/>
                </a:highlight>
                <a:latin typeface="Comic Sans MS" panose="030F0702030302020204" pitchFamily="66" charset="0"/>
              </a:rPr>
              <a:t> Testing Accuracy Score:96.0% </a:t>
            </a:r>
          </a:p>
        </p:txBody>
      </p:sp>
    </p:spTree>
    <p:extLst>
      <p:ext uri="{BB962C8B-B14F-4D97-AF65-F5344CB8AC3E}">
        <p14:creationId xmlns:p14="http://schemas.microsoft.com/office/powerpoint/2010/main" val="721138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4BC7-A624-A9E3-F47B-67AA54F22A42}"/>
              </a:ext>
            </a:extLst>
          </p:cNvPr>
          <p:cNvSpPr>
            <a:spLocks noGrp="1"/>
          </p:cNvSpPr>
          <p:nvPr>
            <p:ph type="title"/>
          </p:nvPr>
        </p:nvSpPr>
        <p:spPr>
          <a:xfrm>
            <a:off x="668594" y="1033719"/>
            <a:ext cx="3746090" cy="686927"/>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Model Deployment</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C20601-B363-1CDD-D6DA-BEF817295834}"/>
              </a:ext>
            </a:extLst>
          </p:cNvPr>
          <p:cNvSpPr>
            <a:spLocks noGrp="1"/>
          </p:cNvSpPr>
          <p:nvPr>
            <p:ph idx="1"/>
          </p:nvPr>
        </p:nvSpPr>
        <p:spPr>
          <a:xfrm>
            <a:off x="1260987" y="1923947"/>
            <a:ext cx="8492613" cy="2530066"/>
          </a:xfrm>
        </p:spPr>
        <p:txBody>
          <a:bodyPr>
            <a:normAutofit fontScale="77500" lnSpcReduction="20000"/>
          </a:bodyPr>
          <a:lstStyle/>
          <a:p>
            <a:endParaRPr lang="en-US" sz="2200" dirty="0">
              <a:solidFill>
                <a:schemeClr val="bg2">
                  <a:lumMod val="10000"/>
                </a:schemeClr>
              </a:solidFill>
              <a:latin typeface="Comic Sans MS" panose="030F0702030302020204" pitchFamily="66" charset="0"/>
            </a:endParaRPr>
          </a:p>
          <a:p>
            <a:r>
              <a:rPr lang="en-US" sz="2200" dirty="0">
                <a:solidFill>
                  <a:schemeClr val="accent2">
                    <a:lumMod val="75000"/>
                  </a:schemeClr>
                </a:solidFill>
                <a:latin typeface="Comic Sans MS" panose="030F0702030302020204" pitchFamily="66" charset="0"/>
              </a:rPr>
              <a:t>Deployment using </a:t>
            </a:r>
            <a:r>
              <a:rPr lang="en-US" sz="2200" dirty="0" err="1">
                <a:solidFill>
                  <a:schemeClr val="accent2">
                    <a:lumMod val="75000"/>
                  </a:schemeClr>
                </a:solidFill>
                <a:latin typeface="Comic Sans MS" panose="030F0702030302020204" pitchFamily="66" charset="0"/>
              </a:rPr>
              <a:t>Streamlit</a:t>
            </a:r>
            <a:endParaRPr lang="en-US" sz="2200" dirty="0">
              <a:solidFill>
                <a:schemeClr val="accent2">
                  <a:lumMod val="75000"/>
                </a:schemeClr>
              </a:solidFill>
              <a:latin typeface="Comic Sans MS" panose="030F0702030302020204" pitchFamily="66" charset="0"/>
            </a:endParaRPr>
          </a:p>
          <a:p>
            <a:r>
              <a:rPr lang="en-US" sz="2200" dirty="0">
                <a:solidFill>
                  <a:schemeClr val="accent2">
                    <a:lumMod val="75000"/>
                  </a:schemeClr>
                </a:solidFill>
                <a:latin typeface="Comic Sans MS" panose="030F0702030302020204" pitchFamily="66" charset="0"/>
              </a:rPr>
              <a:t>STREAMLIT IS A FREE AND OPEN-SOURCE FRAMEWORK TO RAPIDLY BUILD AND SHARE BEAUTIFUL MACHINE LEARNING AND DATA SCIENCE WEB APPS. Its is a python-based library specifically designed for machine learning engineers. </a:t>
            </a:r>
            <a:r>
              <a:rPr lang="en-US" sz="2200" dirty="0" err="1">
                <a:solidFill>
                  <a:schemeClr val="accent2">
                    <a:lumMod val="75000"/>
                  </a:schemeClr>
                </a:solidFill>
                <a:latin typeface="Comic Sans MS" panose="030F0702030302020204" pitchFamily="66" charset="0"/>
              </a:rPr>
              <a:t>Streamlit</a:t>
            </a:r>
            <a:r>
              <a:rPr lang="en-US" sz="2200" dirty="0">
                <a:solidFill>
                  <a:schemeClr val="accent2">
                    <a:lumMod val="75000"/>
                  </a:schemeClr>
                </a:solidFill>
                <a:latin typeface="Comic Sans MS" panose="030F0702030302020204" pitchFamily="66" charset="0"/>
              </a:rPr>
              <a:t> allows you to create a stunning-looking application with only a few lines of code.</a:t>
            </a:r>
          </a:p>
          <a:p>
            <a:endParaRPr lang="en-IN" dirty="0"/>
          </a:p>
        </p:txBody>
      </p:sp>
    </p:spTree>
    <p:extLst>
      <p:ext uri="{BB962C8B-B14F-4D97-AF65-F5344CB8AC3E}">
        <p14:creationId xmlns:p14="http://schemas.microsoft.com/office/powerpoint/2010/main" val="561189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3D7F-B426-ACF8-CFE2-0CFED025EC35}"/>
              </a:ext>
            </a:extLst>
          </p:cNvPr>
          <p:cNvSpPr>
            <a:spLocks noGrp="1"/>
          </p:cNvSpPr>
          <p:nvPr>
            <p:ph type="title"/>
          </p:nvPr>
        </p:nvSpPr>
        <p:spPr>
          <a:xfrm>
            <a:off x="648931" y="319548"/>
            <a:ext cx="3048000" cy="519778"/>
          </a:xfrm>
        </p:spPr>
        <p:txBody>
          <a:bodyPr>
            <a:no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Final Web Page</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614DF44-3F1C-979E-F53A-9B7556967FFB}"/>
              </a:ext>
            </a:extLst>
          </p:cNvPr>
          <p:cNvPicPr>
            <a:picLocks noChangeAspect="1"/>
          </p:cNvPicPr>
          <p:nvPr/>
        </p:nvPicPr>
        <p:blipFill rotWithShape="1">
          <a:blip r:embed="rId2">
            <a:extLst>
              <a:ext uri="{28A0092B-C50C-407E-A947-70E740481C1C}">
                <a14:useLocalDpi xmlns:a14="http://schemas.microsoft.com/office/drawing/2010/main" val="0"/>
              </a:ext>
            </a:extLst>
          </a:blip>
          <a:srcRect l="6276" r="6584"/>
          <a:stretch/>
        </p:blipFill>
        <p:spPr>
          <a:xfrm>
            <a:off x="1720645" y="1002891"/>
            <a:ext cx="8593393" cy="546673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50169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FAB577-B3AE-FE1E-35CE-DCA2FB5F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29" y="351503"/>
            <a:ext cx="10107561" cy="601734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98399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D896A-4D55-581D-9A34-179DC9DCB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19" y="498987"/>
            <a:ext cx="9802761" cy="572237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5856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F3E01C-BDF3-4E1B-516C-790E12B39111}"/>
              </a:ext>
            </a:extLst>
          </p:cNvPr>
          <p:cNvSpPr txBox="1"/>
          <p:nvPr/>
        </p:nvSpPr>
        <p:spPr>
          <a:xfrm>
            <a:off x="1337186" y="1501549"/>
            <a:ext cx="8377086" cy="2046714"/>
          </a:xfrm>
          <a:prstGeom prst="rect">
            <a:avLst/>
          </a:prstGeom>
          <a:noFill/>
        </p:spPr>
        <p:txBody>
          <a:bodyPr wrap="square" rtlCol="0">
            <a:spAutoFit/>
          </a:bodyPr>
          <a:lstStyle/>
          <a:p>
            <a:r>
              <a:rPr lang="en-US" sz="2000" b="1" dirty="0">
                <a:solidFill>
                  <a:schemeClr val="accent2">
                    <a:lumMod val="75000"/>
                  </a:schemeClr>
                </a:solidFill>
                <a:latin typeface="Comic Sans MS" panose="030F0702030302020204" pitchFamily="66" charset="0"/>
              </a:rPr>
              <a:t>1.Data Variability</a:t>
            </a:r>
            <a:r>
              <a:rPr lang="en-US" sz="2000" dirty="0">
                <a:solidFill>
                  <a:schemeClr val="accent2">
                    <a:lumMod val="75000"/>
                  </a:schemeClr>
                </a:solidFill>
                <a:latin typeface="Comic Sans MS" panose="030F0702030302020204" pitchFamily="66" charset="0"/>
              </a:rPr>
              <a:t>:</a:t>
            </a:r>
          </a:p>
          <a:p>
            <a:endParaRPr lang="en-US" sz="1700" dirty="0">
              <a:latin typeface="Comic Sans MS" panose="030F0702030302020204" pitchFamily="66" charset="0"/>
            </a:endParaRPr>
          </a:p>
          <a:p>
            <a:pPr marL="285750" indent="-285750">
              <a:buFont typeface="Arial" panose="020B0604020202020204" pitchFamily="34" charset="0"/>
              <a:buChar char="•"/>
            </a:pPr>
            <a:r>
              <a:rPr lang="en-US" sz="1700" b="1" dirty="0">
                <a:solidFill>
                  <a:srgbClr val="00B050"/>
                </a:solidFill>
                <a:latin typeface="Comic Sans MS" panose="030F0702030302020204" pitchFamily="66" charset="0"/>
              </a:rPr>
              <a:t>Format Differences</a:t>
            </a:r>
            <a:r>
              <a:rPr lang="en-US" sz="1700" dirty="0">
                <a:solidFill>
                  <a:schemeClr val="accent2">
                    <a:lumMod val="75000"/>
                  </a:schemeClr>
                </a:solidFill>
                <a:latin typeface="Comic Sans MS" panose="030F0702030302020204" pitchFamily="66" charset="0"/>
              </a:rPr>
              <a:t>: Resumes come in various formats (PDF, Word, text, HTML) and structures, making it hard to standardize the input data.</a:t>
            </a:r>
          </a:p>
          <a:p>
            <a:pPr marL="285750" indent="-285750">
              <a:buFont typeface="Arial" panose="020B0604020202020204" pitchFamily="34" charset="0"/>
              <a:buChar char="•"/>
            </a:pPr>
            <a:r>
              <a:rPr lang="en-US" sz="1700" b="1" dirty="0">
                <a:solidFill>
                  <a:srgbClr val="00B050"/>
                </a:solidFill>
                <a:latin typeface="Comic Sans MS" panose="030F0702030302020204" pitchFamily="66" charset="0"/>
              </a:rPr>
              <a:t>Unstructured Data</a:t>
            </a:r>
            <a:r>
              <a:rPr lang="en-US" sz="1700" dirty="0">
                <a:solidFill>
                  <a:schemeClr val="accent2">
                    <a:lumMod val="75000"/>
                  </a:schemeClr>
                </a:solidFill>
                <a:latin typeface="Comic Sans MS" panose="030F0702030302020204" pitchFamily="66" charset="0"/>
              </a:rPr>
              <a:t>: Resumes often contain unstructured data, mixing free-text descriptions with structured sections like education and experience, complicating extraction and classification.</a:t>
            </a:r>
          </a:p>
        </p:txBody>
      </p:sp>
      <p:sp>
        <p:nvSpPr>
          <p:cNvPr id="7" name="TextBox 6">
            <a:extLst>
              <a:ext uri="{FF2B5EF4-FFF2-40B4-BE49-F238E27FC236}">
                <a16:creationId xmlns:a16="http://schemas.microsoft.com/office/drawing/2014/main" id="{96127582-8707-8446-7898-2D0F2E505916}"/>
              </a:ext>
            </a:extLst>
          </p:cNvPr>
          <p:cNvSpPr txBox="1"/>
          <p:nvPr/>
        </p:nvSpPr>
        <p:spPr>
          <a:xfrm>
            <a:off x="658761" y="816131"/>
            <a:ext cx="2094271" cy="477054"/>
          </a:xfrm>
          <a:prstGeom prst="rect">
            <a:avLst/>
          </a:prstGeom>
          <a:noFill/>
        </p:spPr>
        <p:txBody>
          <a:bodyPr wrap="square" rtlCol="0">
            <a:spAutoFit/>
          </a:bodyPr>
          <a:lstStyle/>
          <a:p>
            <a:r>
              <a:rPr lang="en-US" sz="2500" b="1" i="1" u="sng" dirty="0">
                <a:solidFill>
                  <a:schemeClr val="bg2">
                    <a:lumMod val="50000"/>
                  </a:schemeClr>
                </a:solidFill>
                <a:latin typeface="Arial" panose="020B0604020202020204" pitchFamily="34" charset="0"/>
                <a:cs typeface="Arial" panose="020B0604020202020204" pitchFamily="34" charset="0"/>
              </a:rPr>
              <a:t>Challenges</a:t>
            </a:r>
            <a:endParaRPr lang="en-IN" sz="2500" b="1" i="1" u="sng" dirty="0">
              <a:solidFill>
                <a:schemeClr val="bg2">
                  <a:lumMod val="50000"/>
                </a:schemeClr>
              </a:solidFill>
              <a:latin typeface="Arial" panose="020B0604020202020204" pitchFamily="34" charset="0"/>
              <a:cs typeface="Arial" panose="020B0604020202020204" pitchFamily="34" charset="0"/>
            </a:endParaRPr>
          </a:p>
        </p:txBody>
      </p:sp>
      <p:sp>
        <p:nvSpPr>
          <p:cNvPr id="10" name="Rectangle 6">
            <a:extLst>
              <a:ext uri="{FF2B5EF4-FFF2-40B4-BE49-F238E27FC236}">
                <a16:creationId xmlns:a16="http://schemas.microsoft.com/office/drawing/2014/main" id="{7849C7B5-B051-C1FC-C424-1E7B7115EF8A}"/>
              </a:ext>
            </a:extLst>
          </p:cNvPr>
          <p:cNvSpPr>
            <a:spLocks noChangeArrowheads="1"/>
          </p:cNvSpPr>
          <p:nvPr/>
        </p:nvSpPr>
        <p:spPr bwMode="auto">
          <a:xfrm rot="10800000" flipV="1">
            <a:off x="1337186" y="3756627"/>
            <a:ext cx="8377086" cy="204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2">
                    <a:lumMod val="75000"/>
                  </a:schemeClr>
                </a:solidFill>
                <a:effectLst/>
                <a:latin typeface="Comic Sans MS" panose="030F0702030302020204" pitchFamily="66" charset="0"/>
              </a:rPr>
              <a:t>2.Information Extraction</a:t>
            </a:r>
            <a:r>
              <a:rPr kumimoji="0" lang="en-US" altLang="en-US" sz="2000" b="0" i="0" u="none" strike="noStrike" cap="none" normalizeH="0" baseline="0" dirty="0">
                <a:ln>
                  <a:noFill/>
                </a:ln>
                <a:solidFill>
                  <a:schemeClr val="accent2">
                    <a:lumMod val="75000"/>
                  </a:schemeClr>
                </a:solidFill>
                <a:effectLst/>
                <a:latin typeface="Comic Sans MS" panose="030F0702030302020204" pitchFamily="66"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accent2">
                  <a:lumMod val="75000"/>
                </a:schemeClr>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00B050"/>
                </a:solidFill>
                <a:effectLst/>
                <a:latin typeface="Comic Sans MS" panose="030F0702030302020204" pitchFamily="66" charset="0"/>
              </a:rPr>
              <a:t>Named Entity Recognition (NER)</a:t>
            </a:r>
            <a:r>
              <a:rPr kumimoji="0" lang="en-US" altLang="en-US" sz="1700" b="0" i="0" u="none" strike="noStrike" cap="none" normalizeH="0" baseline="0" dirty="0">
                <a:ln>
                  <a:noFill/>
                </a:ln>
                <a:solidFill>
                  <a:srgbClr val="00B050"/>
                </a:solidFill>
                <a:effectLst/>
                <a:latin typeface="Comic Sans MS" panose="030F0702030302020204" pitchFamily="66" charset="0"/>
              </a:rPr>
              <a:t>: </a:t>
            </a:r>
            <a:r>
              <a:rPr kumimoji="0" lang="en-US" altLang="en-US" sz="1700" b="0" i="0" u="none" strike="noStrike" cap="none" normalizeH="0" baseline="0" dirty="0">
                <a:ln>
                  <a:noFill/>
                </a:ln>
                <a:solidFill>
                  <a:schemeClr val="accent2">
                    <a:lumMod val="75000"/>
                  </a:schemeClr>
                </a:solidFill>
                <a:effectLst/>
                <a:latin typeface="Comic Sans MS" panose="030F0702030302020204" pitchFamily="66" charset="0"/>
              </a:rPr>
              <a:t>Identifying and categorizing entities such as names, dates, job titles, and organizations can be challenging, especially with variations and abbreviations.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00B050"/>
                </a:solidFill>
                <a:effectLst/>
                <a:latin typeface="Comic Sans MS" panose="030F0702030302020204" pitchFamily="66" charset="0"/>
              </a:rPr>
              <a:t>Context Understanding</a:t>
            </a:r>
            <a:r>
              <a:rPr kumimoji="0" lang="en-US" altLang="en-US" sz="1700" b="0" i="0" u="none" strike="noStrike" cap="none" normalizeH="0" baseline="0" dirty="0">
                <a:ln>
                  <a:noFill/>
                </a:ln>
                <a:solidFill>
                  <a:srgbClr val="00B050"/>
                </a:solidFill>
                <a:effectLst/>
                <a:latin typeface="Comic Sans MS" panose="030F0702030302020204" pitchFamily="66" charset="0"/>
              </a:rPr>
              <a:t>: </a:t>
            </a:r>
            <a:r>
              <a:rPr kumimoji="0" lang="en-US" altLang="en-US" sz="1700" b="0" i="0" u="none" strike="noStrike" cap="none" normalizeH="0" baseline="0" dirty="0">
                <a:ln>
                  <a:noFill/>
                </a:ln>
                <a:solidFill>
                  <a:schemeClr val="accent2">
                    <a:lumMod val="75000"/>
                  </a:schemeClr>
                </a:solidFill>
                <a:effectLst/>
                <a:latin typeface="Comic Sans MS" panose="030F0702030302020204" pitchFamily="66" charset="0"/>
              </a:rPr>
              <a:t>Distinguishing between similar terms used in different contexts requires deep contextual understanding.</a:t>
            </a:r>
          </a:p>
        </p:txBody>
      </p:sp>
    </p:spTree>
    <p:extLst>
      <p:ext uri="{BB962C8B-B14F-4D97-AF65-F5344CB8AC3E}">
        <p14:creationId xmlns:p14="http://schemas.microsoft.com/office/powerpoint/2010/main" val="3791813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right Yellow Color Contrast Simple Google Slides Theme And Powerpoint  Template - Slidesdocs">
            <a:extLst>
              <a:ext uri="{FF2B5EF4-FFF2-40B4-BE49-F238E27FC236}">
                <a16:creationId xmlns:a16="http://schemas.microsoft.com/office/drawing/2014/main" id="{984F8C78-8D06-27F5-A4D5-28269ED07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1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8CAD-7AC9-11F3-0BDA-007664056C8D}"/>
              </a:ext>
            </a:extLst>
          </p:cNvPr>
          <p:cNvSpPr>
            <a:spLocks noGrp="1"/>
          </p:cNvSpPr>
          <p:nvPr>
            <p:ph type="ctrTitle"/>
          </p:nvPr>
        </p:nvSpPr>
        <p:spPr>
          <a:xfrm>
            <a:off x="560440" y="798516"/>
            <a:ext cx="2123768" cy="520957"/>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Abstract</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4CCDACB-2623-BC83-4AA0-FE3D017D25DA}"/>
              </a:ext>
            </a:extLst>
          </p:cNvPr>
          <p:cNvSpPr>
            <a:spLocks noGrp="1"/>
          </p:cNvSpPr>
          <p:nvPr>
            <p:ph type="subTitle" idx="1"/>
          </p:nvPr>
        </p:nvSpPr>
        <p:spPr>
          <a:xfrm>
            <a:off x="796414" y="3315195"/>
            <a:ext cx="10117393" cy="2990095"/>
          </a:xfrm>
        </p:spPr>
        <p:txBody>
          <a:bodyPr>
            <a:noAutofit/>
          </a:bodyPr>
          <a:lstStyle/>
          <a:p>
            <a:r>
              <a:rPr lang="en-US" sz="1300" dirty="0">
                <a:solidFill>
                  <a:schemeClr val="accent2">
                    <a:lumMod val="75000"/>
                  </a:schemeClr>
                </a:solidFill>
                <a:latin typeface="Comic Sans MS" panose="030F0702030302020204" pitchFamily="66" charset="0"/>
              </a:rPr>
              <a:t>A</a:t>
            </a:r>
            <a:r>
              <a:rPr lang="en-IN" sz="1300" dirty="0">
                <a:solidFill>
                  <a:schemeClr val="accent2">
                    <a:lumMod val="75000"/>
                  </a:schemeClr>
                </a:solidFill>
                <a:latin typeface="Comic Sans MS" panose="030F0702030302020204" pitchFamily="66" charset="0"/>
              </a:rPr>
              <a:t> resume is a brief summary of your skills and experience. Companies recruiters and HR teams have a tough time scanning thousands of qualified resumes. Spending too many </a:t>
            </a:r>
            <a:r>
              <a:rPr lang="en-IN" sz="1300" dirty="0" err="1">
                <a:solidFill>
                  <a:schemeClr val="accent2">
                    <a:lumMod val="75000"/>
                  </a:schemeClr>
                </a:solidFill>
                <a:latin typeface="Comic Sans MS" panose="030F0702030302020204" pitchFamily="66" charset="0"/>
              </a:rPr>
              <a:t>labor</a:t>
            </a:r>
            <a:r>
              <a:rPr lang="en-IN" sz="1300" dirty="0">
                <a:solidFill>
                  <a:schemeClr val="accent2">
                    <a:lumMod val="75000"/>
                  </a:schemeClr>
                </a:solidFill>
                <a:latin typeface="Comic Sans MS" panose="030F0702030302020204" pitchFamily="66" charset="0"/>
              </a:rPr>
              <a:t> hours segregation candidates resume’s manually is a waste of a company’s time, money, and productivity . Recruiters , therefore, use resume classification in order to streamline the resume and applicant screening process. NLP technology allows recruiters to electronically gather, store, and organize large quantities of resumes. Once acquires, the resume data can be easily searched through and </a:t>
            </a:r>
            <a:r>
              <a:rPr lang="en-IN" sz="1300" dirty="0" err="1">
                <a:solidFill>
                  <a:schemeClr val="accent2">
                    <a:lumMod val="75000"/>
                  </a:schemeClr>
                </a:solidFill>
                <a:latin typeface="Comic Sans MS" panose="030F0702030302020204" pitchFamily="66" charset="0"/>
              </a:rPr>
              <a:t>analyzed</a:t>
            </a:r>
            <a:r>
              <a:rPr lang="en-IN" sz="1300" dirty="0">
                <a:solidFill>
                  <a:schemeClr val="accent2">
                    <a:lumMod val="75000"/>
                  </a:schemeClr>
                </a:solidFill>
                <a:latin typeface="Comic Sans MS" panose="030F0702030302020204" pitchFamily="66" charset="0"/>
              </a:rPr>
              <a:t>.</a:t>
            </a:r>
          </a:p>
          <a:p>
            <a:r>
              <a:rPr lang="en-IN" sz="1300" dirty="0">
                <a:solidFill>
                  <a:schemeClr val="accent2">
                    <a:lumMod val="75000"/>
                  </a:schemeClr>
                </a:solidFill>
                <a:latin typeface="Comic Sans MS" panose="030F0702030302020204" pitchFamily="66" charset="0"/>
              </a:rPr>
              <a:t>Resumes are an ideal example of unstructured data. Since there is no widely accepted resume layout, each resume may have its own style of formatting, different text blocks  and different category titles. Building a resume classification and gathering text from it is no easy task as there are so many kinds of layouts of resumes that you could imagine</a:t>
            </a:r>
            <a:r>
              <a:rPr lang="en-IN" sz="1300" dirty="0">
                <a:solidFill>
                  <a:schemeClr val="accent2">
                    <a:lumMod val="50000"/>
                  </a:schemeClr>
                </a:solidFill>
                <a:latin typeface="Comic Sans MS" panose="030F0702030302020204" pitchFamily="66" charset="0"/>
              </a:rPr>
              <a:t>.</a:t>
            </a:r>
            <a:endParaRPr lang="en-US" sz="1300" dirty="0">
              <a:solidFill>
                <a:schemeClr val="accent2">
                  <a:lumMod val="50000"/>
                </a:schemeClr>
              </a:solidFill>
              <a:latin typeface="Comic Sans MS" panose="030F0702030302020204" pitchFamily="66" charset="0"/>
            </a:endParaRPr>
          </a:p>
        </p:txBody>
      </p:sp>
      <p:pic>
        <p:nvPicPr>
          <p:cNvPr id="1030" name="Picture 6" descr="What is Resume Parser? How Resume Parsing Works?">
            <a:extLst>
              <a:ext uri="{FF2B5EF4-FFF2-40B4-BE49-F238E27FC236}">
                <a16:creationId xmlns:a16="http://schemas.microsoft.com/office/drawing/2014/main" id="{28D49060-7C60-B6E4-FCCB-0B6D61B4F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070" y="552710"/>
            <a:ext cx="5850194" cy="265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1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1A85-59E5-9E92-982D-E6094CFEE0BF}"/>
              </a:ext>
            </a:extLst>
          </p:cNvPr>
          <p:cNvSpPr>
            <a:spLocks noGrp="1"/>
          </p:cNvSpPr>
          <p:nvPr>
            <p:ph type="ctrTitle"/>
          </p:nvPr>
        </p:nvSpPr>
        <p:spPr>
          <a:xfrm>
            <a:off x="580105" y="644088"/>
            <a:ext cx="2448231" cy="491459"/>
          </a:xfrm>
        </p:spPr>
        <p:txBody>
          <a:bodyPr>
            <a:normAutofit fontScale="90000"/>
          </a:bodyPr>
          <a:lstStyle/>
          <a:p>
            <a:r>
              <a:rPr lang="en-US" sz="2400" b="1" i="1" u="sng" dirty="0">
                <a:solidFill>
                  <a:schemeClr val="bg2">
                    <a:lumMod val="50000"/>
                  </a:schemeClr>
                </a:solidFill>
                <a:latin typeface="Arial" panose="020B0604020202020204" pitchFamily="34" charset="0"/>
                <a:cs typeface="Arial" panose="020B0604020202020204" pitchFamily="34" charset="0"/>
              </a:rPr>
              <a:t>Introduction</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24CF761-6E7C-F687-EF26-4FE4BA417542}"/>
              </a:ext>
            </a:extLst>
          </p:cNvPr>
          <p:cNvSpPr>
            <a:spLocks noGrp="1"/>
          </p:cNvSpPr>
          <p:nvPr>
            <p:ph type="subTitle" idx="1"/>
          </p:nvPr>
        </p:nvSpPr>
        <p:spPr>
          <a:xfrm>
            <a:off x="776749" y="1356853"/>
            <a:ext cx="10451689" cy="4630994"/>
          </a:xfrm>
        </p:spPr>
        <p:txBody>
          <a:bodyPr>
            <a:noAutofit/>
          </a:bodyPr>
          <a:lstStyle/>
          <a:p>
            <a:r>
              <a:rPr lang="en-US" sz="1350" dirty="0">
                <a:solidFill>
                  <a:schemeClr val="accent2">
                    <a:lumMod val="75000"/>
                  </a:schemeClr>
                </a:solidFill>
                <a:latin typeface="Comic Sans MS" panose="030F0702030302020204" pitchFamily="66" charset="0"/>
              </a:rPr>
              <a:t>In this project we dive into a Machine Learning Models for Resume Classification using Python and basic Natural Language Processing techniques. We would be using Python’s Libraries to implement various NLP(natural language processing) techniques like tokenization, lemmatization, part of speech tagging etc..</a:t>
            </a:r>
            <a:endParaRPr lang="en-IN" sz="1350" dirty="0">
              <a:solidFill>
                <a:schemeClr val="accent2">
                  <a:lumMod val="75000"/>
                </a:schemeClr>
              </a:solidFill>
              <a:latin typeface="Comic Sans MS" panose="030F0702030302020204" pitchFamily="66" charset="0"/>
            </a:endParaRPr>
          </a:p>
          <a:p>
            <a:r>
              <a:rPr lang="en-IN" sz="1350" dirty="0">
                <a:solidFill>
                  <a:schemeClr val="accent2">
                    <a:lumMod val="75000"/>
                  </a:schemeClr>
                </a:solidFill>
                <a:latin typeface="Comic Sans MS" panose="030F0702030302020204" pitchFamily="66" charset="0"/>
              </a:rPr>
              <a:t>The </a:t>
            </a:r>
            <a:r>
              <a:rPr lang="en-US" sz="1350" dirty="0">
                <a:solidFill>
                  <a:schemeClr val="accent2">
                    <a:lumMod val="75000"/>
                  </a:schemeClr>
                </a:solidFill>
                <a:latin typeface="Comic Sans MS" panose="030F0702030302020204" pitchFamily="66" charset="0"/>
              </a:rPr>
              <a:t>organizations face the challenging task of sifting through thousands of resumes for a single job opening. This process is not only labor-intensive but also prone to human error and bias. As a result, valuable candidates might be overlooked, and the recruitment process can become inefficient and inconsistent. </a:t>
            </a:r>
          </a:p>
          <a:p>
            <a:r>
              <a:rPr lang="en-US" sz="1350" dirty="0">
                <a:solidFill>
                  <a:schemeClr val="accent2">
                    <a:lumMod val="75000"/>
                  </a:schemeClr>
                </a:solidFill>
                <a:latin typeface="Comic Sans MS" panose="030F0702030302020204" pitchFamily="66" charset="0"/>
              </a:rPr>
              <a:t>The basic data analysis process is performed such as data collection, data cleaning , exploratory data analysis, data visualization, and model building. The dataset consists of two columns, namely, Role applied and Resumes, where “role applied” columns is the domain field of the industry and “resume” columns consists of the text extracted from the resume document for each domain and industry.</a:t>
            </a:r>
          </a:p>
          <a:p>
            <a:r>
              <a:rPr lang="en-US" sz="1350" dirty="0">
                <a:solidFill>
                  <a:schemeClr val="accent2">
                    <a:lumMod val="75000"/>
                  </a:schemeClr>
                </a:solidFill>
                <a:latin typeface="Comic Sans MS" panose="030F0702030302020204" pitchFamily="66" charset="0"/>
              </a:rPr>
              <a:t>The Aim of this project is achieved by performing the various data analytical methods and using the Machine Learning Models and Natural Language Processing which will help in classifying the categories of the resume and building the Resume Classification Model.</a:t>
            </a:r>
          </a:p>
        </p:txBody>
      </p:sp>
    </p:spTree>
    <p:extLst>
      <p:ext uri="{BB962C8B-B14F-4D97-AF65-F5344CB8AC3E}">
        <p14:creationId xmlns:p14="http://schemas.microsoft.com/office/powerpoint/2010/main" val="354609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D20-CB26-9985-5003-A2BD39084A82}"/>
              </a:ext>
            </a:extLst>
          </p:cNvPr>
          <p:cNvSpPr>
            <a:spLocks noGrp="1"/>
          </p:cNvSpPr>
          <p:nvPr>
            <p:ph type="title"/>
          </p:nvPr>
        </p:nvSpPr>
        <p:spPr>
          <a:xfrm>
            <a:off x="1407844" y="765072"/>
            <a:ext cx="2723536" cy="727588"/>
          </a:xfrm>
        </p:spPr>
        <p:txBody>
          <a:bodyPr>
            <a:no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Project Flow CharT</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2052" name="Picture 4" descr="Automated Resume Classification Using Machine Learning | SpringerLink">
            <a:extLst>
              <a:ext uri="{FF2B5EF4-FFF2-40B4-BE49-F238E27FC236}">
                <a16:creationId xmlns:a16="http://schemas.microsoft.com/office/drawing/2014/main" id="{AD9D783A-4B67-1E8A-4D30-FE086F57F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207" y="647086"/>
            <a:ext cx="3960568" cy="49474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18E116-77EC-7A15-8458-14DE0677099C}"/>
              </a:ext>
            </a:extLst>
          </p:cNvPr>
          <p:cNvSpPr txBox="1"/>
          <p:nvPr/>
        </p:nvSpPr>
        <p:spPr>
          <a:xfrm>
            <a:off x="1407844" y="2015612"/>
            <a:ext cx="3360801" cy="2554545"/>
          </a:xfrm>
          <a:prstGeom prst="rect">
            <a:avLst/>
          </a:prstGeom>
          <a:noFill/>
        </p:spPr>
        <p:txBody>
          <a:bodyPr wrap="square" rtlCol="0">
            <a:spAutoFit/>
          </a:bodyPr>
          <a:lstStyle/>
          <a:p>
            <a:pPr marL="342900" indent="-342900">
              <a:buAutoNum type="arabicPeriod"/>
            </a:pPr>
            <a:r>
              <a:rPr lang="en-US" sz="2000" dirty="0">
                <a:solidFill>
                  <a:schemeClr val="accent2">
                    <a:lumMod val="75000"/>
                  </a:schemeClr>
                </a:solidFill>
                <a:latin typeface="Comic Sans MS" panose="030F0702030302020204" pitchFamily="66" charset="0"/>
              </a:rPr>
              <a:t>Introduction</a:t>
            </a:r>
          </a:p>
          <a:p>
            <a:pPr marL="342900" indent="-342900">
              <a:buAutoNum type="arabicPeriod"/>
            </a:pPr>
            <a:r>
              <a:rPr lang="en-US" sz="2000" dirty="0">
                <a:solidFill>
                  <a:schemeClr val="accent2">
                    <a:lumMod val="75000"/>
                  </a:schemeClr>
                </a:solidFill>
                <a:latin typeface="Comic Sans MS" panose="030F0702030302020204" pitchFamily="66" charset="0"/>
              </a:rPr>
              <a:t>Objective</a:t>
            </a:r>
          </a:p>
          <a:p>
            <a:pPr marL="342900" indent="-342900">
              <a:buAutoNum type="arabicPeriod"/>
            </a:pPr>
            <a:r>
              <a:rPr lang="en-US" sz="2000" dirty="0">
                <a:solidFill>
                  <a:schemeClr val="accent2">
                    <a:lumMod val="75000"/>
                  </a:schemeClr>
                </a:solidFill>
                <a:latin typeface="Comic Sans MS" panose="030F0702030302020204" pitchFamily="66" charset="0"/>
              </a:rPr>
              <a:t>Text Mining</a:t>
            </a:r>
          </a:p>
          <a:p>
            <a:pPr marL="342900" indent="-342900">
              <a:buAutoNum type="arabicPeriod"/>
            </a:pPr>
            <a:r>
              <a:rPr lang="en-US" sz="2000" dirty="0">
                <a:solidFill>
                  <a:schemeClr val="accent2">
                    <a:lumMod val="75000"/>
                  </a:schemeClr>
                </a:solidFill>
                <a:latin typeface="Comic Sans MS" panose="030F0702030302020204" pitchFamily="66" charset="0"/>
              </a:rPr>
              <a:t>Exploratory Analysis</a:t>
            </a:r>
          </a:p>
          <a:p>
            <a:pPr marL="342900" indent="-342900">
              <a:buAutoNum type="arabicPeriod"/>
            </a:pPr>
            <a:r>
              <a:rPr lang="en-US" sz="2000" dirty="0">
                <a:solidFill>
                  <a:schemeClr val="accent2">
                    <a:lumMod val="75000"/>
                  </a:schemeClr>
                </a:solidFill>
                <a:latin typeface="Comic Sans MS" panose="030F0702030302020204" pitchFamily="66" charset="0"/>
              </a:rPr>
              <a:t>Data Preprocessing</a:t>
            </a:r>
          </a:p>
          <a:p>
            <a:pPr marL="342900" indent="-342900">
              <a:buAutoNum type="arabicPeriod"/>
            </a:pPr>
            <a:r>
              <a:rPr lang="en-US" sz="2000" dirty="0">
                <a:solidFill>
                  <a:schemeClr val="accent2">
                    <a:lumMod val="75000"/>
                  </a:schemeClr>
                </a:solidFill>
                <a:latin typeface="Comic Sans MS" panose="030F0702030302020204" pitchFamily="66" charset="0"/>
              </a:rPr>
              <a:t>Model Building </a:t>
            </a:r>
          </a:p>
          <a:p>
            <a:pPr marL="342900" indent="-342900">
              <a:buAutoNum type="arabicPeriod"/>
            </a:pPr>
            <a:r>
              <a:rPr lang="en-US" sz="2000" dirty="0">
                <a:solidFill>
                  <a:schemeClr val="accent2">
                    <a:lumMod val="75000"/>
                  </a:schemeClr>
                </a:solidFill>
                <a:latin typeface="Comic Sans MS" panose="030F0702030302020204" pitchFamily="66" charset="0"/>
              </a:rPr>
              <a:t>Model Evaluation</a:t>
            </a:r>
          </a:p>
          <a:p>
            <a:pPr marL="342900" indent="-342900">
              <a:buAutoNum type="arabicPeriod"/>
            </a:pPr>
            <a:r>
              <a:rPr lang="en-US" sz="2000" dirty="0">
                <a:solidFill>
                  <a:schemeClr val="accent2">
                    <a:lumMod val="75000"/>
                  </a:schemeClr>
                </a:solidFill>
                <a:latin typeface="Comic Sans MS" panose="030F0702030302020204" pitchFamily="66" charset="0"/>
              </a:rPr>
              <a:t>Deployment</a:t>
            </a:r>
          </a:p>
        </p:txBody>
      </p:sp>
    </p:spTree>
    <p:extLst>
      <p:ext uri="{BB962C8B-B14F-4D97-AF65-F5344CB8AC3E}">
        <p14:creationId xmlns:p14="http://schemas.microsoft.com/office/powerpoint/2010/main" val="353922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verall Architecture of the Proposed System | Download Scientific Diagram">
            <a:extLst>
              <a:ext uri="{FF2B5EF4-FFF2-40B4-BE49-F238E27FC236}">
                <a16:creationId xmlns:a16="http://schemas.microsoft.com/office/drawing/2014/main" id="{D3F658B0-690A-C1BC-D3FF-70FDCAA41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6" r="663" b="2059"/>
          <a:stretch/>
        </p:blipFill>
        <p:spPr bwMode="auto">
          <a:xfrm>
            <a:off x="1691148" y="1417846"/>
            <a:ext cx="8082117" cy="4676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50FD0927-64FC-54F3-1A86-92797EF8BFDE}"/>
              </a:ext>
            </a:extLst>
          </p:cNvPr>
          <p:cNvSpPr txBox="1"/>
          <p:nvPr/>
        </p:nvSpPr>
        <p:spPr>
          <a:xfrm>
            <a:off x="757086" y="611973"/>
            <a:ext cx="5801032" cy="461665"/>
          </a:xfrm>
          <a:prstGeom prst="rect">
            <a:avLst/>
          </a:prstGeom>
          <a:noFill/>
        </p:spPr>
        <p:txBody>
          <a:bodyPr wrap="square" rtlCol="0">
            <a:sp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Resume Classification Architecture</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087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8B7082-A3B0-6685-9C5E-631708929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43" y="852948"/>
            <a:ext cx="5850193" cy="5152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C9CC0046-61EB-AD36-33C8-E2FB98C53942}"/>
              </a:ext>
            </a:extLst>
          </p:cNvPr>
          <p:cNvSpPr txBox="1"/>
          <p:nvPr/>
        </p:nvSpPr>
        <p:spPr>
          <a:xfrm>
            <a:off x="658762" y="784036"/>
            <a:ext cx="3372464" cy="769441"/>
          </a:xfrm>
          <a:prstGeom prst="rect">
            <a:avLst/>
          </a:prstGeom>
          <a:noFill/>
        </p:spPr>
        <p:txBody>
          <a:bodyPr wrap="square" rtlCol="0">
            <a:spAutoFit/>
          </a:bodyPr>
          <a:lstStyle/>
          <a:p>
            <a:r>
              <a:rPr lang="en-US" sz="2200" b="1" i="1" u="sng" dirty="0">
                <a:solidFill>
                  <a:schemeClr val="bg2">
                    <a:lumMod val="50000"/>
                  </a:schemeClr>
                </a:solidFill>
                <a:latin typeface="Arial" panose="020B0604020202020204" pitchFamily="34" charset="0"/>
                <a:cs typeface="Arial" panose="020B0604020202020204" pitchFamily="34" charset="0"/>
              </a:rPr>
              <a:t>Documents Files present in out dataset:</a:t>
            </a:r>
            <a:endParaRPr lang="en-IN" sz="2200" b="1" i="1"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59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56D7-FFE3-F544-EF0D-23F76B6CC057}"/>
              </a:ext>
            </a:extLst>
          </p:cNvPr>
          <p:cNvSpPr>
            <a:spLocks noGrp="1"/>
          </p:cNvSpPr>
          <p:nvPr>
            <p:ph type="title"/>
          </p:nvPr>
        </p:nvSpPr>
        <p:spPr>
          <a:xfrm>
            <a:off x="766916" y="502779"/>
            <a:ext cx="1897627" cy="559106"/>
          </a:xfrm>
        </p:spPr>
        <p:txBody>
          <a:bodyPr>
            <a:normAutofit/>
          </a:bodyPr>
          <a:lstStyle/>
          <a:p>
            <a:r>
              <a:rPr lang="en-US" sz="2400" b="1" i="1" u="sng" dirty="0">
                <a:solidFill>
                  <a:schemeClr val="bg2">
                    <a:lumMod val="50000"/>
                  </a:schemeClr>
                </a:solidFill>
                <a:latin typeface="Arial" panose="020B0604020202020204" pitchFamily="34" charset="0"/>
                <a:cs typeface="Arial" panose="020B0604020202020204" pitchFamily="34" charset="0"/>
              </a:rPr>
              <a:t>DataSet</a:t>
            </a:r>
            <a:endParaRPr lang="en-IN" sz="2400" b="1" i="1" u="sng" dirty="0">
              <a:solidFill>
                <a:schemeClr val="bg2">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3EA8C44-84A1-3AD3-FE9C-ECB65C2D7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175" y="1189704"/>
            <a:ext cx="9029625" cy="49554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7250989"/>
      </p:ext>
    </p:extLst>
  </p:cSld>
  <p:clrMapOvr>
    <a:masterClrMapping/>
  </p:clrMapOvr>
</p:sld>
</file>

<file path=ppt/theme/theme1.xml><?xml version="1.0" encoding="utf-8"?>
<a:theme xmlns:a="http://schemas.openxmlformats.org/drawingml/2006/main" name="Dropl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1027</TotalTime>
  <Words>1299</Words>
  <Application>Microsoft Office PowerPoint</Application>
  <PresentationFormat>Widescreen</PresentationFormat>
  <Paragraphs>206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Comic Sans MS</vt:lpstr>
      <vt:lpstr>Times New Roman</vt:lpstr>
      <vt:lpstr>Tw Cen MT</vt:lpstr>
      <vt:lpstr>Wingdings</vt:lpstr>
      <vt:lpstr>Droplet</vt:lpstr>
      <vt:lpstr>PowerPoint Presentation</vt:lpstr>
      <vt:lpstr>Resume Classification Analysis</vt:lpstr>
      <vt:lpstr>Business Problem</vt:lpstr>
      <vt:lpstr>Abstract</vt:lpstr>
      <vt:lpstr>Introduction</vt:lpstr>
      <vt:lpstr>Project Flow CharT</vt:lpstr>
      <vt:lpstr>PowerPoint Presentation</vt:lpstr>
      <vt:lpstr>PowerPoint Presentation</vt:lpstr>
      <vt:lpstr>DataSet</vt:lpstr>
      <vt:lpstr>Exploratory Data Analysis</vt:lpstr>
      <vt:lpstr>PowerPoint Presentation</vt:lpstr>
      <vt:lpstr>Visualization</vt:lpstr>
      <vt:lpstr>PowerPoint Presentation</vt:lpstr>
      <vt:lpstr>EDA  </vt:lpstr>
      <vt:lpstr>PowerPoint Presentation</vt:lpstr>
      <vt:lpstr>PowerPoint Presentation</vt:lpstr>
      <vt:lpstr>PowerPoint Presentation</vt:lpstr>
      <vt:lpstr>PowerPoint Presentation</vt:lpstr>
      <vt:lpstr>PowerPoint Presentation</vt:lpstr>
      <vt:lpstr>Text PreProcessing</vt:lpstr>
      <vt:lpstr>Before</vt:lpstr>
      <vt:lpstr>PowerPoint Presentation</vt:lpstr>
      <vt:lpstr>Feature  Extraction</vt:lpstr>
      <vt:lpstr>PowerPoint Presentation</vt:lpstr>
      <vt:lpstr>Word Cloud</vt:lpstr>
      <vt:lpstr>Top 10 most common words</vt:lpstr>
      <vt:lpstr>Feature Engineering</vt:lpstr>
      <vt:lpstr>Model Building Algorithms</vt:lpstr>
      <vt:lpstr>Model Evaluation</vt:lpstr>
      <vt:lpstr>Accuracy Score</vt:lpstr>
      <vt:lpstr>Final  Model</vt:lpstr>
      <vt:lpstr>Model Deployment</vt:lpstr>
      <vt:lpstr>Final Web Page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 Analysis</dc:title>
  <dc:creator>Abinash Sahoo</dc:creator>
  <cp:lastModifiedBy>Abinash Sahoo</cp:lastModifiedBy>
  <cp:revision>10</cp:revision>
  <dcterms:created xsi:type="dcterms:W3CDTF">2024-06-01T07:04:45Z</dcterms:created>
  <dcterms:modified xsi:type="dcterms:W3CDTF">2024-06-30T14:34:56Z</dcterms:modified>
</cp:coreProperties>
</file>