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4"/>
    <p:sldMasterId id="2147483680" r:id="rId5"/>
    <p:sldMasterId id="2147483696" r:id="rId6"/>
    <p:sldMasterId id="2147483785" r:id="rId7"/>
  </p:sldMasterIdLst>
  <p:notesMasterIdLst>
    <p:notesMasterId r:id="rId18"/>
  </p:notesMasterIdLst>
  <p:handoutMasterIdLst>
    <p:handoutMasterId r:id="rId19"/>
  </p:handoutMasterIdLst>
  <p:sldIdLst>
    <p:sldId id="260" r:id="rId8"/>
    <p:sldId id="265" r:id="rId9"/>
    <p:sldId id="261" r:id="rId10"/>
    <p:sldId id="262" r:id="rId11"/>
    <p:sldId id="272" r:id="rId12"/>
    <p:sldId id="271" r:id="rId13"/>
    <p:sldId id="273" r:id="rId14"/>
    <p:sldId id="274" r:id="rId15"/>
    <p:sldId id="270" r:id="rId16"/>
    <p:sldId id="268" r:id="rId17"/>
  </p:sldIdLst>
  <p:sldSz cx="12192000" cy="6858000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79" userDrawn="1">
          <p15:clr>
            <a:srgbClr val="A4A3A4"/>
          </p15:clr>
        </p15:guide>
        <p15:guide id="2" pos="4488" userDrawn="1">
          <p15:clr>
            <a:srgbClr val="A4A3A4"/>
          </p15:clr>
        </p15:guide>
        <p15:guide id="3" orient="horz" pos="1032" userDrawn="1">
          <p15:clr>
            <a:srgbClr val="A4A3A4"/>
          </p15:clr>
        </p15:guide>
        <p15:guide id="4" pos="4152" userDrawn="1">
          <p15:clr>
            <a:srgbClr val="A4A3A4"/>
          </p15:clr>
        </p15:guide>
        <p15:guide id="5" pos="5016" userDrawn="1">
          <p15:clr>
            <a:srgbClr val="A4A3A4"/>
          </p15:clr>
        </p15:guide>
        <p15:guide id="6" orient="horz" pos="1320" userDrawn="1">
          <p15:clr>
            <a:srgbClr val="A4A3A4"/>
          </p15:clr>
        </p15:guide>
        <p15:guide id="7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ivakumar, Nira (CA - Toronto)" initials="SN(-T" lastIdx="30" clrIdx="4"/>
  <p:cmAuthor id="8" name="Van Vlymen, Sara" initials="VVS" lastIdx="1" clrIdx="5"/>
  <p:cmAuthor id="3" name="Andrusiv, Christina (CA - Toronto)" initials="AC(-T" lastIdx="73" clrIdx="0"/>
  <p:cmAuthor id="4" name="Derouin, Derek (CA - Montreal)" initials="DD(-M" lastIdx="6" clrIdx="1"/>
  <p:cmAuthor id="5" name="Mayo, Danielle (CA - Toronto)" initials="MD(-T" lastIdx="45" clrIdx="2"/>
  <p:cmAuthor id="6" name="Dubey, Rohit (CA - Toronto)" initials="DR(-T" lastIdx="2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66FF"/>
    <a:srgbClr val="CCFF33"/>
    <a:srgbClr val="FF9966"/>
    <a:srgbClr val="FF9900"/>
    <a:srgbClr val="CC0000"/>
    <a:srgbClr val="FFFFFF"/>
    <a:srgbClr val="D9D9D9"/>
    <a:srgbClr val="B3E9BE"/>
    <a:srgbClr val="00B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75CAC-8D82-4A84-9593-CF1C020682E9}" v="128" dt="2021-10-09T16:59:56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9867" autoAdjust="0"/>
    <p:restoredTop sz="90233" autoAdjust="0"/>
  </p:normalViewPr>
  <p:slideViewPr>
    <p:cSldViewPr snapToGrid="0">
      <p:cViewPr varScale="1">
        <p:scale>
          <a:sx n="108" d="100"/>
          <a:sy n="108" d="100"/>
        </p:scale>
        <p:origin x="1349" y="96"/>
      </p:cViewPr>
      <p:guideLst>
        <p:guide orient="horz" pos="2679"/>
        <p:guide pos="4488"/>
        <p:guide orient="horz" pos="1032"/>
        <p:guide pos="4152"/>
        <p:guide pos="5016"/>
        <p:guide orient="horz" pos="132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736" y="5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C4F920-BD1F-4DDD-912D-67D88C03EA91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E4DD791-C459-42FE-AE51-74E773E374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92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580EFD-4649-4935-9FC4-6CA30145D17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402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0EFD-4649-4935-9FC4-6CA30145D17F}" type="slidenum">
              <a:rPr lang="en-US" altLang="en-US" smtClean="0"/>
              <a:pPr/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52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0EFD-4649-4935-9FC4-6CA30145D17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066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https://www.computerhope.com/unix/uln.htm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0EFD-4649-4935-9FC4-6CA30145D17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956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0EFD-4649-4935-9FC4-6CA30145D17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05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https://www.analysisandsolutions.com/code/git-hooks-summary-cheat-sheet.htm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0EFD-4649-4935-9FC4-6CA30145D17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974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https://git-scm.com/book/en/v2/Customizing-Git-Git-Hooks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0EFD-4649-4935-9FC4-6CA30145D17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57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https://git-scm.com/book/en/v2/Customizing-Git-Git-Hooks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0EFD-4649-4935-9FC4-6CA30145D17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1718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https://git-scm.com/book/en/v2/Customizing-Git-Git-Hooks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0EFD-4649-4935-9FC4-6CA30145D17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87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CBE19FA6-BA91-4DA0-B9BF-3967851CDA2B}"/>
              </a:ext>
            </a:extLst>
          </p:cNvPr>
          <p:cNvSpPr txBox="1"/>
          <p:nvPr userDrawn="1"/>
        </p:nvSpPr>
        <p:spPr>
          <a:xfrm>
            <a:off x="0" y="660616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2759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DD57F836-AC9B-4957-BE3C-3B0E2C40501E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97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376" y="2204864"/>
            <a:ext cx="10798224" cy="3967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DEADE11F-AEB1-425A-A756-D9B5FEA53837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22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5764"/>
            <a:ext cx="2590800" cy="57864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5764"/>
            <a:ext cx="7569200" cy="5786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8DAFC6DE-8CE7-4DE2-B969-3E91329472B9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451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 lIns="0" tIns="0" rIns="0" bIns="0"/>
          <a:lstStyle>
            <a:lvl1pPr>
              <a:defRPr sz="6579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23729" y="1694817"/>
            <a:ext cx="4659223" cy="203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95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17043" y="1957060"/>
            <a:ext cx="4576814" cy="233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05E297E6-B255-4D49-B786-A0D09EBE947F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7716F496-673A-4141-9BFE-44D8D26DD493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2228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w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14400" y="1600200"/>
            <a:ext cx="10363200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6472FD8B-8132-4787-B923-38F3F31F5AFE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D5B9D99C-8315-4E28-AB0B-BC3817A78CE5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6233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1C2134B3-FCAA-4FEA-8B1D-4A24CB9BCCFF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643793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407368" y="6237312"/>
            <a:ext cx="113772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 descr="Image result for td ban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99" y="397992"/>
            <a:ext cx="583231" cy="58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07368" y="413993"/>
            <a:ext cx="10657184" cy="48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One 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407368" y="689436"/>
            <a:ext cx="10657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l" descr="Confidential">
            <a:extLst>
              <a:ext uri="{FF2B5EF4-FFF2-40B4-BE49-F238E27FC236}">
                <a16:creationId xmlns:a16="http://schemas.microsoft.com/office/drawing/2014/main" id="{F9BD0AD2-1B32-41A8-9138-6A702FC584F2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00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td ban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99" y="397992"/>
            <a:ext cx="583231" cy="58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 bwMode="auto">
          <a:xfrm>
            <a:off x="407368" y="6237312"/>
            <a:ext cx="113772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07368" y="413993"/>
            <a:ext cx="10657184" cy="48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One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07368" y="908511"/>
            <a:ext cx="10657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l" descr="Confidential">
            <a:extLst>
              <a:ext uri="{FF2B5EF4-FFF2-40B4-BE49-F238E27FC236}">
                <a16:creationId xmlns:a16="http://schemas.microsoft.com/office/drawing/2014/main" id="{2CA69FA1-07A2-413F-B876-0911627193F2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243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90664"/>
            <a:ext cx="5080000" cy="46815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90664"/>
            <a:ext cx="5080000" cy="46815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5558F24B-534B-4569-B128-F1E42ADEABE8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8352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l" descr="Confidential">
            <a:extLst>
              <a:ext uri="{FF2B5EF4-FFF2-40B4-BE49-F238E27FC236}">
                <a16:creationId xmlns:a16="http://schemas.microsoft.com/office/drawing/2014/main" id="{F0E9CEA6-583A-4ABA-8EA5-47F0D988B950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491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" descr="Confidential"/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07368" y="6237312"/>
            <a:ext cx="113772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 descr="Image result for td ban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99" y="397992"/>
            <a:ext cx="583231" cy="58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07368" y="413993"/>
            <a:ext cx="10657184" cy="48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One 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407368" y="689436"/>
            <a:ext cx="10657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7789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538"/>
            <a:ext cx="10814992" cy="906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795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66900"/>
            <a:ext cx="5386917" cy="42592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795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66900"/>
            <a:ext cx="5389033" cy="42592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l" descr="Confidential">
            <a:extLst>
              <a:ext uri="{FF2B5EF4-FFF2-40B4-BE49-F238E27FC236}">
                <a16:creationId xmlns:a16="http://schemas.microsoft.com/office/drawing/2014/main" id="{90795BCB-A5AA-4001-8D3A-0AA978BAD08F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331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10870231" cy="781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l" descr="Confidential">
            <a:extLst>
              <a:ext uri="{FF2B5EF4-FFF2-40B4-BE49-F238E27FC236}">
                <a16:creationId xmlns:a16="http://schemas.microsoft.com/office/drawing/2014/main" id="{18F03A06-9CEB-4A16-87D1-BB9DE13E8B6C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579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Confidential">
            <a:extLst>
              <a:ext uri="{FF2B5EF4-FFF2-40B4-BE49-F238E27FC236}">
                <a16:creationId xmlns:a16="http://schemas.microsoft.com/office/drawing/2014/main" id="{B5735093-46CC-4555-9A96-21E5C1BFCB0A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256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l" descr="Confidential">
            <a:extLst>
              <a:ext uri="{FF2B5EF4-FFF2-40B4-BE49-F238E27FC236}">
                <a16:creationId xmlns:a16="http://schemas.microsoft.com/office/drawing/2014/main" id="{09A7BB9D-DE20-4BC7-8FEB-F46DC780D324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160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5E79FF24-1063-48EF-8F13-11C6D4F6A13C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7139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376" y="2204864"/>
            <a:ext cx="10798224" cy="3967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B5B41801-5C67-42C1-8717-3AF724010E19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403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5764"/>
            <a:ext cx="2590800" cy="57864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5764"/>
            <a:ext cx="7569200" cy="5786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4AC4C740-76E5-4CFC-B54D-60A9478C79F7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3431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 lIns="0" tIns="0" rIns="0" bIns="0"/>
          <a:lstStyle>
            <a:lvl1pPr>
              <a:defRPr sz="6579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23729" y="1694817"/>
            <a:ext cx="4659223" cy="203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95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17043" y="1957060"/>
            <a:ext cx="4576814" cy="233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BF728636-45BB-47C6-A851-32E08C08C79E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3869A86-1C08-4D35-B3C6-D6477E1F01C6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802751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w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14400" y="1600200"/>
            <a:ext cx="10363200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F7D45C32-C739-41DF-9CF1-800F1F1D2E6C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EE1E2A3C-8D7C-49B8-AB7A-1D37BF49E864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698565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" descr="Confidential">
            <a:extLst>
              <a:ext uri="{FF2B5EF4-FFF2-40B4-BE49-F238E27FC236}">
                <a16:creationId xmlns:a16="http://schemas.microsoft.com/office/drawing/2014/main" id="{430386FD-D693-4A62-95C8-A99088A0484E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7B27BABC-D70E-4806-926A-870339A758E4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2259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td ban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99" y="397992"/>
            <a:ext cx="583231" cy="58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 bwMode="auto">
          <a:xfrm>
            <a:off x="407368" y="6237312"/>
            <a:ext cx="113772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07368" y="413993"/>
            <a:ext cx="10657184" cy="48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One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07368" y="908511"/>
            <a:ext cx="10657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l" descr="Confidential">
            <a:extLst>
              <a:ext uri="{FF2B5EF4-FFF2-40B4-BE49-F238E27FC236}">
                <a16:creationId xmlns:a16="http://schemas.microsoft.com/office/drawing/2014/main" id="{5CA0BE2E-D3ED-4BDA-A268-F0ED66F4A9CF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32684CC8-AAAC-4FA9-8EF8-423541E824A0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82340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407368" y="6237312"/>
            <a:ext cx="113772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 descr="Image result for td ban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99" y="397992"/>
            <a:ext cx="583231" cy="58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07368" y="413993"/>
            <a:ext cx="10657184" cy="48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One 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407368" y="689436"/>
            <a:ext cx="10657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9886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td ban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99" y="397992"/>
            <a:ext cx="583231" cy="58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 bwMode="auto">
          <a:xfrm>
            <a:off x="407368" y="6237312"/>
            <a:ext cx="113772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07368" y="413993"/>
            <a:ext cx="10657184" cy="48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One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07368" y="908511"/>
            <a:ext cx="10657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5606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90664"/>
            <a:ext cx="5080000" cy="46815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90664"/>
            <a:ext cx="5080000" cy="46815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8303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44233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538"/>
            <a:ext cx="10814992" cy="906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795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66900"/>
            <a:ext cx="5386917" cy="42592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795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66900"/>
            <a:ext cx="5389033" cy="42592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34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10870231" cy="781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2445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1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303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1164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376" y="2204864"/>
            <a:ext cx="10798224" cy="3967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9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90664"/>
            <a:ext cx="5080000" cy="46815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90664"/>
            <a:ext cx="5080000" cy="46815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8E626DDB-7728-4454-A1F2-1DCFF5357E62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10279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5764"/>
            <a:ext cx="2590800" cy="57864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5764"/>
            <a:ext cx="7569200" cy="5786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2220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 lIns="0" tIns="0" rIns="0" bIns="0"/>
          <a:lstStyle>
            <a:lvl1pPr>
              <a:defRPr sz="6579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23729" y="1694817"/>
            <a:ext cx="4659223" cy="203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95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17043" y="1957060"/>
            <a:ext cx="4576814" cy="233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4DAD7243-1AED-45AA-BE74-8B12285B9648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7F8D3B31-FDEF-4EC1-A52D-6DF3EEF3842D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739322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w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14400" y="1600200"/>
            <a:ext cx="10363200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l" descr="Confidential">
            <a:extLst>
              <a:ext uri="{FF2B5EF4-FFF2-40B4-BE49-F238E27FC236}">
                <a16:creationId xmlns:a16="http://schemas.microsoft.com/office/drawing/2014/main" id="{E6A494A6-81ED-4657-9CED-5A892ACE37BF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ADB2CF4F-4977-4A9E-A316-95914BD320EF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408028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407368" y="6237312"/>
            <a:ext cx="113772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 descr="Image result for td ban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99" y="397992"/>
            <a:ext cx="583231" cy="58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407368" y="689436"/>
            <a:ext cx="10657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0219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39954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6853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065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1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238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97402"/>
            <a:ext cx="10657184" cy="3661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l" descr="Confidential">
            <a:extLst>
              <a:ext uri="{FF2B5EF4-FFF2-40B4-BE49-F238E27FC236}">
                <a16:creationId xmlns:a16="http://schemas.microsoft.com/office/drawing/2014/main" id="{F8D0A5B9-24A4-48A7-A73C-A36474853EDD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81696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350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555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79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22859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387650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15164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918447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26166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22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538"/>
            <a:ext cx="10814992" cy="906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795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66900"/>
            <a:ext cx="5386917" cy="42592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795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66900"/>
            <a:ext cx="5389033" cy="42592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l" descr="Confidential">
            <a:extLst>
              <a:ext uri="{FF2B5EF4-FFF2-40B4-BE49-F238E27FC236}">
                <a16:creationId xmlns:a16="http://schemas.microsoft.com/office/drawing/2014/main" id="{07403F13-DB1E-4AF1-B450-A0F30784D709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6694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" descr="Confidential"/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07368" y="6237312"/>
            <a:ext cx="113772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07368" y="413993"/>
            <a:ext cx="10657184" cy="48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One 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407368" y="689436"/>
            <a:ext cx="1065718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51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10870231" cy="781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l" descr="Confidential">
            <a:extLst>
              <a:ext uri="{FF2B5EF4-FFF2-40B4-BE49-F238E27FC236}">
                <a16:creationId xmlns:a16="http://schemas.microsoft.com/office/drawing/2014/main" id="{F839E7CB-3DF7-4F89-BD9D-8DD1720BD409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49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Confidential">
            <a:extLst>
              <a:ext uri="{FF2B5EF4-FFF2-40B4-BE49-F238E27FC236}">
                <a16:creationId xmlns:a16="http://schemas.microsoft.com/office/drawing/2014/main" id="{2414288B-7774-42D5-96FF-0B530E261457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11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l" descr="Confidential">
            <a:extLst>
              <a:ext uri="{FF2B5EF4-FFF2-40B4-BE49-F238E27FC236}">
                <a16:creationId xmlns:a16="http://schemas.microsoft.com/office/drawing/2014/main" id="{A55089BC-6EFB-4206-A71B-A2D05A00E5E6}"/>
              </a:ext>
            </a:extLst>
          </p:cNvPr>
          <p:cNvSpPr txBox="1"/>
          <p:nvPr userDrawn="1"/>
        </p:nvSpPr>
        <p:spPr>
          <a:xfrm>
            <a:off x="11401189" y="6529098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fld id="{3ACBAA6A-21F4-6B4C-BF6A-3C2359EFAE8B}" type="slidenum">
              <a:rPr lang="en-US" sz="800" b="1" smtClean="0">
                <a:solidFill>
                  <a:schemeClr val="tx1"/>
                </a:solidFill>
              </a:rPr>
              <a:t>‹#›</a:t>
            </a:fld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05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3c5c4579b4c756d366c8fbc2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00C5750-ADB6-42BC-AB4D-99264D9666E9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en-US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fl" descr="Confidentia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vert="horz" wrap="square" rtlCol="0">
            <a:spAutoFit/>
          </a:bodyPr>
          <a:lstStyle/>
          <a:p>
            <a:pPr algn="l"/>
            <a:r>
              <a:rPr lang="en-US"/>
              <a:t>Confidential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988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3363" indent="-233363" algn="l" rtl="0" eaLnBrk="0" fontAlgn="base" hangingPunct="0">
        <a:lnSpc>
          <a:spcPct val="95000"/>
        </a:lnSpc>
        <a:spcBef>
          <a:spcPct val="11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1600">
          <a:solidFill>
            <a:schemeClr val="bg2"/>
          </a:solidFill>
          <a:latin typeface="+mn-lt"/>
          <a:ea typeface="+mn-ea"/>
          <a:cs typeface="+mn-cs"/>
        </a:defRPr>
      </a:lvl1pPr>
      <a:lvl2pPr marL="411163" indent="-1762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bg2"/>
          </a:solidFill>
          <a:latin typeface="+mn-lt"/>
        </a:defRPr>
      </a:lvl2pPr>
      <a:lvl3pPr marL="576263" indent="-1635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3pPr>
      <a:lvl4pPr marL="750888" indent="-173038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4pPr>
      <a:lvl5pPr marL="917575" indent="-1651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5pPr>
      <a:lvl6pPr marL="13747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6pPr>
      <a:lvl7pPr marL="18319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7pPr>
      <a:lvl8pPr marL="22891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8pPr>
      <a:lvl9pPr marL="27463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fb6f4da6838747bbc86b1f67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4B957D5B-657D-4083-BB6A-B123C1564652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  <p:sp>
        <p:nvSpPr>
          <p:cNvPr id="2" name="fl" descr="Confidentia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vert="horz" wrap="square" rtlCol="0">
            <a:spAutoFit/>
          </a:bodyPr>
          <a:lstStyle/>
          <a:p>
            <a:pPr algn="l"/>
            <a:r>
              <a:rPr lang="en-US"/>
              <a:t>Confidential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67696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3363" indent="-233363" algn="l" rtl="0" eaLnBrk="0" fontAlgn="base" hangingPunct="0">
        <a:lnSpc>
          <a:spcPct val="95000"/>
        </a:lnSpc>
        <a:spcBef>
          <a:spcPct val="11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1600">
          <a:solidFill>
            <a:schemeClr val="bg2"/>
          </a:solidFill>
          <a:latin typeface="+mn-lt"/>
          <a:ea typeface="+mn-ea"/>
          <a:cs typeface="+mn-cs"/>
        </a:defRPr>
      </a:lvl1pPr>
      <a:lvl2pPr marL="411163" indent="-1762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bg2"/>
          </a:solidFill>
          <a:latin typeface="+mn-lt"/>
        </a:defRPr>
      </a:lvl2pPr>
      <a:lvl3pPr marL="576263" indent="-1635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3pPr>
      <a:lvl4pPr marL="750888" indent="-173038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4pPr>
      <a:lvl5pPr marL="917575" indent="-1651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5pPr>
      <a:lvl6pPr marL="13747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6pPr>
      <a:lvl7pPr marL="18319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7pPr>
      <a:lvl8pPr marL="22891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8pPr>
      <a:lvl9pPr marL="27463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18fc4a418bc81c2af8f86602" descr="{&quot;HashCode&quot;:43920731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369D3C2F-FDC7-4151-AF1B-49FEA11F6A41}"/>
              </a:ext>
            </a:extLst>
          </p:cNvPr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5000"/>
                  </a:schemeClr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l" descr="Confidential">
            <a:extLst>
              <a:ext uri="{FF2B5EF4-FFF2-40B4-BE49-F238E27FC236}">
                <a16:creationId xmlns:a16="http://schemas.microsoft.com/office/drawing/2014/main" id="{313F379B-F7AE-4116-A692-EF38A3C5150E}"/>
              </a:ext>
            </a:extLst>
          </p:cNvPr>
          <p:cNvSpPr txBox="1"/>
          <p:nvPr userDrawn="1"/>
        </p:nvSpPr>
        <p:spPr>
          <a:xfrm>
            <a:off x="0" y="6672580"/>
            <a:ext cx="1271464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l"/>
            <a:r>
              <a:rPr lang="en-US" sz="800">
                <a:solidFill>
                  <a:schemeClr val="tx1"/>
                </a:solidFill>
              </a:rPr>
              <a:t>Confidential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2" r:id="rId15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3363" indent="-233363" algn="l" rtl="0" eaLnBrk="0" fontAlgn="base" hangingPunct="0">
        <a:lnSpc>
          <a:spcPct val="95000"/>
        </a:lnSpc>
        <a:spcBef>
          <a:spcPct val="11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n"/>
        <a:defRPr sz="1600">
          <a:solidFill>
            <a:schemeClr val="bg2"/>
          </a:solidFill>
          <a:latin typeface="+mn-lt"/>
          <a:ea typeface="+mn-ea"/>
          <a:cs typeface="+mn-cs"/>
        </a:defRPr>
      </a:lvl1pPr>
      <a:lvl2pPr marL="411163" indent="-1762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bg2"/>
          </a:solidFill>
          <a:latin typeface="+mn-lt"/>
        </a:defRPr>
      </a:lvl2pPr>
      <a:lvl3pPr marL="576263" indent="-1635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3pPr>
      <a:lvl4pPr marL="750888" indent="-173038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4pPr>
      <a:lvl5pPr marL="917575" indent="-1651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5pPr>
      <a:lvl6pPr marL="13747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6pPr>
      <a:lvl7pPr marL="18319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7pPr>
      <a:lvl8pPr marL="22891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8pPr>
      <a:lvl9pPr marL="2746375" indent="-165100" algn="l" rtl="0" fontAlgn="base">
        <a:lnSpc>
          <a:spcPct val="95000"/>
        </a:lnSpc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2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8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1C61-CDD5-4B4D-8AB4-BEDBC137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522" y="2888403"/>
            <a:ext cx="7925102" cy="48884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/>
              <a:t>GIT Hooks</a:t>
            </a:r>
          </a:p>
        </p:txBody>
      </p:sp>
    </p:spTree>
    <p:extLst>
      <p:ext uri="{BB962C8B-B14F-4D97-AF65-F5344CB8AC3E}">
        <p14:creationId xmlns:p14="http://schemas.microsoft.com/office/powerpoint/2010/main" val="327915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8EF44C-6F5C-4E58-96B9-E7EEA537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535" y="2940153"/>
            <a:ext cx="2431362" cy="488847"/>
          </a:xfrm>
        </p:spPr>
        <p:txBody>
          <a:bodyPr/>
          <a:lstStyle/>
          <a:p>
            <a:r>
              <a:rPr lang="en-US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74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1C61-CDD5-4B4D-8AB4-BEDBC137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62533"/>
            <a:ext cx="10657184" cy="488847"/>
          </a:xfrm>
        </p:spPr>
        <p:txBody>
          <a:bodyPr/>
          <a:lstStyle/>
          <a:p>
            <a:r>
              <a:rPr lang="en-US" sz="2400" dirty="0"/>
              <a:t>What are Git Hooks?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749BD-35A7-4341-9893-35A93423FB6E}"/>
              </a:ext>
            </a:extLst>
          </p:cNvPr>
          <p:cNvSpPr txBox="1"/>
          <p:nvPr/>
        </p:nvSpPr>
        <p:spPr>
          <a:xfrm>
            <a:off x="407368" y="1131570"/>
            <a:ext cx="1112550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Git hooks are scripts that run automatically every time a particular event occurs in a Git repository. They let you customize Git’s internal behavior and trigger customizable actions at key points in the development life cycle.</a:t>
            </a:r>
          </a:p>
          <a:p>
            <a:endParaRPr lang="en-US" dirty="0"/>
          </a:p>
          <a:p>
            <a:r>
              <a:rPr lang="en-US" dirty="0"/>
              <a:t>Types of Git Hooks : </a:t>
            </a:r>
          </a:p>
          <a:p>
            <a:pPr marL="342900" indent="-342900">
              <a:buAutoNum type="arabicPeriod"/>
            </a:pPr>
            <a:r>
              <a:rPr lang="en-US" dirty="0"/>
              <a:t>Client-side hooks</a:t>
            </a:r>
          </a:p>
          <a:p>
            <a:pPr marL="342900" indent="-342900">
              <a:buAutoNum type="arabicPeriod"/>
            </a:pPr>
            <a:r>
              <a:rPr lang="en-US" dirty="0"/>
              <a:t>Server side hooks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use cases for Git hooks include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Encouraging a commit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Altering the project environment depending on the state of the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continuous integration workflows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write these programs in any programming language (Ex : Bash, </a:t>
            </a:r>
            <a:r>
              <a:rPr lang="en-US" dirty="0" err="1"/>
              <a:t>Python,Ruby</a:t>
            </a:r>
            <a:r>
              <a:rPr lang="en-US" dirty="0"/>
              <a:t> etc.) as long as we put the shebang line at the beginning of each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A938E-7937-401C-A827-E3827BAF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50" y="5864104"/>
            <a:ext cx="1795616" cy="958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A245A-00B9-46A4-B22E-0F5F11791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412" y="6033276"/>
            <a:ext cx="3290427" cy="5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9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1C61-CDD5-4B4D-8AB4-BEDBC137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62533"/>
            <a:ext cx="10657184" cy="488847"/>
          </a:xfrm>
        </p:spPr>
        <p:txBody>
          <a:bodyPr/>
          <a:lstStyle/>
          <a:p>
            <a:r>
              <a:rPr lang="en-US" sz="2400" dirty="0"/>
              <a:t>Installing Git Hooks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749BD-35A7-4341-9893-35A93423FB6E}"/>
              </a:ext>
            </a:extLst>
          </p:cNvPr>
          <p:cNvSpPr txBox="1"/>
          <p:nvPr/>
        </p:nvSpPr>
        <p:spPr>
          <a:xfrm>
            <a:off x="6550700" y="4295411"/>
            <a:ext cx="549320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Place Hook programs inside the git repo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Symbolic links between programs outside git repo to those within .git/hooks directory (View the pink boxes on the first pic)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682FE-CE37-4F41-A7F8-32108751E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84" y="1165181"/>
            <a:ext cx="5053921" cy="2949558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05073B3B-035A-434E-A685-088D85250E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8098" y="4826218"/>
            <a:ext cx="5950359" cy="1500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en-US" dirty="0"/>
              <a:t>Hooks reside in the .git/hooks directory of every Git repository</a:t>
            </a:r>
          </a:p>
          <a:p>
            <a:pPr marL="285750" indent="-285750">
              <a:buFontTx/>
              <a:buChar char="-"/>
            </a:pPr>
            <a:r>
              <a:rPr lang="en-US" altLang="en-US" dirty="0"/>
              <a:t>Need to remove .sample at the end and provide EXECUTE permissions (</a:t>
            </a:r>
            <a:r>
              <a:rPr lang="en-US" altLang="en-US" i="1" dirty="0" err="1">
                <a:solidFill>
                  <a:srgbClr val="FF0000"/>
                </a:solidFill>
              </a:rPr>
              <a:t>chmod</a:t>
            </a:r>
            <a:r>
              <a:rPr lang="en-US" altLang="en-US" i="1" dirty="0">
                <a:solidFill>
                  <a:srgbClr val="FF0000"/>
                </a:solidFill>
              </a:rPr>
              <a:t> +x filename</a:t>
            </a:r>
            <a:r>
              <a:rPr lang="en-US" altLang="en-US" dirty="0"/>
              <a:t>) for Git hooks to be installed and executable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2F3192-C1CF-4F78-8E26-E0992DAB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7" y="744583"/>
            <a:ext cx="4995170" cy="41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3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1C61-CDD5-4B4D-8AB4-BEDBC137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62533"/>
            <a:ext cx="10657184" cy="488847"/>
          </a:xfrm>
        </p:spPr>
        <p:txBody>
          <a:bodyPr/>
          <a:lstStyle/>
          <a:p>
            <a:r>
              <a:rPr lang="en-US" sz="2400" dirty="0"/>
              <a:t>Types of Git Hooks</a:t>
            </a:r>
          </a:p>
        </p:txBody>
      </p:sp>
      <p:pic>
        <p:nvPicPr>
          <p:cNvPr id="2052" name="Picture 4" descr="Machine generated alternative text:&#10;git checkout &#10;j post-checkout &#10;git commit &#10;j pre-commit &#10;j prepare-commit- sg &#10;Commit message edit r is s &#10;commi t-msg &#10;j post-commit &#10;j pre-push ">
            <a:extLst>
              <a:ext uri="{FF2B5EF4-FFF2-40B4-BE49-F238E27FC236}">
                <a16:creationId xmlns:a16="http://schemas.microsoft.com/office/drawing/2014/main" id="{E6703FC6-A42A-4EFE-B4D7-BCAB0F8D3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3942"/>
            <a:ext cx="2217750" cy="377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generated alternative text:&#10;Commit workflow hooks &#10;pre-commit &#10;prepare-commit-msg &#10;commi t-msg &#10;post-commi t &#10;Other client-side 00 &#10;pre-rebase &#10;pre-push &#10;post- rewri te &#10;post-merge &#10;post-checkout ">
            <a:extLst>
              <a:ext uri="{FF2B5EF4-FFF2-40B4-BE49-F238E27FC236}">
                <a16:creationId xmlns:a16="http://schemas.microsoft.com/office/drawing/2014/main" id="{13ACE5CE-5289-439D-AB0D-303B87FE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98" y="1724839"/>
            <a:ext cx="2456073" cy="340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F9B898-532B-45A5-AE6F-5357A04A177A}"/>
              </a:ext>
            </a:extLst>
          </p:cNvPr>
          <p:cNvSpPr/>
          <p:nvPr/>
        </p:nvSpPr>
        <p:spPr bwMode="auto">
          <a:xfrm>
            <a:off x="901864" y="784568"/>
            <a:ext cx="2207383" cy="3381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80000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</a:rPr>
              <a:t>Client side hooks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FB335-9E34-4418-B385-DD126A2FDA8A}"/>
              </a:ext>
            </a:extLst>
          </p:cNvPr>
          <p:cNvSpPr/>
          <p:nvPr/>
        </p:nvSpPr>
        <p:spPr bwMode="auto">
          <a:xfrm>
            <a:off x="7101103" y="1019056"/>
            <a:ext cx="2207383" cy="3381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80000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</a:rPr>
              <a:t>Server side hooks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E2280-23D0-4515-BC26-BC40BD34F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762" y="1673942"/>
            <a:ext cx="7022870" cy="3408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054DC8-47D3-4EE3-872F-9B127BDFB59D}"/>
              </a:ext>
            </a:extLst>
          </p:cNvPr>
          <p:cNvSpPr txBox="1"/>
          <p:nvPr/>
        </p:nvSpPr>
        <p:spPr>
          <a:xfrm>
            <a:off x="5735960" y="5184058"/>
            <a:ext cx="62102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can view Server side hooks as an admin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27152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1C61-CDD5-4B4D-8AB4-BEDBC137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5" y="248674"/>
            <a:ext cx="6030301" cy="34628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Types of Git Hooks - Explanation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A6FC8-D97A-4618-8976-3C0E03FD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3" y="864648"/>
            <a:ext cx="11796782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1C61-CDD5-4B4D-8AB4-BEDBC137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62533"/>
            <a:ext cx="10657184" cy="488847"/>
          </a:xfrm>
        </p:spPr>
        <p:txBody>
          <a:bodyPr/>
          <a:lstStyle/>
          <a:p>
            <a:r>
              <a:rPr lang="en-US" sz="2400" dirty="0"/>
              <a:t>Use cases of Git Hooks – Commit Workflow hooks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749BD-35A7-4341-9893-35A93423FB6E}"/>
              </a:ext>
            </a:extLst>
          </p:cNvPr>
          <p:cNvSpPr txBox="1"/>
          <p:nvPr/>
        </p:nvSpPr>
        <p:spPr>
          <a:xfrm>
            <a:off x="407368" y="1131570"/>
            <a:ext cx="11125502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ctr"/>
            <a:r>
              <a:rPr lang="en-US" b="1" u="sng" dirty="0"/>
              <a:t>Commit workflow hooks : </a:t>
            </a:r>
          </a:p>
          <a:p>
            <a:pPr fontAlgn="ctr"/>
            <a:endParaRPr lang="en-US" dirty="0"/>
          </a:p>
          <a:p>
            <a:pPr marL="342900" indent="-342900" fontAlgn="ctr">
              <a:buAutoNum type="arabicPeriod"/>
            </a:pPr>
            <a:r>
              <a:rPr lang="en-US" dirty="0"/>
              <a:t>pre-commit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Linting/Static code analysis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Spell checking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 err="1"/>
              <a:t>Codestyle</a:t>
            </a:r>
            <a:r>
              <a:rPr lang="en-US" dirty="0"/>
              <a:t> (Enforce PEP-8 standards)</a:t>
            </a:r>
          </a:p>
          <a:p>
            <a:pPr marL="800100" lvl="1" indent="-342900" fontAlgn="ctr">
              <a:buAutoNum type="arabicPeriod"/>
            </a:pPr>
            <a:endParaRPr lang="en-US" dirty="0"/>
          </a:p>
          <a:p>
            <a:pPr marL="342900" indent="-342900" fontAlgn="ctr">
              <a:buAutoNum type="arabicPeriod"/>
            </a:pPr>
            <a:r>
              <a:rPr lang="en-US" dirty="0"/>
              <a:t>Prepare-commit-msg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To alter the commit message/ give a completely new commit message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We can include ticket id, branch name, style checklist, rules for commits</a:t>
            </a:r>
          </a:p>
          <a:p>
            <a:pPr lvl="1" fontAlgn="ctr"/>
            <a:endParaRPr lang="en-US" dirty="0"/>
          </a:p>
          <a:p>
            <a:pPr marL="342900" indent="-342900" fontAlgn="ctr">
              <a:buAutoNum type="arabicPeriod"/>
            </a:pPr>
            <a:r>
              <a:rPr lang="en-US" dirty="0"/>
              <a:t>Commit-msg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dirty="0"/>
              <a:t>to check that your commit message is conformant to a required pattern.</a:t>
            </a:r>
          </a:p>
          <a:p>
            <a:pPr lvl="1" fontAlgn="ctr"/>
            <a:endParaRPr lang="en-US" dirty="0"/>
          </a:p>
          <a:p>
            <a:pPr marL="342900" indent="-342900" fontAlgn="ctr">
              <a:buAutoNum type="arabicPeriod"/>
            </a:pPr>
            <a:r>
              <a:rPr lang="en-US" dirty="0"/>
              <a:t>Post-commit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dirty="0"/>
              <a:t>We can use it for notifications to team members via slack, teams</a:t>
            </a:r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1C61-CDD5-4B4D-8AB4-BEDBC137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62533"/>
            <a:ext cx="10657184" cy="488847"/>
          </a:xfrm>
        </p:spPr>
        <p:txBody>
          <a:bodyPr/>
          <a:lstStyle/>
          <a:p>
            <a:r>
              <a:rPr lang="en-US" sz="2400" dirty="0"/>
              <a:t>Use cases of Git Hooks – Other Client side hooks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749BD-35A7-4341-9893-35A93423FB6E}"/>
              </a:ext>
            </a:extLst>
          </p:cNvPr>
          <p:cNvSpPr txBox="1"/>
          <p:nvPr/>
        </p:nvSpPr>
        <p:spPr>
          <a:xfrm>
            <a:off x="413268" y="940045"/>
            <a:ext cx="11605193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ctr"/>
            <a:r>
              <a:rPr lang="en-US" sz="1600" b="1" u="sng" dirty="0"/>
              <a:t>Other client side hooks : </a:t>
            </a:r>
          </a:p>
          <a:p>
            <a:pPr fontAlgn="ctr"/>
            <a:endParaRPr lang="en-US" sz="1600" dirty="0"/>
          </a:p>
          <a:p>
            <a:pPr marL="342900" indent="-342900" fontAlgn="ctr">
              <a:buAutoNum type="arabicPeriod"/>
            </a:pPr>
            <a:r>
              <a:rPr lang="en-US" sz="1600" dirty="0"/>
              <a:t>pre-rebase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You can use this hook to disallow rebasing any commits that have already been pushed.</a:t>
            </a:r>
          </a:p>
          <a:p>
            <a:pPr marL="342900" indent="-342900" fontAlgn="ctr">
              <a:buAutoNum type="arabicPeriod"/>
            </a:pPr>
            <a:r>
              <a:rPr lang="en-US" sz="1600" dirty="0"/>
              <a:t>Pre-push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You can use it to validate a set of ref updates before a push occurs (a non-zero exit code will abort the push).</a:t>
            </a:r>
          </a:p>
          <a:p>
            <a:pPr marL="342900" indent="-342900" fontAlgn="ctr">
              <a:buAutoNum type="arabicPeriod"/>
            </a:pPr>
            <a:r>
              <a:rPr lang="en-US" sz="1600" dirty="0"/>
              <a:t>Post-rewrite : This hook has many of the same uses as the post-checkout and post-merge hooks.</a:t>
            </a:r>
          </a:p>
          <a:p>
            <a:pPr marL="342900" indent="-342900" fontAlgn="ctr">
              <a:buAutoNum type="arabicPeriod"/>
            </a:pPr>
            <a:r>
              <a:rPr lang="en-US" sz="1600" dirty="0"/>
              <a:t>Post-merge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You can use it to restore data in the working tree that Git can’t track, such as permissions data. 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This hook can likewise validate the presence of files external to Git control that you may want copied in when the working tree changes.</a:t>
            </a:r>
          </a:p>
          <a:p>
            <a:pPr marL="342900" indent="-342900" fontAlgn="ctr">
              <a:buAutoNum type="arabicPeriod"/>
            </a:pPr>
            <a:r>
              <a:rPr lang="en-US" sz="1600" dirty="0"/>
              <a:t>Post-checkout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You can use it to set up your working directory properly for your project environment. This may mean moving in large binary files that you don’t want source controlled, auto-generating documentation, or something along those lines.</a:t>
            </a:r>
          </a:p>
          <a:p>
            <a:pPr fontAlgn="ctr"/>
            <a:endParaRPr lang="en-US" sz="1600" dirty="0"/>
          </a:p>
          <a:p>
            <a:pPr fontAlgn="ctr"/>
            <a:r>
              <a:rPr lang="en-US" sz="1600" b="1" u="sng" dirty="0"/>
              <a:t>E-mail workflow hooks (Only if you use </a:t>
            </a:r>
            <a:r>
              <a:rPr lang="en-US" sz="1600" b="1" i="1" u="sng" dirty="0">
                <a:solidFill>
                  <a:srgbClr val="FF0000"/>
                </a:solidFill>
              </a:rPr>
              <a:t>git –am command</a:t>
            </a:r>
            <a:r>
              <a:rPr lang="en-US" sz="1600" b="1" u="sng" dirty="0"/>
              <a:t>)</a:t>
            </a:r>
          </a:p>
          <a:p>
            <a:pPr fontAlgn="ctr"/>
            <a:endParaRPr lang="en-US" sz="1600" dirty="0"/>
          </a:p>
          <a:p>
            <a:pPr marL="342900" indent="-342900" fontAlgn="ctr">
              <a:buAutoNum type="arabicPeriod"/>
            </a:pPr>
            <a:r>
              <a:rPr lang="en-US" sz="1600" dirty="0" err="1"/>
              <a:t>applypatch</a:t>
            </a:r>
            <a:r>
              <a:rPr lang="en-US" sz="1600" dirty="0"/>
              <a:t>-msg</a:t>
            </a:r>
          </a:p>
          <a:p>
            <a:pPr marL="342900" indent="-342900" fontAlgn="ctr">
              <a:buAutoNum type="arabicPeriod"/>
            </a:pPr>
            <a:r>
              <a:rPr lang="en-US" sz="1600" dirty="0"/>
              <a:t>pre-</a:t>
            </a:r>
            <a:r>
              <a:rPr lang="en-US" sz="1600" dirty="0" err="1"/>
              <a:t>applypatch</a:t>
            </a:r>
            <a:endParaRPr lang="en-US" sz="1600" dirty="0"/>
          </a:p>
          <a:p>
            <a:pPr marL="342900" indent="-342900" fontAlgn="ctr">
              <a:buAutoNum type="arabicPeriod"/>
            </a:pPr>
            <a:r>
              <a:rPr lang="en-US" sz="1600" dirty="0"/>
              <a:t>post-</a:t>
            </a:r>
            <a:r>
              <a:rPr lang="en-US" sz="1600" dirty="0" err="1"/>
              <a:t>applypatch</a:t>
            </a:r>
            <a:endParaRPr lang="en-US" sz="1600" dirty="0"/>
          </a:p>
          <a:p>
            <a:pPr fontAlgn="ctr"/>
            <a:endParaRPr lang="en-US" sz="1600" dirty="0"/>
          </a:p>
          <a:p>
            <a:pPr fontAlgn="ctr"/>
            <a:endParaRPr lang="en-US" sz="1600" dirty="0"/>
          </a:p>
          <a:p>
            <a:pPr fontAlgn="ctr"/>
            <a:endParaRPr lang="en-US" sz="1600" dirty="0"/>
          </a:p>
          <a:p>
            <a:pPr font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158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1C61-CDD5-4B4D-8AB4-BEDBC137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62533"/>
            <a:ext cx="10657184" cy="488847"/>
          </a:xfrm>
        </p:spPr>
        <p:txBody>
          <a:bodyPr/>
          <a:lstStyle/>
          <a:p>
            <a:r>
              <a:rPr lang="en-US" sz="2400" dirty="0"/>
              <a:t>Use cases of Git Hooks – Server side hooks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749BD-35A7-4341-9893-35A93423FB6E}"/>
              </a:ext>
            </a:extLst>
          </p:cNvPr>
          <p:cNvSpPr txBox="1"/>
          <p:nvPr/>
        </p:nvSpPr>
        <p:spPr>
          <a:xfrm>
            <a:off x="413268" y="940045"/>
            <a:ext cx="11605193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ctr"/>
            <a:r>
              <a:rPr lang="en-US" sz="1600" b="1" u="sng" dirty="0"/>
              <a:t>Server side hooks : </a:t>
            </a:r>
          </a:p>
          <a:p>
            <a:pPr fontAlgn="ctr"/>
            <a:endParaRPr lang="en-US" sz="1600" dirty="0"/>
          </a:p>
          <a:p>
            <a:pPr marL="342900" indent="-342900" fontAlgn="ctr">
              <a:buAutoNum type="arabicPeriod"/>
            </a:pPr>
            <a:r>
              <a:rPr lang="en-US" sz="1600" dirty="0"/>
              <a:t>pre-receive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make sure none of the updated references are non-fast-forwards, or to do access control for all the refs and files they’re modifying with the push.</a:t>
            </a:r>
          </a:p>
          <a:p>
            <a:pPr lvl="1" fontAlgn="ctr"/>
            <a:endParaRPr lang="en-US" sz="1600" dirty="0"/>
          </a:p>
          <a:p>
            <a:pPr marL="342900" indent="-342900" fontAlgn="ctr">
              <a:buAutoNum type="arabicPeriod"/>
            </a:pPr>
            <a:r>
              <a:rPr lang="en-US" sz="1600" dirty="0"/>
              <a:t>update : The update script is very similar to the pre-receive script, except that it’s run once for each branch the pusher is trying to</a:t>
            </a:r>
          </a:p>
          <a:p>
            <a:pPr marL="342900" indent="-342900" fontAlgn="ctr">
              <a:buAutoNum type="arabicPeriod"/>
            </a:pPr>
            <a:r>
              <a:rPr lang="en-US" sz="1600" dirty="0"/>
              <a:t>Post-receive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can be used to update other services or notify users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r>
              <a:rPr lang="en-US" sz="1600" dirty="0"/>
              <a:t>emailing a list, notifying a continuous integration server, or updating a ticket-tracking system – you can even parse the commit messages to see if any tickets need to be opened, modified, or closed.</a:t>
            </a:r>
          </a:p>
          <a:p>
            <a:pPr marL="800100" lvl="1" indent="-342900" font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fontAlgn="ctr"/>
            <a:endParaRPr lang="en-US" sz="1600" dirty="0"/>
          </a:p>
          <a:p>
            <a:pPr fontAlgn="ctr"/>
            <a:endParaRPr lang="en-US" sz="1600" dirty="0"/>
          </a:p>
          <a:p>
            <a:pPr font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49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92" y="292699"/>
            <a:ext cx="10657184" cy="488847"/>
          </a:xfrm>
        </p:spPr>
        <p:txBody>
          <a:bodyPr/>
          <a:lstStyle/>
          <a:p>
            <a:r>
              <a:rPr lang="en-US" sz="2400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F678B-B144-4080-94C8-C2F4E3F79485}"/>
              </a:ext>
            </a:extLst>
          </p:cNvPr>
          <p:cNvSpPr/>
          <p:nvPr/>
        </p:nvSpPr>
        <p:spPr bwMode="auto">
          <a:xfrm>
            <a:off x="548489" y="1199271"/>
            <a:ext cx="10206990" cy="547497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80000"/>
              <a:tabLst/>
            </a:pPr>
            <a:r>
              <a:rPr lang="en-US" dirty="0"/>
              <a:t>Sample GIT project implementing hooks</a:t>
            </a:r>
          </a:p>
        </p:txBody>
      </p:sp>
    </p:spTree>
    <p:extLst>
      <p:ext uri="{BB962C8B-B14F-4D97-AF65-F5344CB8AC3E}">
        <p14:creationId xmlns:p14="http://schemas.microsoft.com/office/powerpoint/2010/main" val="2691641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Plant">
  <a:themeElements>
    <a:clrScheme name="Plant 1">
      <a:dk1>
        <a:srgbClr val="000000"/>
      </a:dk1>
      <a:lt1>
        <a:srgbClr val="FFFFFF"/>
      </a:lt1>
      <a:dk2>
        <a:srgbClr val="00B624"/>
      </a:dk2>
      <a:lt2>
        <a:srgbClr val="6A737B"/>
      </a:lt2>
      <a:accent1>
        <a:srgbClr val="00B624"/>
      </a:accent1>
      <a:accent2>
        <a:srgbClr val="163D22"/>
      </a:accent2>
      <a:accent3>
        <a:srgbClr val="FFFFFF"/>
      </a:accent3>
      <a:accent4>
        <a:srgbClr val="000000"/>
      </a:accent4>
      <a:accent5>
        <a:srgbClr val="AAD7AC"/>
      </a:accent5>
      <a:accent6>
        <a:srgbClr val="13361E"/>
      </a:accent6>
      <a:hlink>
        <a:srgbClr val="B2B2B2"/>
      </a:hlink>
      <a:folHlink>
        <a:srgbClr val="6A6A6A"/>
      </a:folHlink>
    </a:clrScheme>
    <a:fontScheme name="Pl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-53340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chemeClr val="bg2"/>
          </a:buClr>
          <a:buSzPct val="8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-53340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chemeClr val="bg2"/>
          </a:buClr>
          <a:buSzPct val="8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chemeClr val="accent3">
            <a:lumMod val="65000"/>
          </a:schemeClr>
        </a:solidFill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Plant 1">
        <a:dk1>
          <a:srgbClr val="000000"/>
        </a:dk1>
        <a:lt1>
          <a:srgbClr val="FFFFFF"/>
        </a:lt1>
        <a:dk2>
          <a:srgbClr val="00B624"/>
        </a:dk2>
        <a:lt2>
          <a:srgbClr val="6A737B"/>
        </a:lt2>
        <a:accent1>
          <a:srgbClr val="00B624"/>
        </a:accent1>
        <a:accent2>
          <a:srgbClr val="163D22"/>
        </a:accent2>
        <a:accent3>
          <a:srgbClr val="FFFFFF"/>
        </a:accent3>
        <a:accent4>
          <a:srgbClr val="000000"/>
        </a:accent4>
        <a:accent5>
          <a:srgbClr val="AAD7AC"/>
        </a:accent5>
        <a:accent6>
          <a:srgbClr val="13361E"/>
        </a:accent6>
        <a:hlink>
          <a:srgbClr val="B2B2B2"/>
        </a:hlink>
        <a:folHlink>
          <a:srgbClr val="6A6A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lant">
  <a:themeElements>
    <a:clrScheme name="Plant 1">
      <a:dk1>
        <a:srgbClr val="000000"/>
      </a:dk1>
      <a:lt1>
        <a:srgbClr val="FFFFFF"/>
      </a:lt1>
      <a:dk2>
        <a:srgbClr val="00B624"/>
      </a:dk2>
      <a:lt2>
        <a:srgbClr val="6A737B"/>
      </a:lt2>
      <a:accent1>
        <a:srgbClr val="00B624"/>
      </a:accent1>
      <a:accent2>
        <a:srgbClr val="163D22"/>
      </a:accent2>
      <a:accent3>
        <a:srgbClr val="FFFFFF"/>
      </a:accent3>
      <a:accent4>
        <a:srgbClr val="000000"/>
      </a:accent4>
      <a:accent5>
        <a:srgbClr val="AAD7AC"/>
      </a:accent5>
      <a:accent6>
        <a:srgbClr val="13361E"/>
      </a:accent6>
      <a:hlink>
        <a:srgbClr val="B2B2B2"/>
      </a:hlink>
      <a:folHlink>
        <a:srgbClr val="6A6A6A"/>
      </a:folHlink>
    </a:clrScheme>
    <a:fontScheme name="Pl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-53340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chemeClr val="bg2"/>
          </a:buClr>
          <a:buSzPct val="8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-53340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chemeClr val="bg2"/>
          </a:buClr>
          <a:buSzPct val="8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chemeClr val="accent3">
            <a:lumMod val="65000"/>
          </a:schemeClr>
        </a:solidFill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Plant 1">
        <a:dk1>
          <a:srgbClr val="000000"/>
        </a:dk1>
        <a:lt1>
          <a:srgbClr val="FFFFFF"/>
        </a:lt1>
        <a:dk2>
          <a:srgbClr val="00B624"/>
        </a:dk2>
        <a:lt2>
          <a:srgbClr val="6A737B"/>
        </a:lt2>
        <a:accent1>
          <a:srgbClr val="00B624"/>
        </a:accent1>
        <a:accent2>
          <a:srgbClr val="163D22"/>
        </a:accent2>
        <a:accent3>
          <a:srgbClr val="FFFFFF"/>
        </a:accent3>
        <a:accent4>
          <a:srgbClr val="000000"/>
        </a:accent4>
        <a:accent5>
          <a:srgbClr val="AAD7AC"/>
        </a:accent5>
        <a:accent6>
          <a:srgbClr val="13361E"/>
        </a:accent6>
        <a:hlink>
          <a:srgbClr val="B2B2B2"/>
        </a:hlink>
        <a:folHlink>
          <a:srgbClr val="6A6A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lant">
  <a:themeElements>
    <a:clrScheme name="Plant 1">
      <a:dk1>
        <a:srgbClr val="000000"/>
      </a:dk1>
      <a:lt1>
        <a:srgbClr val="FFFFFF"/>
      </a:lt1>
      <a:dk2>
        <a:srgbClr val="00B624"/>
      </a:dk2>
      <a:lt2>
        <a:srgbClr val="6A737B"/>
      </a:lt2>
      <a:accent1>
        <a:srgbClr val="00B624"/>
      </a:accent1>
      <a:accent2>
        <a:srgbClr val="163D22"/>
      </a:accent2>
      <a:accent3>
        <a:srgbClr val="FFFFFF"/>
      </a:accent3>
      <a:accent4>
        <a:srgbClr val="000000"/>
      </a:accent4>
      <a:accent5>
        <a:srgbClr val="AAD7AC"/>
      </a:accent5>
      <a:accent6>
        <a:srgbClr val="13361E"/>
      </a:accent6>
      <a:hlink>
        <a:srgbClr val="B2B2B2"/>
      </a:hlink>
      <a:folHlink>
        <a:srgbClr val="6A6A6A"/>
      </a:folHlink>
    </a:clrScheme>
    <a:fontScheme name="Pl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-53340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chemeClr val="bg2"/>
          </a:buClr>
          <a:buSzPct val="8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-53340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chemeClr val="bg2"/>
          </a:buClr>
          <a:buSzPct val="8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chemeClr val="accent3">
            <a:lumMod val="65000"/>
          </a:schemeClr>
        </a:solidFill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Plant 1">
        <a:dk1>
          <a:srgbClr val="000000"/>
        </a:dk1>
        <a:lt1>
          <a:srgbClr val="FFFFFF"/>
        </a:lt1>
        <a:dk2>
          <a:srgbClr val="00B624"/>
        </a:dk2>
        <a:lt2>
          <a:srgbClr val="6A737B"/>
        </a:lt2>
        <a:accent1>
          <a:srgbClr val="00B624"/>
        </a:accent1>
        <a:accent2>
          <a:srgbClr val="163D22"/>
        </a:accent2>
        <a:accent3>
          <a:srgbClr val="FFFFFF"/>
        </a:accent3>
        <a:accent4>
          <a:srgbClr val="000000"/>
        </a:accent4>
        <a:accent5>
          <a:srgbClr val="AAD7AC"/>
        </a:accent5>
        <a:accent6>
          <a:srgbClr val="13361E"/>
        </a:accent6>
        <a:hlink>
          <a:srgbClr val="B2B2B2"/>
        </a:hlink>
        <a:folHlink>
          <a:srgbClr val="6A6A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442686AC586A40860A1F25B394EFC2" ma:contentTypeVersion="10" ma:contentTypeDescription="Create a new document." ma:contentTypeScope="" ma:versionID="17f69246298d242355c90376dc7645ef">
  <xsd:schema xmlns:xsd="http://www.w3.org/2001/XMLSchema" xmlns:xs="http://www.w3.org/2001/XMLSchema" xmlns:p="http://schemas.microsoft.com/office/2006/metadata/properties" xmlns:ns2="c5478b67-7bac-49b5-b5b2-1fd1664fd37b" xmlns:ns3="5a307d17-13a8-43a5-aa9c-22c2ce626e65" targetNamespace="http://schemas.microsoft.com/office/2006/metadata/properties" ma:root="true" ma:fieldsID="13e71575d9f582e4a19c9b90700adfc2" ns2:_="" ns3:_="">
    <xsd:import namespace="c5478b67-7bac-49b5-b5b2-1fd1664fd37b"/>
    <xsd:import namespace="5a307d17-13a8-43a5-aa9c-22c2ce626e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78b67-7bac-49b5-b5b2-1fd1664fd3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07d17-13a8-43a5-aa9c-22c2ce626e6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7E450-1489-4572-804E-B8D3F5017B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8FF2DC-5685-4C35-8CA7-85AC0616FC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8B962E-A11B-4F39-B8CD-C0D1333C4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478b67-7bac-49b5-b5b2-1fd1664fd37b"/>
    <ds:schemaRef ds:uri="5a307d17-13a8-43a5-aa9c-22c2ce626e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36493</TotalTime>
  <Words>678</Words>
  <Application>Microsoft Office PowerPoint</Application>
  <PresentationFormat>Widescreen</PresentationFormat>
  <Paragraphs>90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</vt:lpstr>
      <vt:lpstr>Wingdings 3</vt:lpstr>
      <vt:lpstr>Plant</vt:lpstr>
      <vt:lpstr>1_Plant</vt:lpstr>
      <vt:lpstr>2_Plant</vt:lpstr>
      <vt:lpstr>Facet</vt:lpstr>
      <vt:lpstr>GIT Hooks</vt:lpstr>
      <vt:lpstr>What are Git Hooks? </vt:lpstr>
      <vt:lpstr>Installing Git Hooks</vt:lpstr>
      <vt:lpstr>Types of Git Hooks</vt:lpstr>
      <vt:lpstr>Types of Git Hooks - Explanation</vt:lpstr>
      <vt:lpstr>Use cases of Git Hooks – Commit Workflow hooks</vt:lpstr>
      <vt:lpstr>Use cases of Git Hooks – Other Client side hooks</vt:lpstr>
      <vt:lpstr>Use cases of Git Hooks – Server side hooks</vt:lpstr>
      <vt:lpstr>Example</vt:lpstr>
      <vt:lpstr>Thank you!</vt:lpstr>
    </vt:vector>
  </TitlesOfParts>
  <Company>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Title Here</dc:title>
  <dc:creator>Andrusiv, Christina (CA - Toronto)</dc:creator>
  <cp:keywords>Confidential</cp:keywords>
  <cp:lastModifiedBy>Sundararaman, AbinavRamesh</cp:lastModifiedBy>
  <cp:revision>1969</cp:revision>
  <cp:lastPrinted>2020-01-14T19:37:09Z</cp:lastPrinted>
  <dcterms:created xsi:type="dcterms:W3CDTF">2015-05-13T20:40:59Z</dcterms:created>
  <dcterms:modified xsi:type="dcterms:W3CDTF">2021-10-09T17:00:08Z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c9f0611a-7d69-4efb-9d8b-83b76d73642a</vt:lpwstr>
  </property>
  <property fmtid="{D5CDD505-2E9C-101B-9397-08002B2CF9AE}" pid="3" name="aliashDocumentMarking">
    <vt:lpwstr>Confidential</vt:lpwstr>
  </property>
  <property fmtid="{D5CDD505-2E9C-101B-9397-08002B2CF9AE}" pid="4" name="TD_Classification">
    <vt:lpwstr>Internal</vt:lpwstr>
  </property>
  <property fmtid="{D5CDD505-2E9C-101B-9397-08002B2CF9AE}" pid="5" name="TDDCSClassification">
    <vt:lpwstr>Confidential</vt:lpwstr>
  </property>
  <property fmtid="{D5CDD505-2E9C-101B-9397-08002B2CF9AE}" pid="6" name="kjhasxiQ">
    <vt:lpwstr>Confidential</vt:lpwstr>
  </property>
  <property fmtid="{D5CDD505-2E9C-101B-9397-08002B2CF9AE}" pid="7" name="ContentTypeId">
    <vt:lpwstr>0x010100E7442686AC586A40860A1F25B394EFC2</vt:lpwstr>
  </property>
  <property fmtid="{D5CDD505-2E9C-101B-9397-08002B2CF9AE}" pid="8" name="MSIP_Label_88c63503-0fb3-4712-a32e-7ecb4b7d79e8_Enabled">
    <vt:lpwstr>true</vt:lpwstr>
  </property>
  <property fmtid="{D5CDD505-2E9C-101B-9397-08002B2CF9AE}" pid="9" name="MSIP_Label_88c63503-0fb3-4712-a32e-7ecb4b7d79e8_SetDate">
    <vt:lpwstr>2021-10-08T00:29:40Z</vt:lpwstr>
  </property>
  <property fmtid="{D5CDD505-2E9C-101B-9397-08002B2CF9AE}" pid="10" name="MSIP_Label_88c63503-0fb3-4712-a32e-7ecb4b7d79e8_Method">
    <vt:lpwstr>Standard</vt:lpwstr>
  </property>
  <property fmtid="{D5CDD505-2E9C-101B-9397-08002B2CF9AE}" pid="11" name="MSIP_Label_88c63503-0fb3-4712-a32e-7ecb4b7d79e8_Name">
    <vt:lpwstr>88c63503-0fb3-4712-a32e-7ecb4b7d79e8</vt:lpwstr>
  </property>
  <property fmtid="{D5CDD505-2E9C-101B-9397-08002B2CF9AE}" pid="12" name="MSIP_Label_88c63503-0fb3-4712-a32e-7ecb4b7d79e8_SiteId">
    <vt:lpwstr>d9da684f-2c03-432a-a7b6-ed714ffc7683</vt:lpwstr>
  </property>
  <property fmtid="{D5CDD505-2E9C-101B-9397-08002B2CF9AE}" pid="13" name="MSIP_Label_88c63503-0fb3-4712-a32e-7ecb4b7d79e8_ActionId">
    <vt:lpwstr/>
  </property>
  <property fmtid="{D5CDD505-2E9C-101B-9397-08002B2CF9AE}" pid="14" name="MSIP_Label_88c63503-0fb3-4712-a32e-7ecb4b7d79e8_ContentBits">
    <vt:lpwstr>2</vt:lpwstr>
  </property>
</Properties>
</file>