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3" r:id="rId4"/>
  </p:sldMasterIdLst>
  <p:notesMasterIdLst>
    <p:notesMasterId r:id="rId22"/>
  </p:notesMasterIdLst>
  <p:sldIdLst>
    <p:sldId id="299" r:id="rId5"/>
    <p:sldId id="308" r:id="rId6"/>
    <p:sldId id="300" r:id="rId7"/>
    <p:sldId id="320" r:id="rId8"/>
    <p:sldId id="304" r:id="rId9"/>
    <p:sldId id="305" r:id="rId10"/>
    <p:sldId id="309" r:id="rId11"/>
    <p:sldId id="310" r:id="rId12"/>
    <p:sldId id="316" r:id="rId13"/>
    <p:sldId id="311" r:id="rId14"/>
    <p:sldId id="317" r:id="rId15"/>
    <p:sldId id="318" r:id="rId16"/>
    <p:sldId id="319" r:id="rId17"/>
    <p:sldId id="312" r:id="rId18"/>
    <p:sldId id="313" r:id="rId19"/>
    <p:sldId id="314" r:id="rId20"/>
    <p:sldId id="31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FFF"/>
    <a:srgbClr val="00FFFF"/>
    <a:srgbClr val="362795"/>
    <a:srgbClr val="10103D"/>
    <a:srgbClr val="D4D0E9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-14" y="-53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svg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microsoft.com/office/2007/relationships/hdphoto" Target="../media/hdphoto1.wdp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image" Target="../media/image1.png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st.sathyabama.ac.in/sist_naac/documents/1.3.4/b.sc-cs-batchno-27.pdf" TargetMode="External" /><Relationship Id="rId2" Type="http://schemas.openxmlformats.org/officeDocument/2006/relationships/hyperlink" Target="https://youtu.be/QZ6Oz1z7XSU?si=g0PTwPnrm-5wUpYF" TargetMode="Externa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88D53D-6D4C-4597-B69F-76324683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87" y="884255"/>
            <a:ext cx="5518670" cy="2857510"/>
          </a:xfrm>
        </p:spPr>
        <p:txBody>
          <a:bodyPr>
            <a:normAutofit/>
          </a:bodyPr>
          <a:lstStyle/>
          <a:p>
            <a:r>
              <a:rPr lang="en-US" sz="5300" b="0" dirty="0"/>
              <a:t>E-learning Management System</a:t>
            </a:r>
            <a:r>
              <a:rPr lang="en-US" b="0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19AD88-4F36-7BCF-DAFB-400E53B78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056" y="4928790"/>
            <a:ext cx="10444053" cy="1502677"/>
          </a:xfrm>
        </p:spPr>
        <p:txBody>
          <a:bodyPr/>
          <a:lstStyle/>
          <a:p>
            <a:r>
              <a:rPr lang="en-US" dirty="0" err="1"/>
              <a:t>Abinaya</a:t>
            </a:r>
            <a:r>
              <a:rPr lang="en-US" dirty="0"/>
              <a:t> </a:t>
            </a:r>
            <a:r>
              <a:rPr lang="en-US" dirty="0" err="1"/>
              <a:t>Biju</a:t>
            </a:r>
            <a:r>
              <a:rPr lang="en-US" dirty="0"/>
              <a:t> </a:t>
            </a:r>
          </a:p>
          <a:p>
            <a:r>
              <a:rPr lang="en-US" dirty="0"/>
              <a:t>MCA S3.                                                                                                                            Guide:Dr.Annie Julie Joseph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HOD of Computer science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322A861-E391-5FDC-4BB2-C8F974B56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</a:t>
            </a:r>
          </a:p>
        </p:txBody>
      </p:sp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5C47-EDFF-AF50-E9B5-20FA6518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FB2A-F95B-7E3A-3EDF-7494CC463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u="sng" dirty="0"/>
              <a:t>Level 0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0EB6A-6F2E-2A4D-4E8E-E352B5B3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15" y="3176469"/>
            <a:ext cx="8128000" cy="30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453-E7BF-DC9C-51B9-E4998FE06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Flow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FAB6-BAF0-9864-0472-8B6576B5E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u="sng" dirty="0"/>
              <a:t>ADMIN DFD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D3C1E-E168-66DE-53F3-989FC4E7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99" y="3897002"/>
            <a:ext cx="8128000" cy="1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76EF-ACB0-B1C4-E65B-A1E320407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62C9E-2650-D6CC-7F25-6408E42ED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0352" y="2134667"/>
            <a:ext cx="8887026" cy="4093447"/>
          </a:xfrm>
        </p:spPr>
        <p:txBody>
          <a:bodyPr/>
          <a:lstStyle/>
          <a:p>
            <a:r>
              <a:rPr lang="en-US" sz="1800" u="sng" dirty="0"/>
              <a:t>STUDENT DFD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0CBFA-581E-B4D4-2606-0CD51CB3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80" y="2894821"/>
            <a:ext cx="8128000" cy="35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984A-7246-9F02-3460-6D629BBAC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FC8D-7A30-F9B9-1233-348788844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28743" y="1891616"/>
            <a:ext cx="8034492" cy="4291885"/>
          </a:xfrm>
        </p:spPr>
        <p:txBody>
          <a:bodyPr/>
          <a:lstStyle/>
          <a:p>
            <a:r>
              <a:rPr lang="en-US" sz="1800" u="sng" dirty="0"/>
              <a:t>TEACHER DFD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EDB3E-3334-3FB3-2777-6E877EE4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05" y="2617033"/>
            <a:ext cx="8128000" cy="40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4432-798A-825E-2B22-28CE789FF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67AD3-8C55-24A1-9FE2-357973C6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44169" y="1142108"/>
            <a:ext cx="7834145" cy="5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BE2E-7841-BD55-5D9E-DAC7061E3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DA5D-CC13-5175-60EC-7943A361C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This video streaming e-learning system enables teachers to easily upload video playlists, track student views, and receive feedback, while students can watch, comment, like, and save videos for a more interactive learning experience. </a:t>
            </a:r>
          </a:p>
          <a:p>
            <a:r>
              <a:rPr lang="en-US" sz="1800" dirty="0"/>
              <a:t>The platform streamlines the process for students to access and engage with video content anytime, anywhere.</a:t>
            </a:r>
          </a:p>
          <a:p>
            <a:r>
              <a:rPr lang="en-US" sz="1800" dirty="0"/>
              <a:t>The platform provides an efficient, user-friendly environment, fostering better communication and engagement between teachers and students, making learning more accessible and convenient</a:t>
            </a:r>
          </a:p>
        </p:txBody>
      </p:sp>
    </p:spTree>
    <p:extLst>
      <p:ext uri="{BB962C8B-B14F-4D97-AF65-F5344CB8AC3E}">
        <p14:creationId xmlns:p14="http://schemas.microsoft.com/office/powerpoint/2010/main" val="388989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064-D754-57AA-242C-834651801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ECFB-8348-264E-1D1D-3316743E0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Implement AI-powered analytics to track student engagement and learning progress</a:t>
            </a:r>
          </a:p>
          <a:p>
            <a:r>
              <a:rPr lang="en-US" sz="1800" dirty="0"/>
              <a:t>Add quizzes, polls, and gamification to make video learning more engaging</a:t>
            </a:r>
          </a:p>
          <a:p>
            <a:r>
              <a:rPr lang="en-US" sz="1800" dirty="0"/>
              <a:t>Integrate live streaming and virtual classrooms for real-time interactions</a:t>
            </a:r>
          </a:p>
          <a:p>
            <a:r>
              <a:rPr lang="en-US" sz="1800" dirty="0"/>
              <a:t>Enable automatic video transcriptions, translations, and AI-powered summaries</a:t>
            </a:r>
          </a:p>
          <a:p>
            <a:r>
              <a:rPr lang="en-US" sz="1800" dirty="0"/>
              <a:t>Adopt server less  cloud architecture for cost-effective scalability</a:t>
            </a:r>
          </a:p>
        </p:txBody>
      </p:sp>
    </p:spTree>
    <p:extLst>
      <p:ext uri="{BB962C8B-B14F-4D97-AF65-F5344CB8AC3E}">
        <p14:creationId xmlns:p14="http://schemas.microsoft.com/office/powerpoint/2010/main" val="428794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D18D-45AE-1FF5-D580-B202C5BF0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CAEA-34B8-DC39-99BE-91DCCC062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https://youtu.be/QZ6Oz1z7XSU?si=g0PTwPnrm-5wUpYF</a:t>
            </a:r>
            <a:endParaRPr lang="en-US" dirty="0"/>
          </a:p>
          <a:p>
            <a:r>
              <a:rPr lang="en-US" dirty="0">
                <a:hlinkClick r:id="rId3"/>
              </a:rPr>
              <a:t>https://sist.sathyabama.ac.in/sist_naac/documents/1.3.4/b.sc-cs-batchno-27.pdf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BD41-873D-0A80-EDA1-2DDF90915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3C26-ED86-5324-FED7-EAD7754F0A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Introduction </a:t>
            </a:r>
          </a:p>
          <a:p>
            <a:pPr marL="514350" indent="-514350">
              <a:buAutoNum type="arabicPeriod"/>
            </a:pPr>
            <a:r>
              <a:rPr lang="en-US" dirty="0"/>
              <a:t>Hardware Requirements </a:t>
            </a:r>
          </a:p>
          <a:p>
            <a:pPr marL="514350" indent="-514350">
              <a:buAutoNum type="arabicPeriod"/>
            </a:pPr>
            <a:r>
              <a:rPr lang="en-US" dirty="0"/>
              <a:t>Software Requirements </a:t>
            </a:r>
          </a:p>
          <a:p>
            <a:pPr marL="514350" indent="-514350">
              <a:buAutoNum type="arabicPeriod"/>
            </a:pPr>
            <a:r>
              <a:rPr lang="en-US" dirty="0"/>
              <a:t>Modules </a:t>
            </a:r>
          </a:p>
          <a:p>
            <a:pPr marL="514350" indent="-514350">
              <a:buAutoNum type="arabicPeriod"/>
            </a:pPr>
            <a:r>
              <a:rPr lang="en-US" dirty="0"/>
              <a:t>Data Flow Diagram </a:t>
            </a:r>
          </a:p>
          <a:p>
            <a:pPr marL="514350" indent="-514350">
              <a:buAutoNum type="arabicPeriod"/>
            </a:pPr>
            <a:r>
              <a:rPr lang="en-US" dirty="0"/>
              <a:t>Database design </a:t>
            </a:r>
          </a:p>
          <a:p>
            <a:pPr marL="514350" indent="-514350">
              <a:buAutoNum type="arabicPeriod"/>
            </a:pPr>
            <a:r>
              <a:rPr lang="en-US" dirty="0"/>
              <a:t>Conclusion </a:t>
            </a:r>
          </a:p>
          <a:p>
            <a:pPr marL="514350" indent="-514350">
              <a:buAutoNum type="arabicPeriod"/>
            </a:pPr>
            <a:r>
              <a:rPr lang="en-US" dirty="0"/>
              <a:t>Future Work </a:t>
            </a:r>
          </a:p>
          <a:p>
            <a:pPr marL="514350" indent="-514350">
              <a:buAutoNum type="arabicPeriod"/>
            </a:pPr>
            <a:r>
              <a:rPr lang="en-US" dirty="0"/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265339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B2578-D822-1340-6694-A4695C294B4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139" y="1497208"/>
            <a:ext cx="8266112" cy="454183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Internet has digitalized education, and due to COVID-19, the trend of online education has been boosted.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You don’t need to go to any educational institution to learn a skill. You can learn by sitting at home.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platform is designed to provide an online video learning experience.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Teachers upload videos in playlists, and students can watch, comment, and save videos.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student dashboard is the main interface where students can access all videos uploaded by teachers.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6A3555-55F7-B81C-0895-0824A7337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D345-CD58-7C6D-FABA-DF2672A84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D22-7D40-A682-040A-3D38D8645C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create a seamless, user-friendly experience that enhances online learning and encourages collaboration between students and teachers.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 dynamic, accessible platform that supports self-paced learning and improves teacher-student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84834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5BC931-B957-CA88-82FE-8645809E09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667" y="1497208"/>
            <a:ext cx="6848584" cy="492002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/>
              <a:t>Key Features:</a:t>
            </a:r>
            <a:r>
              <a:rPr lang="en-US" dirty="0"/>
              <a:t>
Video Playlists uploaded by Teachers
Comments &amp; Feedback
Student Engagement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Browse Playlists
View and Watch Videos
Comment on Videos
Save and Like Videos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F12DC4C-AC5D-3B97-01F5-867A163AE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55826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C1748-FD89-DFFE-38F5-4B7BD58339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9471" y="1951933"/>
            <a:ext cx="5792917" cy="3615841"/>
          </a:xfrm>
        </p:spPr>
        <p:txBody>
          <a:bodyPr/>
          <a:lstStyle/>
          <a:p>
            <a:r>
              <a:rPr lang="en-US" sz="1800" dirty="0"/>
              <a:t>Processor - Intel core i3</a:t>
            </a:r>
          </a:p>
          <a:p>
            <a:r>
              <a:rPr lang="en-US" sz="1800" dirty="0"/>
              <a:t>RAM- 4 Gb</a:t>
            </a:r>
          </a:p>
          <a:p>
            <a:r>
              <a:rPr lang="en-US" sz="1800" dirty="0"/>
              <a:t>Hard Disk -10 Gb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E126D3-D58D-D6A6-D16A-EE8F7A342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27" y="571054"/>
            <a:ext cx="7298781" cy="993538"/>
          </a:xfrm>
        </p:spPr>
        <p:txBody>
          <a:bodyPr>
            <a:normAutofit/>
          </a:bodyPr>
          <a:lstStyle/>
          <a:p>
            <a:r>
              <a:rPr lang="en-US" dirty="0"/>
              <a:t>Hardware Requirements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F253-88A2-BEFD-4743-EF654F82D0BC}"/>
              </a:ext>
            </a:extLst>
          </p:cNvPr>
          <p:cNvSpPr txBox="1"/>
          <p:nvPr/>
        </p:nvSpPr>
        <p:spPr>
          <a:xfrm>
            <a:off x="265783" y="3207895"/>
            <a:ext cx="1113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99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DF73-192B-48D4-4BC8-DA743D2DE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Requirements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EB74-7111-291C-05BB-C6D2A5067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74551" y="1460672"/>
            <a:ext cx="8034492" cy="5244419"/>
          </a:xfrm>
        </p:spPr>
        <p:txBody>
          <a:bodyPr/>
          <a:lstStyle/>
          <a:p>
            <a:r>
              <a:rPr lang="en-US" sz="2000" dirty="0"/>
              <a:t>Operating system: Windows 7 or Above </a:t>
            </a:r>
          </a:p>
          <a:p>
            <a:r>
              <a:rPr lang="en-US" sz="2000" dirty="0"/>
              <a:t>Application Server: </a:t>
            </a:r>
            <a:r>
              <a:rPr lang="en-US" sz="2000" dirty="0" err="1"/>
              <a:t>Xamp</a:t>
            </a:r>
            <a:endParaRPr lang="en-US" sz="2000" dirty="0"/>
          </a:p>
          <a:p>
            <a:r>
              <a:rPr lang="en-US" sz="2000" dirty="0"/>
              <a:t>Front End: HTML ,CSS</a:t>
            </a:r>
          </a:p>
          <a:p>
            <a:r>
              <a:rPr lang="en-US" sz="2000" dirty="0"/>
              <a:t>Scripts: JavaScript </a:t>
            </a:r>
          </a:p>
          <a:p>
            <a:r>
              <a:rPr lang="en-US" sz="2000" dirty="0"/>
              <a:t>Back End: PHP</a:t>
            </a:r>
          </a:p>
          <a:p>
            <a:r>
              <a:rPr lang="en-US" sz="2000" dirty="0"/>
              <a:t>Database: MySQL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58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D0C4-1CF7-DCB8-9D56-9367809B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214692"/>
            <a:ext cx="4088948" cy="1498470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A269D-9304-6F18-9FAA-1C90A1CBF709}"/>
              </a:ext>
            </a:extLst>
          </p:cNvPr>
          <p:cNvSpPr txBox="1"/>
          <p:nvPr/>
        </p:nvSpPr>
        <p:spPr>
          <a:xfrm>
            <a:off x="4374985" y="1713162"/>
            <a:ext cx="56407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FFFF"/>
                </a:solidFill>
              </a:rPr>
              <a:t>1.ADMIN MODULE:</a:t>
            </a:r>
          </a:p>
          <a:p>
            <a:endParaRPr lang="en-US" sz="2400" u="sng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Add tutor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Contact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u="sng" dirty="0">
                <a:solidFill>
                  <a:srgbClr val="FFFFFF"/>
                </a:solidFill>
              </a:rPr>
              <a:t>2.STUDENT MODULE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View video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Playlist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Add Comment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Search course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Likes </a:t>
            </a:r>
          </a:p>
          <a:p>
            <a:endParaRPr lang="en-US" u="sng" dirty="0">
              <a:solidFill>
                <a:srgbClr val="FFFFFF"/>
              </a:solidFill>
            </a:endParaRPr>
          </a:p>
          <a:p>
            <a:endParaRPr lang="en-US" u="sng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C15F-D120-E59C-3704-061967B57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63258-9411-ACB1-D2AF-70480534E807}"/>
              </a:ext>
            </a:extLst>
          </p:cNvPr>
          <p:cNvSpPr txBox="1"/>
          <p:nvPr/>
        </p:nvSpPr>
        <p:spPr>
          <a:xfrm>
            <a:off x="4481565" y="2044435"/>
            <a:ext cx="60942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FFFF"/>
                </a:solidFill>
              </a:rPr>
              <a:t>3.TEACHER MODULE:</a:t>
            </a:r>
          </a:p>
          <a:p>
            <a:endParaRPr lang="en-US" sz="2400" b="1" u="sng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View comments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Upload video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Likes view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Reply comment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Playlist creating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Content Adding </a:t>
            </a:r>
          </a:p>
        </p:txBody>
      </p:sp>
    </p:spTree>
    <p:extLst>
      <p:ext uri="{BB962C8B-B14F-4D97-AF65-F5344CB8AC3E}">
        <p14:creationId xmlns:p14="http://schemas.microsoft.com/office/powerpoint/2010/main" val="29389737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B3A36-3019-4E93-B322-5E261AC5876F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E-learning Management System </vt:lpstr>
      <vt:lpstr>Content..</vt:lpstr>
      <vt:lpstr>Introduction</vt:lpstr>
      <vt:lpstr>Introduction </vt:lpstr>
      <vt:lpstr>Introduction </vt:lpstr>
      <vt:lpstr>Hardware Requirements </vt:lpstr>
      <vt:lpstr>Software Requirements </vt:lpstr>
      <vt:lpstr>Modules</vt:lpstr>
      <vt:lpstr>Modules </vt:lpstr>
      <vt:lpstr>Data Flow Diagram </vt:lpstr>
      <vt:lpstr>Data Flow Diagram </vt:lpstr>
      <vt:lpstr>Data Flow Diagram </vt:lpstr>
      <vt:lpstr>Data Flow Diagram </vt:lpstr>
      <vt:lpstr>Database Design </vt:lpstr>
      <vt:lpstr>Conclusion </vt:lpstr>
      <vt:lpstr>Future Work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Management System </dc:title>
  <dc:creator>abinayabiju52@gmail.com</dc:creator>
  <cp:lastModifiedBy>abinayabiju52@gmail.com</cp:lastModifiedBy>
  <cp:revision>9</cp:revision>
  <dcterms:created xsi:type="dcterms:W3CDTF">2024-10-06T09:35:28Z</dcterms:created>
  <dcterms:modified xsi:type="dcterms:W3CDTF">2024-10-08T14:43:28Z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