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ABINAYA P</a:t>
            </a:r>
            <a:endParaRPr sz="3200" dirty="0">
              <a:latin typeface="Trebuchet MS"/>
              <a:cs typeface="Trebuchet MS"/>
            </a:endParaRPr>
          </a:p>
        </p:txBody>
      </p:sp>
      <p:sp>
        <p:nvSpPr>
          <p:cNvPr id="8" name="object 8"/>
          <p:cNvSpPr txBox="1"/>
          <p:nvPr/>
        </p:nvSpPr>
        <p:spPr>
          <a:xfrm>
            <a:off x="6396735" y="2819400"/>
            <a:ext cx="372618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838200" y="984899"/>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028" name="Picture 4">
            <a:extLst>
              <a:ext uri="{FF2B5EF4-FFF2-40B4-BE49-F238E27FC236}">
                <a16:creationId xmlns:a16="http://schemas.microsoft.com/office/drawing/2014/main" id="{5D7FF065-37B1-5798-F285-3C1C153AC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8079" y="1306042"/>
            <a:ext cx="2390775" cy="24288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98C2A75-E5B0-E307-8072-087A741E2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773938"/>
            <a:ext cx="3495675" cy="2638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n w="0"/>
              <a:gradFill>
                <a:gsLst>
                  <a:gs pos="21000">
                    <a:srgbClr val="53575C"/>
                  </a:gs>
                  <a:gs pos="88000">
                    <a:srgbClr val="C5C7CA"/>
                  </a:gs>
                </a:gsLst>
                <a:lin ang="5400000"/>
              </a:gra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630948" y="2401669"/>
            <a:ext cx="8706636" cy="830997"/>
          </a:xfrm>
          <a:prstGeom prst="rect">
            <a:avLst/>
          </a:prstGeom>
          <a:noFill/>
        </p:spPr>
        <p:txBody>
          <a:bodyPr wrap="square" rtlCol="0">
            <a:spAutoFit/>
          </a:bodyPr>
          <a:lstStyle/>
          <a:p>
            <a:r>
              <a:rPr lang="en-IN"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Medical Image Segmentation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2438400" y="1507806"/>
            <a:ext cx="48006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a:t>Problem Statement</a:t>
            </a:r>
          </a:p>
          <a:p>
            <a:pPr marL="285750" indent="-285750">
              <a:lnSpc>
                <a:spcPct val="200000"/>
              </a:lnSpc>
              <a:buFont typeface="Wingdings" panose="05000000000000000000" pitchFamily="2" charset="2"/>
              <a:buChar char="q"/>
            </a:pPr>
            <a:r>
              <a:rPr lang="en-US" dirty="0"/>
              <a:t>Project Overview</a:t>
            </a:r>
          </a:p>
          <a:p>
            <a:pPr marL="285750" indent="-285750">
              <a:lnSpc>
                <a:spcPct val="200000"/>
              </a:lnSpc>
              <a:buFont typeface="Wingdings" panose="05000000000000000000" pitchFamily="2" charset="2"/>
              <a:buChar char="q"/>
            </a:pPr>
            <a:r>
              <a:rPr lang="en-US" dirty="0"/>
              <a:t>Who are the end users?</a:t>
            </a:r>
          </a:p>
          <a:p>
            <a:pPr marL="285750" indent="-285750">
              <a:lnSpc>
                <a:spcPct val="200000"/>
              </a:lnSpc>
              <a:buFont typeface="Wingdings" panose="05000000000000000000" pitchFamily="2" charset="2"/>
              <a:buChar char="q"/>
            </a:pPr>
            <a:r>
              <a:rPr lang="en-US" dirty="0"/>
              <a:t>Solutions and value of propositions</a:t>
            </a:r>
          </a:p>
          <a:p>
            <a:pPr marL="285750" indent="-285750">
              <a:lnSpc>
                <a:spcPct val="200000"/>
              </a:lnSpc>
              <a:buFont typeface="Wingdings" panose="05000000000000000000" pitchFamily="2" charset="2"/>
              <a:buChar char="q"/>
            </a:pPr>
            <a:r>
              <a:rPr lang="en-US" dirty="0"/>
              <a:t>WOW factor in the solution</a:t>
            </a:r>
          </a:p>
          <a:p>
            <a:pPr marL="285750" indent="-285750">
              <a:lnSpc>
                <a:spcPct val="200000"/>
              </a:lnSpc>
              <a:buFont typeface="Wingdings" panose="05000000000000000000" pitchFamily="2" charset="2"/>
              <a:buChar char="q"/>
            </a:pPr>
            <a:r>
              <a:rPr lang="en-US" dirty="0"/>
              <a:t>Modelling</a:t>
            </a:r>
          </a:p>
          <a:p>
            <a:pPr marL="285750" indent="-285750">
              <a:lnSpc>
                <a:spcPct val="200000"/>
              </a:lnSpc>
              <a:buFont typeface="Wingdings" panose="05000000000000000000" pitchFamily="2" charset="2"/>
              <a:buChar char="q"/>
            </a:pPr>
            <a:r>
              <a:rPr lang="en-US" dirty="0"/>
              <a:t>Results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81800" y="16616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2003134"/>
            <a:ext cx="6862128" cy="3170099"/>
          </a:xfrm>
          <a:prstGeom prst="rect">
            <a:avLst/>
          </a:prstGeom>
          <a:noFill/>
        </p:spPr>
        <p:txBody>
          <a:bodyPr wrap="square" rtlCol="0">
            <a:spAutoFit/>
          </a:bodyPr>
          <a:lstStyle/>
          <a:p>
            <a:pPr algn="l"/>
            <a:r>
              <a:rPr lang="en-US" sz="2000" b="0" i="0" dirty="0">
                <a:solidFill>
                  <a:srgbClr val="0D0D0D"/>
                </a:solidFill>
                <a:effectLst/>
                <a:latin typeface="Söhne"/>
              </a:rPr>
              <a:t>The manual segmentation of blood vessels in retinal images is a labor-intensive and time-consuming task for ophthalmologists. The process involves meticulous delineation of blood vessels, which is prone to human error and subjectivity. Moreover, the delay in analyzing retinal images can hinder the early detection and timely treatment of various retinal diseases, including diabetic retinopathy and age-related macular degeneration. Therefore, there is a pressing need for automated solutions that can accurately segment blood vessels in retinal images, facilitating faster diagnosis and treatment.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9" name="object 9"/>
          <p:cNvSpPr txBox="1"/>
          <p:nvPr/>
        </p:nvSpPr>
        <p:spPr>
          <a:xfrm>
            <a:off x="838200"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673344" y="2060331"/>
            <a:ext cx="8089656" cy="2862322"/>
          </a:xfrm>
          <a:prstGeom prst="rect">
            <a:avLst/>
          </a:prstGeom>
          <a:noFill/>
        </p:spPr>
        <p:txBody>
          <a:bodyPr wrap="square" rtlCol="0">
            <a:spAutoFit/>
          </a:bodyPr>
          <a:lstStyle/>
          <a:p>
            <a:r>
              <a:rPr lang="en-US" sz="2000" b="0" i="0" dirty="0">
                <a:solidFill>
                  <a:srgbClr val="0D0D0D"/>
                </a:solidFill>
                <a:effectLst/>
                <a:latin typeface="Söhne"/>
              </a:rPr>
              <a:t>Our project aims to address the challenges associated with manual blood vessel segmentation in retinal images by developing an automated solution based on Convolutional Neural Networks (CNNs). By leveraging deep learning techniques, we intend to create a robust and efficient system capable of accurately delineating blood vessels in retinal images. This automated approach will significantly reduce the time and effort required for image analysis, enabling healthcare professionals to make quicker and more informed decisions regarding the diagnosis and treatment of retinal diseases.</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755894" y="2081212"/>
            <a:ext cx="8826256" cy="3170099"/>
          </a:xfrm>
          <a:prstGeom prst="rect">
            <a:avLst/>
          </a:prstGeom>
          <a:noFill/>
        </p:spPr>
        <p:txBody>
          <a:bodyPr wrap="square" rtlCol="0">
            <a:spAutoFit/>
          </a:bodyPr>
          <a:lstStyle/>
          <a:p>
            <a:pPr algn="l"/>
            <a:r>
              <a:rPr lang="en-US" sz="2000" b="0" i="0" dirty="0">
                <a:solidFill>
                  <a:srgbClr val="0D0D0D"/>
                </a:solidFill>
                <a:effectLst/>
                <a:latin typeface="Söhne"/>
              </a:rPr>
              <a:t>The end users of the automated blood vessel segmentation system primarily consist of ophthalmologists, retina specialists, healthcare institutions, and medical researchers. Ophthalmologists and retina specialists heavily rely on accurate retinal image analysis for diagnosing and monitoring various retinal diseases such as diabetic retinopathy and macular degeneration. Automated segmentation aids in faster diagnosis and treatment planning.</a:t>
            </a:r>
          </a:p>
          <a:p>
            <a:pPr algn="l"/>
            <a:r>
              <a:rPr lang="en-US" sz="2000" b="0" i="0" dirty="0">
                <a:solidFill>
                  <a:srgbClr val="0D0D0D"/>
                </a:solidFill>
                <a:effectLst/>
                <a:latin typeface="Söhne"/>
              </a:rPr>
              <a:t>Healthcare institutions benefit from streamlined workflows in ophthalmic clinics and hospitals, improving efficiency and resource management. Automated segmentation reduces manual labor and potential errors in image analysis, leading to better patient care.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133" y="1821801"/>
            <a:ext cx="860425" cy="1075593"/>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1298449" y="1965066"/>
            <a:ext cx="7728585" cy="4524315"/>
          </a:xfrm>
          <a:prstGeom prst="rect">
            <a:avLst/>
          </a:prstGeom>
          <a:noFill/>
        </p:spPr>
        <p:txBody>
          <a:bodyPr wrap="square" rtlCol="0">
            <a:spAutoFit/>
          </a:bodyPr>
          <a:lstStyle/>
          <a:p>
            <a:pPr algn="l">
              <a:buFont typeface="+mj-lt"/>
              <a:buAutoNum type="arabicPeriod"/>
            </a:pPr>
            <a:r>
              <a:rPr lang="en-US" b="1" i="0" dirty="0">
                <a:solidFill>
                  <a:srgbClr val="0D0D0D"/>
                </a:solidFill>
                <a:effectLst/>
                <a:latin typeface="Söhne"/>
              </a:rPr>
              <a:t>Accuracy:</a:t>
            </a:r>
            <a:r>
              <a:rPr lang="en-US" b="0" i="0" dirty="0">
                <a:solidFill>
                  <a:srgbClr val="0D0D0D"/>
                </a:solidFill>
                <a:effectLst/>
                <a:latin typeface="Söhne"/>
              </a:rPr>
              <a:t> By utilizing state-of-the-art deep learning techniques, our system can accurately segment blood vessels in retinal images, reducing the risk of human error and ensuring reliable results.</a:t>
            </a:r>
          </a:p>
          <a:p>
            <a:pPr algn="l">
              <a:buFont typeface="+mj-lt"/>
              <a:buAutoNum type="arabicPeriod"/>
            </a:pPr>
            <a:r>
              <a:rPr lang="en-US" b="1" i="0" dirty="0">
                <a:solidFill>
                  <a:srgbClr val="0D0D0D"/>
                </a:solidFill>
                <a:effectLst/>
                <a:latin typeface="Söhne"/>
              </a:rPr>
              <a:t>Efficiency:</a:t>
            </a:r>
            <a:r>
              <a:rPr lang="en-US" b="0" i="0" dirty="0">
                <a:solidFill>
                  <a:srgbClr val="0D0D0D"/>
                </a:solidFill>
                <a:effectLst/>
                <a:latin typeface="Söhne"/>
              </a:rPr>
              <a:t> The automated nature of our solution significantly reduces the time and effort required for blood vessel segmentation, allowing healthcare professionals to analyze images more quickly and efficiently.</a:t>
            </a:r>
          </a:p>
          <a:p>
            <a:pPr algn="l">
              <a:buFont typeface="+mj-lt"/>
              <a:buAutoNum type="arabicPeriod"/>
            </a:pPr>
            <a:r>
              <a:rPr lang="en-US" b="1" i="0" dirty="0">
                <a:solidFill>
                  <a:srgbClr val="0D0D0D"/>
                </a:solidFill>
                <a:effectLst/>
                <a:latin typeface="Söhne"/>
              </a:rPr>
              <a:t>Early Detection:</a:t>
            </a:r>
            <a:r>
              <a:rPr lang="en-US" b="0" i="0" dirty="0">
                <a:solidFill>
                  <a:srgbClr val="0D0D0D"/>
                </a:solidFill>
                <a:effectLst/>
                <a:latin typeface="Söhne"/>
              </a:rPr>
              <a:t> By enabling faster analysis of retinal images, our system facilitates the early detection of retinal diseases, which is crucial for initiating timely treatment and preventing vision loss.</a:t>
            </a:r>
          </a:p>
          <a:p>
            <a:pPr algn="l">
              <a:buFont typeface="+mj-lt"/>
              <a:buAutoNum type="arabicPeriod"/>
            </a:pPr>
            <a:r>
              <a:rPr lang="en-US" b="1" i="0" dirty="0">
                <a:solidFill>
                  <a:srgbClr val="0D0D0D"/>
                </a:solidFill>
                <a:effectLst/>
                <a:latin typeface="Söhne"/>
              </a:rPr>
              <a:t>Enhanced Diagnosis:</a:t>
            </a:r>
            <a:r>
              <a:rPr lang="en-US" b="0" i="0" dirty="0">
                <a:solidFill>
                  <a:srgbClr val="0D0D0D"/>
                </a:solidFill>
                <a:effectLst/>
                <a:latin typeface="Söhne"/>
              </a:rPr>
              <a:t> With precise blood vessel segmentation, our solution provides healthcare professionals with valuable insights into the structural changes occurring in the retina, aiding in the diagnosis and monitoring of retinal diseases.</a:t>
            </a:r>
          </a:p>
          <a:p>
            <a:pPr algn="l">
              <a:buFont typeface="+mj-lt"/>
              <a:buAutoNum type="arabicPeriod"/>
            </a:pPr>
            <a:r>
              <a:rPr lang="en-US" b="1" i="0" dirty="0">
                <a:solidFill>
                  <a:srgbClr val="0D0D0D"/>
                </a:solidFill>
                <a:effectLst/>
                <a:latin typeface="Söhne"/>
              </a:rPr>
              <a:t>Cost-Effectiveness:</a:t>
            </a:r>
            <a:r>
              <a:rPr lang="en-US" b="0" i="0" dirty="0">
                <a:solidFill>
                  <a:srgbClr val="0D0D0D"/>
                </a:solidFill>
                <a:effectLst/>
                <a:latin typeface="Söhne"/>
              </a:rPr>
              <a:t> By automating the segmentation process, our solution helps healthcare facilities save time and resources associated with manual image analysis, ultimately leading to cost savings.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14569" y="5077281"/>
            <a:ext cx="1133475" cy="138333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558164" y="2019300"/>
            <a:ext cx="8662035" cy="3416320"/>
          </a:xfrm>
          <a:prstGeom prst="rect">
            <a:avLst/>
          </a:prstGeom>
          <a:noFill/>
        </p:spPr>
        <p:txBody>
          <a:bodyPr wrap="square" rtlCol="0">
            <a:spAutoFit/>
          </a:bodyPr>
          <a:lstStyle/>
          <a:p>
            <a:r>
              <a:rPr lang="en-US" b="0" i="0" dirty="0">
                <a:solidFill>
                  <a:srgbClr val="0D0D0D"/>
                </a:solidFill>
                <a:effectLst/>
                <a:latin typeface="Söhne"/>
              </a:rPr>
              <a:t>The "wow" factor in our solution lies in its ability to leverage cutting-edge Convolutional Neural Networks (CNNs) to accurately and efficiently segment blood vessels from retinal images. By harnessing the power of deep learning, our system achieves remarkable precision and speed in identifying intricate structures within the images, surpassing traditional manual segmentation </a:t>
            </a:r>
            <a:r>
              <a:rPr lang="en-US" b="0" i="0" dirty="0" err="1">
                <a:solidFill>
                  <a:srgbClr val="0D0D0D"/>
                </a:solidFill>
                <a:effectLst/>
                <a:latin typeface="Söhne"/>
              </a:rPr>
              <a:t>methods.The</a:t>
            </a:r>
            <a:r>
              <a:rPr lang="en-US" b="0" i="0" dirty="0">
                <a:solidFill>
                  <a:srgbClr val="0D0D0D"/>
                </a:solidFill>
                <a:effectLst/>
                <a:latin typeface="Söhne"/>
              </a:rPr>
              <a:t> automation of blood vessel segmentation not only expedites the diagnostic process but also enhances the overall quality of patient care by providing timely and precise insights.</a:t>
            </a:r>
          </a:p>
          <a:p>
            <a:r>
              <a:rPr lang="en-US" b="0" i="0" dirty="0">
                <a:solidFill>
                  <a:srgbClr val="0D0D0D"/>
                </a:solidFill>
                <a:effectLst/>
                <a:latin typeface="Söhne"/>
              </a:rPr>
              <a:t>Furthermore, the versatility of our system allows for scalability and adaptation to various retinal imaging modalities and clinical settings. Its potential to revolutionize the field of ophthalmology by enabling earlier detection, accurate monitoring, and personalized treatment strategies for retinal diseases is truly remarkable, making it a standout solution in the medical imaging domain.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1295400" y="2327647"/>
            <a:ext cx="8058150" cy="3029034"/>
          </a:xfrm>
          <a:prstGeom prst="rect">
            <a:avLst/>
          </a:prstGeom>
        </p:spPr>
        <p:txBody>
          <a:bodyPr vert="horz" wrap="square" lIns="0" tIns="12700" rIns="0" bIns="0" rtlCol="0">
            <a:spAutoFit/>
          </a:bodyPr>
          <a:lstStyle/>
          <a:p>
            <a:r>
              <a:rPr lang="en-IN" sz="1400" b="1" dirty="0"/>
              <a:t>1. Data Collection: Obtain the DRIVE dataset comprising retinal images and manual vessel segmentation masks.</a:t>
            </a:r>
          </a:p>
          <a:p>
            <a:r>
              <a:rPr lang="en-IN" sz="1400" b="1" dirty="0"/>
              <a:t>2. Data Preprocessing: Normalize and resize images, convert masks to binary format for pixel-wise segmentation.</a:t>
            </a:r>
          </a:p>
          <a:p>
            <a:r>
              <a:rPr lang="en-IN" sz="1400" b="1" dirty="0"/>
              <a:t>3. Model Development: Construct a U-Net architecture for semantic segmentation, consisting of encoder and decoder pathways.</a:t>
            </a:r>
          </a:p>
          <a:p>
            <a:r>
              <a:rPr lang="en-IN" sz="1400" b="1" dirty="0"/>
              <a:t>4. Model Training: Split dataset into training and validation sets, employ binary cross-entropy loss, and monitor training progress.</a:t>
            </a:r>
          </a:p>
          <a:p>
            <a:r>
              <a:rPr lang="en-IN" sz="1400" b="1" dirty="0"/>
              <a:t>5. Model Evaluation: Assess performance on validation set using metrics like Dice coefficient, Intersection over Union (</a:t>
            </a:r>
            <a:r>
              <a:rPr lang="en-IN" sz="1400" b="1" dirty="0" err="1"/>
              <a:t>IoU</a:t>
            </a:r>
            <a:r>
              <a:rPr lang="en-IN" sz="1400" b="1" dirty="0"/>
              <a:t>), and accuracy.</a:t>
            </a:r>
          </a:p>
          <a:p>
            <a:r>
              <a:rPr lang="en-IN" sz="1400" b="1" dirty="0"/>
              <a:t>6. Prediction on New Data: Demonstrate model's utility by segmenting blood vessels in new retinal images, showcasing real-world applicability.</a:t>
            </a:r>
          </a:p>
          <a:p>
            <a:r>
              <a:rPr lang="en-IN" sz="1400" b="1" dirty="0"/>
              <a:t>7. Tools and Libraries: Utilize Python with TensorFlow and </a:t>
            </a:r>
            <a:r>
              <a:rPr lang="en-IN" sz="1400" b="1" dirty="0" err="1"/>
              <a:t>Keras</a:t>
            </a:r>
            <a:r>
              <a:rPr lang="en-IN" sz="1400" b="1" dirty="0"/>
              <a:t> for deep learning, OpenCV for image processing, NumPy for numerical operations, and Matplotlib for visualization.</a:t>
            </a:r>
            <a:endParaRPr lang="en-IN" sz="1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52475" y="205593"/>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TotalTime>
  <Words>840</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Abinaya Palanichamy</cp:lastModifiedBy>
  <cp:revision>6</cp:revision>
  <dcterms:created xsi:type="dcterms:W3CDTF">2024-04-04T10:20:03Z</dcterms:created>
  <dcterms:modified xsi:type="dcterms:W3CDTF">2024-04-04T15:44:27Z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