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dirty="0"/>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317009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K.Abinaya</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a:t>
            </a:r>
            <a:r>
              <a:rPr lang="en-US" sz="2000" b="1" dirty="0" smtClean="0">
                <a:solidFill>
                  <a:schemeClr val="bg1"/>
                </a:solidFill>
                <a:latin typeface="Arial"/>
                <a:cs typeface="Arial"/>
              </a:rPr>
              <a:t>DEPT:</a:t>
            </a:r>
            <a:r>
              <a:rPr lang="en-US" sz="2000" b="1" dirty="0" smtClean="0">
                <a:solidFill>
                  <a:schemeClr val="bg1"/>
                </a:solidFill>
                <a:latin typeface="Arial"/>
                <a:cs typeface="Arial"/>
              </a:rPr>
              <a:t> CSE</a:t>
            </a:r>
          </a:p>
          <a:p>
            <a:r>
              <a:rPr lang="en-US" sz="2000" b="1" smtClean="0">
                <a:solidFill>
                  <a:schemeClr val="bg1"/>
                </a:solidFill>
                <a:latin typeface="Arial"/>
                <a:cs typeface="Arial"/>
              </a:rPr>
              <a:t>USERNAME:06E2D0B76C75D698BF34FEFEEC257708</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USERID:au912621104001</a:t>
            </a:r>
          </a:p>
          <a:p>
            <a:r>
              <a:rPr lang="en-US" sz="2000" b="1" dirty="0" smtClean="0">
                <a:solidFill>
                  <a:schemeClr val="bg1"/>
                </a:solidFill>
                <a:latin typeface="Arial"/>
                <a:cs typeface="Arial"/>
              </a:rPr>
              <a:t>ZONE:14</a:t>
            </a:r>
            <a:endParaRPr lang="en-US" sz="2000" b="1" dirty="0" smtClean="0">
              <a:solidFill>
                <a:schemeClr val="bg1"/>
              </a:solidFill>
              <a:latin typeface="Arial"/>
              <a:cs typeface="Arial"/>
            </a:endParaRP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85000"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66700" y="1390650"/>
            <a:ext cx="10534650" cy="5632311"/>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a:t>
            </a:r>
            <a:r>
              <a:rPr lang="en-US" sz="2400" b="1" dirty="0" smtClean="0"/>
              <a:t>Utilize Reliable Antivirus and Antimalware Solutions</a:t>
            </a:r>
            <a:r>
              <a:rPr lang="en-US" sz="2400" dirty="0" smtClean="0"/>
              <a:t>: Implement trustworthy antivirus and antimalware tools and maintain their regular updates. These applications possess the capability to identify and eliminate key loggers and various other forms of malicious software from your device.</a:t>
            </a:r>
          </a:p>
          <a:p>
            <a:r>
              <a:rPr lang="en-US" sz="2400" b="1" dirty="0" smtClean="0"/>
              <a:t>2.Maintain Software Vigilance</a:t>
            </a:r>
            <a:r>
              <a:rPr lang="en-US" sz="2400" dirty="0" smtClean="0"/>
              <a:t>: Guarantee that your operating system, applications, and security software remain current with the latest security patches and upgrades. Software updates frequently address known vulnerabilities that key loggers might leverage to compromise your system's security.</a:t>
            </a:r>
          </a:p>
          <a:p>
            <a:r>
              <a:rPr lang="en-US" sz="2400" dirty="0" smtClean="0"/>
              <a:t/>
            </a:r>
            <a:br>
              <a:rPr lang="en-US" sz="2400" dirty="0" smtClean="0"/>
            </a:br>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1050" y="623292"/>
            <a:ext cx="10610850" cy="6740307"/>
          </a:xfrm>
          <a:prstGeom prst="rect">
            <a:avLst/>
          </a:prstGeom>
          <a:noFill/>
        </p:spPr>
        <p:txBody>
          <a:bodyPr wrap="square" rtlCol="0">
            <a:spAutoFit/>
          </a:bodyPr>
          <a:lstStyle/>
          <a:p>
            <a:r>
              <a:rPr lang="en-US" sz="2400" b="1" dirty="0" smtClean="0"/>
              <a:t>3.Exercise Caution with Email Attachments and Links</a:t>
            </a:r>
            <a:r>
              <a:rPr lang="en-US" sz="2400" dirty="0" smtClean="0"/>
              <a:t>: Exercise discretion when dealing with email attachments or hyperlinks from unfamiliar or dubious sources. Such communications may harbor malware, including key loggers.</a:t>
            </a:r>
          </a:p>
          <a:p>
            <a:r>
              <a:rPr lang="en-US" sz="2400" b="1" dirty="0" smtClean="0"/>
              <a:t>4.Implement Firewalls</a:t>
            </a:r>
            <a:r>
              <a:rPr lang="en-US" sz="2400" dirty="0" smtClean="0"/>
              <a:t>: Activate firewalls across your computer and network infrastructure to oversee and regulate incoming and outgoing data traffic. Firewalls serve as a barrier against unauthorized entry, thwarting key loggers' attempts to transmit captured information to remote servers.</a:t>
            </a:r>
          </a:p>
          <a:p>
            <a:r>
              <a:rPr lang="en-US" sz="2400" b="1" dirty="0" smtClean="0"/>
              <a:t>5.Adopt Secure Browsing Practices</a:t>
            </a:r>
            <a:r>
              <a:rPr lang="en-US" sz="2400" dirty="0" smtClean="0"/>
              <a:t>: Exercise prudence while navigating online, limiting visits to reputable websites exclusively. Refrain from downloading software from unauthenticated origins, as they could potentially harbor key loggers or other malicious software.</a:t>
            </a:r>
          </a:p>
          <a:p>
            <a:r>
              <a:rPr lang="en-US" sz="2400" b="1" dirty="0" smtClean="0"/>
              <a:t>6.Utilize Virtual Keyboards</a:t>
            </a:r>
            <a:r>
              <a:rPr lang="en-US" sz="2400" dirty="0" smtClean="0"/>
              <a:t>: Consider employing virtual keyboards for inputting sensitive data like passwords or credit card details, as opposed to physical keyboards. Virtual keyboards offer an additional layer of defense against key loggers by enabling users to enter characters through mouse clicks or </a:t>
            </a:r>
            <a:r>
              <a:rPr lang="en-US" sz="2400" dirty="0" err="1" smtClean="0"/>
              <a:t>touchscreen</a:t>
            </a:r>
            <a:r>
              <a:rPr lang="en-US" sz="2400" dirty="0" smtClean="0"/>
              <a:t> interactions.</a:t>
            </a:r>
          </a:p>
          <a:p>
            <a:r>
              <a:rPr lang="en-US" sz="2400" dirty="0" smtClean="0"/>
              <a:t/>
            </a:r>
            <a:br>
              <a:rPr lang="en-US" sz="2400" dirty="0" smtClean="0"/>
            </a:b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001643"/>
          </a:xfrm>
          <a:prstGeom prst="rect">
            <a:avLst/>
          </a:prstGeom>
          <a:noFill/>
        </p:spPr>
        <p:txBody>
          <a:bodyPr wrap="square" rtlCol="0">
            <a:spAutoFit/>
          </a:bodyPr>
          <a:lstStyle/>
          <a:p>
            <a:r>
              <a:rPr lang="en-US" sz="2400" dirty="0" smtClean="0"/>
              <a:t>.</a:t>
            </a:r>
          </a:p>
          <a:p>
            <a:r>
              <a:rPr lang="en-US" sz="2400" b="1" dirty="0" smtClean="0"/>
              <a:t>7.Enable Dual Authentication (2FA)</a:t>
            </a:r>
            <a:r>
              <a:rPr lang="en-US" sz="2400" dirty="0" smtClean="0"/>
              <a:t>: Implement two-factor authentication whenever feasible, particularly for accessing sensitive accounts or services. Even if a key logger captures your password, 2FA offers an additional security layer by necessitating a second verification method.</a:t>
            </a:r>
          </a:p>
          <a:p>
            <a:r>
              <a:rPr lang="en-US" sz="2400" b="1" dirty="0" smtClean="0"/>
              <a:t>8.Regularly Monitor Financial Accounts</a:t>
            </a:r>
            <a:r>
              <a:rPr lang="en-US" sz="2400" dirty="0" smtClean="0"/>
              <a:t>: Maintain vigilant oversight of your bank accounts, credit card statements, and other financial platforms to detect any unauthorized activities. In case of suspected information compromise, promptly secure your accounts and notify relevant authorities of any dubious transactions.</a:t>
            </a:r>
          </a:p>
          <a:p>
            <a:r>
              <a:rPr lang="en-US" sz="2400" b="1" dirty="0" smtClean="0"/>
              <a:t>9.Provide Employee </a:t>
            </a:r>
            <a:r>
              <a:rPr lang="en-US" sz="2400" b="1" dirty="0" err="1" smtClean="0"/>
              <a:t>Cybersecurity</a:t>
            </a:r>
            <a:r>
              <a:rPr lang="en-US" sz="2400" b="1" dirty="0" smtClean="0"/>
              <a:t> Education</a:t>
            </a:r>
            <a:r>
              <a:rPr lang="en-US" sz="2400" dirty="0" smtClean="0"/>
              <a:t>: Companies should offer </a:t>
            </a:r>
            <a:r>
              <a:rPr lang="en-US" sz="2400" dirty="0" err="1" smtClean="0"/>
              <a:t>cybersecurity</a:t>
            </a:r>
            <a:r>
              <a:rPr lang="en-US" sz="2400" dirty="0" smtClean="0"/>
              <a:t> awareness training to their staff, equipping them with the knowledge to identify phishing attempts, malicious software, and other cyber threats. Well-informed employees are better prepared to evade key loggers and other cyber assaults.</a:t>
            </a:r>
          </a:p>
          <a:p>
            <a:r>
              <a:rPr lang="en-US" sz="2400" dirty="0" smtClean="0"/>
              <a:t/>
            </a:r>
            <a:br>
              <a:rPr lang="en-US" sz="2400" dirty="0" smtClean="0"/>
            </a:b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3785652"/>
          </a:xfrm>
          <a:prstGeom prst="rect">
            <a:avLst/>
          </a:prstGeom>
          <a:noFill/>
        </p:spPr>
        <p:txBody>
          <a:bodyPr wrap="square" rtlCol="0">
            <a:spAutoFit/>
          </a:bodyPr>
          <a:lstStyle/>
          <a:p>
            <a:r>
              <a:rPr lang="en-US" sz="2400" b="1" dirty="0" smtClean="0"/>
              <a:t>10.Employ Data Encryption</a:t>
            </a:r>
            <a:r>
              <a:rPr lang="en-US" sz="2400" dirty="0" smtClean="0"/>
              <a:t>: Utilize encryption software to safeguard sensitive data stored on your device or transferred online. Encryption renders intercepted information more challenging for key loggers to capture and decode.</a:t>
            </a:r>
          </a:p>
          <a:p>
            <a:r>
              <a:rPr lang="en-US" sz="2400" dirty="0" smtClean="0"/>
              <a:t>By incorporating these security protocols, both individuals and organizations can effectively mitigate the threat posed by key loggers, enhancing the protection of their sensitive information against unauthorized access and misuse.</a:t>
            </a:r>
          </a:p>
          <a:p>
            <a:r>
              <a:rPr lang="en-US" sz="2400" dirty="0" smtClean="0"/>
              <a:t/>
            </a:r>
            <a:br>
              <a:rPr lang="en-US" sz="2400" dirty="0" smtClean="0"/>
            </a:b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400050" y="1371600"/>
            <a:ext cx="11363157" cy="4889500"/>
          </a:xfrm>
        </p:spPr>
        <p:txBody>
          <a:bodyPr>
            <a:normAutofit fontScale="85000" lnSpcReduction="2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p14="http://schemas.microsoft.com/office/powerpoint/2010/main" xmlns=""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1274</Words>
  <Application>Microsoft Office PowerPoint</Application>
  <PresentationFormat>Custom</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34</cp:revision>
  <dcterms:created xsi:type="dcterms:W3CDTF">2021-05-26T16:50:10Z</dcterms:created>
  <dcterms:modified xsi:type="dcterms:W3CDTF">2024-04-05T08:56:32Z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