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72" r:id="rId7"/>
    <p:sldId id="261" r:id="rId8"/>
    <p:sldId id="262" r:id="rId9"/>
    <p:sldId id="269" r:id="rId10"/>
    <p:sldId id="263" r:id="rId11"/>
    <p:sldId id="264" r:id="rId12"/>
    <p:sldId id="273" r:id="rId13"/>
    <p:sldId id="274" r:id="rId14"/>
    <p:sldId id="265" r:id="rId15"/>
    <p:sldId id="270" r:id="rId16"/>
    <p:sldId id="271"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4" autoAdjust="0"/>
    <p:restoredTop sz="94660"/>
  </p:normalViewPr>
  <p:slideViewPr>
    <p:cSldViewPr>
      <p:cViewPr>
        <p:scale>
          <a:sx n="60" d="100"/>
          <a:sy n="60" d="100"/>
        </p:scale>
        <p:origin x="1188"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uradha\Downloads\abinaya%20final%20excel.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[abinaya final excel.xlsx]Sheet7!PivotTable2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BASED SALARY(PERMANENT)</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Sheet7!$B$80:$B$81</c:f>
              <c:strCache>
                <c:ptCount val="1"/>
                <c:pt idx="0">
                  <c:v>AVERAGE</c:v>
                </c:pt>
              </c:strCache>
            </c:strRef>
          </c:tx>
          <c:spPr>
            <a:solidFill>
              <a:schemeClr val="accent1"/>
            </a:solidFill>
            <a:ln>
              <a:noFill/>
            </a:ln>
            <a:effectLst/>
          </c:spPr>
          <c:invertIfNegative val="0"/>
          <c:cat>
            <c:strRef>
              <c:f>Sheet7!$A$82:$A$189</c:f>
              <c:strCache>
                <c:ptCount val="10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Adolph McNalley</c:v>
                </c:pt>
                <c:pt idx="10">
                  <c:v>Aileen McCritchie</c:v>
                </c:pt>
                <c:pt idx="11">
                  <c:v>Aldrich  Glenny</c:v>
                </c:pt>
                <c:pt idx="12">
                  <c:v>Alexandros Rackley</c:v>
                </c:pt>
                <c:pt idx="13">
                  <c:v>Alicea Pudsall</c:v>
                </c:pt>
                <c:pt idx="14">
                  <c:v>Althea  Bronger</c:v>
                </c:pt>
                <c:pt idx="15">
                  <c:v>Alyosha Riquet</c:v>
                </c:pt>
                <c:pt idx="16">
                  <c:v>Amery Ofer</c:v>
                </c:pt>
                <c:pt idx="17">
                  <c:v>Ansley Gounel</c:v>
                </c:pt>
                <c:pt idx="18">
                  <c:v>Antonetta  Coggeshall</c:v>
                </c:pt>
                <c:pt idx="19">
                  <c:v>Ardella Dyment</c:v>
                </c:pt>
                <c:pt idx="20">
                  <c:v>Barbara-anne Kenchington</c:v>
                </c:pt>
                <c:pt idx="21">
                  <c:v>Barr Faughny</c:v>
                </c:pt>
                <c:pt idx="22">
                  <c:v>Beverie Moffet</c:v>
                </c:pt>
                <c:pt idx="23">
                  <c:v>Billi Fellgate</c:v>
                </c:pt>
                <c:pt idx="24">
                  <c:v>Brose MacCorkell</c:v>
                </c:pt>
                <c:pt idx="25">
                  <c:v>Calvin O'Carroll</c:v>
                </c:pt>
                <c:pt idx="26">
                  <c:v>Camilla Castle</c:v>
                </c:pt>
                <c:pt idx="27">
                  <c:v>Cara Havers</c:v>
                </c:pt>
                <c:pt idx="28">
                  <c:v>Caresa Christer</c:v>
                </c:pt>
                <c:pt idx="29">
                  <c:v>Carlin Demke</c:v>
                </c:pt>
                <c:pt idx="30">
                  <c:v>Caron Kolakovic</c:v>
                </c:pt>
                <c:pt idx="31">
                  <c:v>Cletus McGarahan </c:v>
                </c:pt>
                <c:pt idx="32">
                  <c:v>Collen Dunbleton</c:v>
                </c:pt>
                <c:pt idx="33">
                  <c:v>Collin Jagson</c:v>
                </c:pt>
                <c:pt idx="34">
                  <c:v>Daisie Dahlman</c:v>
                </c:pt>
                <c:pt idx="35">
                  <c:v>Daisie McNeice</c:v>
                </c:pt>
                <c:pt idx="36">
                  <c:v>Danica Nayshe</c:v>
                </c:pt>
                <c:pt idx="37">
                  <c:v>Dean Biggam</c:v>
                </c:pt>
                <c:pt idx="38">
                  <c:v>Debera Gow </c:v>
                </c:pt>
                <c:pt idx="39">
                  <c:v>Dennison Crosswaite</c:v>
                </c:pt>
                <c:pt idx="40">
                  <c:v>Dulsea Folkes</c:v>
                </c:pt>
                <c:pt idx="41">
                  <c:v>Easter Pyke</c:v>
                </c:pt>
                <c:pt idx="42">
                  <c:v>Edd  MacKnockiter</c:v>
                </c:pt>
                <c:pt idx="43">
                  <c:v>Eilis Pavlasek</c:v>
                </c:pt>
                <c:pt idx="44">
                  <c:v>Eleonore Airdrie</c:v>
                </c:pt>
                <c:pt idx="45">
                  <c:v>Enoch Dowrey</c:v>
                </c:pt>
                <c:pt idx="46">
                  <c:v>Estell Kingsland</c:v>
                </c:pt>
                <c:pt idx="47">
                  <c:v>Evanne  Sheryn</c:v>
                </c:pt>
                <c:pt idx="48">
                  <c:v>Fanchon Furney</c:v>
                </c:pt>
                <c:pt idx="49">
                  <c:v>Faun Rickeard</c:v>
                </c:pt>
                <c:pt idx="50">
                  <c:v>Felice McMurty</c:v>
                </c:pt>
                <c:pt idx="51">
                  <c:v>Frasier Straw</c:v>
                </c:pt>
                <c:pt idx="52">
                  <c:v>Genevra Friday</c:v>
                </c:pt>
                <c:pt idx="53">
                  <c:v>Giffer Berlin</c:v>
                </c:pt>
                <c:pt idx="54">
                  <c:v>Gilda Richen</c:v>
                </c:pt>
                <c:pt idx="55">
                  <c:v>Gradey Litton</c:v>
                </c:pt>
                <c:pt idx="56">
                  <c:v>Grady Rochelle</c:v>
                </c:pt>
                <c:pt idx="57">
                  <c:v>Granny Spencelayh</c:v>
                </c:pt>
                <c:pt idx="58">
                  <c:v>Hogan Iles</c:v>
                </c:pt>
                <c:pt idx="59">
                  <c:v>Iain Wiburn</c:v>
                </c:pt>
                <c:pt idx="60">
                  <c:v>Ignacius Losel</c:v>
                </c:pt>
                <c:pt idx="61">
                  <c:v>Inge Creer</c:v>
                </c:pt>
                <c:pt idx="62">
                  <c:v>Inger Chapelhow</c:v>
                </c:pt>
                <c:pt idx="63">
                  <c:v>Iris  Wagg</c:v>
                </c:pt>
                <c:pt idx="64">
                  <c:v>Isaak Rawne</c:v>
                </c:pt>
                <c:pt idx="65">
                  <c:v>Jessica Callcott</c:v>
                </c:pt>
                <c:pt idx="66">
                  <c:v>Jo-anne Gobeau</c:v>
                </c:pt>
                <c:pt idx="67">
                  <c:v>Julietta Culross</c:v>
                </c:pt>
                <c:pt idx="68">
                  <c:v>Katya Hundy</c:v>
                </c:pt>
                <c:pt idx="69">
                  <c:v>Layton Crayden</c:v>
                </c:pt>
                <c:pt idx="70">
                  <c:v>Lincoln Cord</c:v>
                </c:pt>
                <c:pt idx="71">
                  <c:v>Lion  Adcock</c:v>
                </c:pt>
                <c:pt idx="72">
                  <c:v>Mabel Orrow</c:v>
                </c:pt>
                <c:pt idx="73">
                  <c:v>Mackenzie Hannis</c:v>
                </c:pt>
                <c:pt idx="74">
                  <c:v>Maritsa Marusic</c:v>
                </c:pt>
                <c:pt idx="75">
                  <c:v>Matias Cormack </c:v>
                </c:pt>
                <c:pt idx="76">
                  <c:v>Melisa Knott</c:v>
                </c:pt>
                <c:pt idx="77">
                  <c:v>Mick Spraberry</c:v>
                </c:pt>
                <c:pt idx="78">
                  <c:v>Mickie Dagwell</c:v>
                </c:pt>
                <c:pt idx="79">
                  <c:v>Minerva Ricardot</c:v>
                </c:pt>
                <c:pt idx="80">
                  <c:v>Mollie  Hanway</c:v>
                </c:pt>
                <c:pt idx="81">
                  <c:v>Myrle Prandoni</c:v>
                </c:pt>
                <c:pt idx="82">
                  <c:v>Natalee Craiker</c:v>
                </c:pt>
                <c:pt idx="83">
                  <c:v>Niko MacGille</c:v>
                </c:pt>
                <c:pt idx="84">
                  <c:v>North Bertomeu</c:v>
                </c:pt>
                <c:pt idx="85">
                  <c:v>Novelia Pyffe</c:v>
                </c:pt>
                <c:pt idx="86">
                  <c:v>Oona Donan</c:v>
                </c:pt>
                <c:pt idx="87">
                  <c:v>Orlando Gorstidge </c:v>
                </c:pt>
                <c:pt idx="88">
                  <c:v>Pearla  Beteriss</c:v>
                </c:pt>
                <c:pt idx="89">
                  <c:v>Rafaelita Blaksland </c:v>
                </c:pt>
                <c:pt idx="90">
                  <c:v>Revkah Antonacci</c:v>
                </c:pt>
                <c:pt idx="91">
                  <c:v>Riccardo Hagan</c:v>
                </c:pt>
                <c:pt idx="92">
                  <c:v>Robinia Scholling</c:v>
                </c:pt>
                <c:pt idx="93">
                  <c:v>Sidoney Yitzhok</c:v>
                </c:pt>
                <c:pt idx="94">
                  <c:v>Stan  Tolliday</c:v>
                </c:pt>
                <c:pt idx="95">
                  <c:v>Syd Fearn</c:v>
                </c:pt>
                <c:pt idx="96">
                  <c:v>Tammi Lackham</c:v>
                </c:pt>
                <c:pt idx="97">
                  <c:v>Thorvald Milliken</c:v>
                </c:pt>
                <c:pt idx="98">
                  <c:v>Van Tuxwell</c:v>
                </c:pt>
                <c:pt idx="99">
                  <c:v>Vaughn Carvill</c:v>
                </c:pt>
                <c:pt idx="100">
                  <c:v>Vere Kulic</c:v>
                </c:pt>
                <c:pt idx="101">
                  <c:v>Verla Timmis</c:v>
                </c:pt>
                <c:pt idx="102">
                  <c:v>Vernor Atyea</c:v>
                </c:pt>
                <c:pt idx="103">
                  <c:v>Wald Bountiff</c:v>
                </c:pt>
                <c:pt idx="104">
                  <c:v>Westbrook Brandino</c:v>
                </c:pt>
                <c:pt idx="105">
                  <c:v>Yanaton Wooster</c:v>
                </c:pt>
                <c:pt idx="106">
                  <c:v>Formula1</c:v>
                </c:pt>
              </c:strCache>
            </c:strRef>
          </c:cat>
          <c:val>
            <c:numRef>
              <c:f>Sheet7!$B$82:$B$189</c:f>
              <c:numCache>
                <c:formatCode>General</c:formatCode>
                <c:ptCount val="107"/>
                <c:pt idx="3">
                  <c:v>68860.399999999994</c:v>
                </c:pt>
                <c:pt idx="25">
                  <c:v>44447.26</c:v>
                </c:pt>
                <c:pt idx="35">
                  <c:v>50310.09</c:v>
                </c:pt>
                <c:pt idx="37">
                  <c:v>71570.990000000005</c:v>
                </c:pt>
                <c:pt idx="80">
                  <c:v>112645.99</c:v>
                </c:pt>
                <c:pt idx="87">
                  <c:v>40753.54</c:v>
                </c:pt>
                <c:pt idx="97">
                  <c:v>33031.26</c:v>
                </c:pt>
              </c:numCache>
            </c:numRef>
          </c:val>
          <c:extLst>
            <c:ext xmlns:c16="http://schemas.microsoft.com/office/drawing/2014/chart" uri="{C3380CC4-5D6E-409C-BE32-E72D297353CC}">
              <c16:uniqueId val="{00000000-AE60-48E9-B75F-E66FAE2D505C}"/>
            </c:ext>
          </c:extLst>
        </c:ser>
        <c:ser>
          <c:idx val="1"/>
          <c:order val="1"/>
          <c:tx>
            <c:strRef>
              <c:f>Sheet7!$C$80:$C$81</c:f>
              <c:strCache>
                <c:ptCount val="1"/>
                <c:pt idx="0">
                  <c:v>EXCELLENT</c:v>
                </c:pt>
              </c:strCache>
            </c:strRef>
          </c:tx>
          <c:spPr>
            <a:solidFill>
              <a:schemeClr val="accent2"/>
            </a:solidFill>
            <a:ln>
              <a:noFill/>
            </a:ln>
            <a:effectLst/>
          </c:spPr>
          <c:invertIfNegative val="0"/>
          <c:cat>
            <c:strRef>
              <c:f>Sheet7!$A$82:$A$189</c:f>
              <c:strCache>
                <c:ptCount val="10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Adolph McNalley</c:v>
                </c:pt>
                <c:pt idx="10">
                  <c:v>Aileen McCritchie</c:v>
                </c:pt>
                <c:pt idx="11">
                  <c:v>Aldrich  Glenny</c:v>
                </c:pt>
                <c:pt idx="12">
                  <c:v>Alexandros Rackley</c:v>
                </c:pt>
                <c:pt idx="13">
                  <c:v>Alicea Pudsall</c:v>
                </c:pt>
                <c:pt idx="14">
                  <c:v>Althea  Bronger</c:v>
                </c:pt>
                <c:pt idx="15">
                  <c:v>Alyosha Riquet</c:v>
                </c:pt>
                <c:pt idx="16">
                  <c:v>Amery Ofer</c:v>
                </c:pt>
                <c:pt idx="17">
                  <c:v>Ansley Gounel</c:v>
                </c:pt>
                <c:pt idx="18">
                  <c:v>Antonetta  Coggeshall</c:v>
                </c:pt>
                <c:pt idx="19">
                  <c:v>Ardella Dyment</c:v>
                </c:pt>
                <c:pt idx="20">
                  <c:v>Barbara-anne Kenchington</c:v>
                </c:pt>
                <c:pt idx="21">
                  <c:v>Barr Faughny</c:v>
                </c:pt>
                <c:pt idx="22">
                  <c:v>Beverie Moffet</c:v>
                </c:pt>
                <c:pt idx="23">
                  <c:v>Billi Fellgate</c:v>
                </c:pt>
                <c:pt idx="24">
                  <c:v>Brose MacCorkell</c:v>
                </c:pt>
                <c:pt idx="25">
                  <c:v>Calvin O'Carroll</c:v>
                </c:pt>
                <c:pt idx="26">
                  <c:v>Camilla Castle</c:v>
                </c:pt>
                <c:pt idx="27">
                  <c:v>Cara Havers</c:v>
                </c:pt>
                <c:pt idx="28">
                  <c:v>Caresa Christer</c:v>
                </c:pt>
                <c:pt idx="29">
                  <c:v>Carlin Demke</c:v>
                </c:pt>
                <c:pt idx="30">
                  <c:v>Caron Kolakovic</c:v>
                </c:pt>
                <c:pt idx="31">
                  <c:v>Cletus McGarahan </c:v>
                </c:pt>
                <c:pt idx="32">
                  <c:v>Collen Dunbleton</c:v>
                </c:pt>
                <c:pt idx="33">
                  <c:v>Collin Jagson</c:v>
                </c:pt>
                <c:pt idx="34">
                  <c:v>Daisie Dahlman</c:v>
                </c:pt>
                <c:pt idx="35">
                  <c:v>Daisie McNeice</c:v>
                </c:pt>
                <c:pt idx="36">
                  <c:v>Danica Nayshe</c:v>
                </c:pt>
                <c:pt idx="37">
                  <c:v>Dean Biggam</c:v>
                </c:pt>
                <c:pt idx="38">
                  <c:v>Debera Gow </c:v>
                </c:pt>
                <c:pt idx="39">
                  <c:v>Dennison Crosswaite</c:v>
                </c:pt>
                <c:pt idx="40">
                  <c:v>Dulsea Folkes</c:v>
                </c:pt>
                <c:pt idx="41">
                  <c:v>Easter Pyke</c:v>
                </c:pt>
                <c:pt idx="42">
                  <c:v>Edd  MacKnockiter</c:v>
                </c:pt>
                <c:pt idx="43">
                  <c:v>Eilis Pavlasek</c:v>
                </c:pt>
                <c:pt idx="44">
                  <c:v>Eleonore Airdrie</c:v>
                </c:pt>
                <c:pt idx="45">
                  <c:v>Enoch Dowrey</c:v>
                </c:pt>
                <c:pt idx="46">
                  <c:v>Estell Kingsland</c:v>
                </c:pt>
                <c:pt idx="47">
                  <c:v>Evanne  Sheryn</c:v>
                </c:pt>
                <c:pt idx="48">
                  <c:v>Fanchon Furney</c:v>
                </c:pt>
                <c:pt idx="49">
                  <c:v>Faun Rickeard</c:v>
                </c:pt>
                <c:pt idx="50">
                  <c:v>Felice McMurty</c:v>
                </c:pt>
                <c:pt idx="51">
                  <c:v>Frasier Straw</c:v>
                </c:pt>
                <c:pt idx="52">
                  <c:v>Genevra Friday</c:v>
                </c:pt>
                <c:pt idx="53">
                  <c:v>Giffer Berlin</c:v>
                </c:pt>
                <c:pt idx="54">
                  <c:v>Gilda Richen</c:v>
                </c:pt>
                <c:pt idx="55">
                  <c:v>Gradey Litton</c:v>
                </c:pt>
                <c:pt idx="56">
                  <c:v>Grady Rochelle</c:v>
                </c:pt>
                <c:pt idx="57">
                  <c:v>Granny Spencelayh</c:v>
                </c:pt>
                <c:pt idx="58">
                  <c:v>Hogan Iles</c:v>
                </c:pt>
                <c:pt idx="59">
                  <c:v>Iain Wiburn</c:v>
                </c:pt>
                <c:pt idx="60">
                  <c:v>Ignacius Losel</c:v>
                </c:pt>
                <c:pt idx="61">
                  <c:v>Inge Creer</c:v>
                </c:pt>
                <c:pt idx="62">
                  <c:v>Inger Chapelhow</c:v>
                </c:pt>
                <c:pt idx="63">
                  <c:v>Iris  Wagg</c:v>
                </c:pt>
                <c:pt idx="64">
                  <c:v>Isaak Rawne</c:v>
                </c:pt>
                <c:pt idx="65">
                  <c:v>Jessica Callcott</c:v>
                </c:pt>
                <c:pt idx="66">
                  <c:v>Jo-anne Gobeau</c:v>
                </c:pt>
                <c:pt idx="67">
                  <c:v>Julietta Culross</c:v>
                </c:pt>
                <c:pt idx="68">
                  <c:v>Katya Hundy</c:v>
                </c:pt>
                <c:pt idx="69">
                  <c:v>Layton Crayden</c:v>
                </c:pt>
                <c:pt idx="70">
                  <c:v>Lincoln Cord</c:v>
                </c:pt>
                <c:pt idx="71">
                  <c:v>Lion  Adcock</c:v>
                </c:pt>
                <c:pt idx="72">
                  <c:v>Mabel Orrow</c:v>
                </c:pt>
                <c:pt idx="73">
                  <c:v>Mackenzie Hannis</c:v>
                </c:pt>
                <c:pt idx="74">
                  <c:v>Maritsa Marusic</c:v>
                </c:pt>
                <c:pt idx="75">
                  <c:v>Matias Cormack </c:v>
                </c:pt>
                <c:pt idx="76">
                  <c:v>Melisa Knott</c:v>
                </c:pt>
                <c:pt idx="77">
                  <c:v>Mick Spraberry</c:v>
                </c:pt>
                <c:pt idx="78">
                  <c:v>Mickie Dagwell</c:v>
                </c:pt>
                <c:pt idx="79">
                  <c:v>Minerva Ricardot</c:v>
                </c:pt>
                <c:pt idx="80">
                  <c:v>Mollie  Hanway</c:v>
                </c:pt>
                <c:pt idx="81">
                  <c:v>Myrle Prandoni</c:v>
                </c:pt>
                <c:pt idx="82">
                  <c:v>Natalee Craiker</c:v>
                </c:pt>
                <c:pt idx="83">
                  <c:v>Niko MacGille</c:v>
                </c:pt>
                <c:pt idx="84">
                  <c:v>North Bertomeu</c:v>
                </c:pt>
                <c:pt idx="85">
                  <c:v>Novelia Pyffe</c:v>
                </c:pt>
                <c:pt idx="86">
                  <c:v>Oona Donan</c:v>
                </c:pt>
                <c:pt idx="87">
                  <c:v>Orlando Gorstidge </c:v>
                </c:pt>
                <c:pt idx="88">
                  <c:v>Pearla  Beteriss</c:v>
                </c:pt>
                <c:pt idx="89">
                  <c:v>Rafaelita Blaksland </c:v>
                </c:pt>
                <c:pt idx="90">
                  <c:v>Revkah Antonacci</c:v>
                </c:pt>
                <c:pt idx="91">
                  <c:v>Riccardo Hagan</c:v>
                </c:pt>
                <c:pt idx="92">
                  <c:v>Robinia Scholling</c:v>
                </c:pt>
                <c:pt idx="93">
                  <c:v>Sidoney Yitzhok</c:v>
                </c:pt>
                <c:pt idx="94">
                  <c:v>Stan  Tolliday</c:v>
                </c:pt>
                <c:pt idx="95">
                  <c:v>Syd Fearn</c:v>
                </c:pt>
                <c:pt idx="96">
                  <c:v>Tammi Lackham</c:v>
                </c:pt>
                <c:pt idx="97">
                  <c:v>Thorvald Milliken</c:v>
                </c:pt>
                <c:pt idx="98">
                  <c:v>Van Tuxwell</c:v>
                </c:pt>
                <c:pt idx="99">
                  <c:v>Vaughn Carvill</c:v>
                </c:pt>
                <c:pt idx="100">
                  <c:v>Vere Kulic</c:v>
                </c:pt>
                <c:pt idx="101">
                  <c:v>Verla Timmis</c:v>
                </c:pt>
                <c:pt idx="102">
                  <c:v>Vernor Atyea</c:v>
                </c:pt>
                <c:pt idx="103">
                  <c:v>Wald Bountiff</c:v>
                </c:pt>
                <c:pt idx="104">
                  <c:v>Westbrook Brandino</c:v>
                </c:pt>
                <c:pt idx="105">
                  <c:v>Yanaton Wooster</c:v>
                </c:pt>
                <c:pt idx="106">
                  <c:v>Formula1</c:v>
                </c:pt>
              </c:strCache>
            </c:strRef>
          </c:cat>
          <c:val>
            <c:numRef>
              <c:f>Sheet7!$C$82:$C$189</c:f>
              <c:numCache>
                <c:formatCode>General</c:formatCode>
                <c:ptCount val="107"/>
                <c:pt idx="0">
                  <c:v>88689.09</c:v>
                </c:pt>
                <c:pt idx="1">
                  <c:v>36547.58</c:v>
                </c:pt>
                <c:pt idx="4">
                  <c:v>65699.02</c:v>
                </c:pt>
                <c:pt idx="5">
                  <c:v>74279.009999999995</c:v>
                </c:pt>
                <c:pt idx="6">
                  <c:v>41934.71</c:v>
                </c:pt>
                <c:pt idx="7">
                  <c:v>44845.33</c:v>
                </c:pt>
                <c:pt idx="8">
                  <c:v>69192.850000000006</c:v>
                </c:pt>
                <c:pt idx="9">
                  <c:v>85918.61</c:v>
                </c:pt>
                <c:pt idx="10">
                  <c:v>160338.84</c:v>
                </c:pt>
                <c:pt idx="11">
                  <c:v>181768.64</c:v>
                </c:pt>
                <c:pt idx="12">
                  <c:v>75733.740000000005</c:v>
                </c:pt>
                <c:pt idx="13">
                  <c:v>67633.850000000006</c:v>
                </c:pt>
                <c:pt idx="14">
                  <c:v>104335.03999999999</c:v>
                </c:pt>
                <c:pt idx="15">
                  <c:v>89838.77</c:v>
                </c:pt>
                <c:pt idx="16">
                  <c:v>111049.84</c:v>
                </c:pt>
                <c:pt idx="17">
                  <c:v>76876.479999999996</c:v>
                </c:pt>
                <c:pt idx="18">
                  <c:v>96753.78</c:v>
                </c:pt>
                <c:pt idx="19">
                  <c:v>70649.460000000006</c:v>
                </c:pt>
                <c:pt idx="20">
                  <c:v>88034.67</c:v>
                </c:pt>
                <c:pt idx="21">
                  <c:v>68008.55</c:v>
                </c:pt>
                <c:pt idx="22">
                  <c:v>75974.990000000005</c:v>
                </c:pt>
                <c:pt idx="23">
                  <c:v>68980.52</c:v>
                </c:pt>
                <c:pt idx="24">
                  <c:v>35943.620000000003</c:v>
                </c:pt>
                <c:pt idx="26">
                  <c:v>75475.929999999993</c:v>
                </c:pt>
                <c:pt idx="27">
                  <c:v>89605.13</c:v>
                </c:pt>
                <c:pt idx="28">
                  <c:v>118516.38</c:v>
                </c:pt>
                <c:pt idx="29">
                  <c:v>110042.37</c:v>
                </c:pt>
                <c:pt idx="30">
                  <c:v>49915.14</c:v>
                </c:pt>
                <c:pt idx="31">
                  <c:v>114425.19</c:v>
                </c:pt>
                <c:pt idx="32">
                  <c:v>118976.16</c:v>
                </c:pt>
                <c:pt idx="33">
                  <c:v>100424.23</c:v>
                </c:pt>
                <c:pt idx="36">
                  <c:v>179380.76</c:v>
                </c:pt>
                <c:pt idx="38">
                  <c:v>39700.82</c:v>
                </c:pt>
                <c:pt idx="39">
                  <c:v>90697.67</c:v>
                </c:pt>
                <c:pt idx="40">
                  <c:v>42161.77</c:v>
                </c:pt>
                <c:pt idx="42">
                  <c:v>119022.49</c:v>
                </c:pt>
                <c:pt idx="43">
                  <c:v>115191.38</c:v>
                </c:pt>
                <c:pt idx="44">
                  <c:v>97105.19</c:v>
                </c:pt>
                <c:pt idx="45">
                  <c:v>91645.04</c:v>
                </c:pt>
                <c:pt idx="46">
                  <c:v>32192.15</c:v>
                </c:pt>
                <c:pt idx="47">
                  <c:v>81897.789999999994</c:v>
                </c:pt>
                <c:pt idx="49">
                  <c:v>74924.649999999994</c:v>
                </c:pt>
                <c:pt idx="50">
                  <c:v>133730.98000000001</c:v>
                </c:pt>
                <c:pt idx="51">
                  <c:v>71371.37</c:v>
                </c:pt>
                <c:pt idx="52">
                  <c:v>50449.46</c:v>
                </c:pt>
                <c:pt idx="53">
                  <c:v>92336.08</c:v>
                </c:pt>
                <c:pt idx="54">
                  <c:v>71924.850000000006</c:v>
                </c:pt>
                <c:pt idx="55">
                  <c:v>68887.839999999997</c:v>
                </c:pt>
                <c:pt idx="56">
                  <c:v>69163.39</c:v>
                </c:pt>
                <c:pt idx="57">
                  <c:v>99460.78</c:v>
                </c:pt>
                <c:pt idx="58">
                  <c:v>114177.23</c:v>
                </c:pt>
                <c:pt idx="59">
                  <c:v>84762.76</c:v>
                </c:pt>
                <c:pt idx="60">
                  <c:v>28481.16</c:v>
                </c:pt>
                <c:pt idx="61">
                  <c:v>138114.64000000001</c:v>
                </c:pt>
                <c:pt idx="62">
                  <c:v>84309.95</c:v>
                </c:pt>
                <c:pt idx="63">
                  <c:v>58861.19</c:v>
                </c:pt>
                <c:pt idx="64">
                  <c:v>37362.300000000003</c:v>
                </c:pt>
                <c:pt idx="65">
                  <c:v>66017.179999999993</c:v>
                </c:pt>
                <c:pt idx="66">
                  <c:v>75804.7</c:v>
                </c:pt>
                <c:pt idx="67">
                  <c:v>44403.77</c:v>
                </c:pt>
                <c:pt idx="68">
                  <c:v>88511.17</c:v>
                </c:pt>
                <c:pt idx="69">
                  <c:v>40445.29</c:v>
                </c:pt>
                <c:pt idx="70">
                  <c:v>63555.73</c:v>
                </c:pt>
                <c:pt idx="71">
                  <c:v>63705.4</c:v>
                </c:pt>
                <c:pt idx="72">
                  <c:v>31241.24</c:v>
                </c:pt>
                <c:pt idx="73">
                  <c:v>57002.02</c:v>
                </c:pt>
                <c:pt idx="74">
                  <c:v>52748.63</c:v>
                </c:pt>
                <c:pt idx="75">
                  <c:v>85455.53</c:v>
                </c:pt>
                <c:pt idx="76">
                  <c:v>86010.54</c:v>
                </c:pt>
                <c:pt idx="77">
                  <c:v>85879.23</c:v>
                </c:pt>
                <c:pt idx="78">
                  <c:v>50855.53</c:v>
                </c:pt>
                <c:pt idx="79">
                  <c:v>105468.7</c:v>
                </c:pt>
                <c:pt idx="81">
                  <c:v>62195.47</c:v>
                </c:pt>
                <c:pt idx="82">
                  <c:v>111229.47</c:v>
                </c:pt>
                <c:pt idx="83">
                  <c:v>88425.08</c:v>
                </c:pt>
                <c:pt idx="84">
                  <c:v>104903.79</c:v>
                </c:pt>
                <c:pt idx="86">
                  <c:v>88360.79</c:v>
                </c:pt>
                <c:pt idx="88">
                  <c:v>69913.39</c:v>
                </c:pt>
                <c:pt idx="89">
                  <c:v>109163.39</c:v>
                </c:pt>
                <c:pt idx="90">
                  <c:v>109143.17</c:v>
                </c:pt>
                <c:pt idx="91">
                  <c:v>86556.96</c:v>
                </c:pt>
                <c:pt idx="92">
                  <c:v>100731.95</c:v>
                </c:pt>
                <c:pt idx="93">
                  <c:v>118442.54</c:v>
                </c:pt>
                <c:pt idx="95">
                  <c:v>108872.77</c:v>
                </c:pt>
                <c:pt idx="96">
                  <c:v>61688.77</c:v>
                </c:pt>
                <c:pt idx="98">
                  <c:v>80695.740000000005</c:v>
                </c:pt>
                <c:pt idx="99">
                  <c:v>84745.93</c:v>
                </c:pt>
                <c:pt idx="100">
                  <c:v>66572.58</c:v>
                </c:pt>
                <c:pt idx="101">
                  <c:v>54137.05</c:v>
                </c:pt>
                <c:pt idx="102">
                  <c:v>102934.09</c:v>
                </c:pt>
                <c:pt idx="103">
                  <c:v>28974.03</c:v>
                </c:pt>
                <c:pt idx="104">
                  <c:v>113616.23</c:v>
                </c:pt>
                <c:pt idx="105">
                  <c:v>76932.600000000006</c:v>
                </c:pt>
              </c:numCache>
            </c:numRef>
          </c:val>
          <c:extLst>
            <c:ext xmlns:c16="http://schemas.microsoft.com/office/drawing/2014/chart" uri="{C3380CC4-5D6E-409C-BE32-E72D297353CC}">
              <c16:uniqueId val="{00000001-AE60-48E9-B75F-E66FAE2D505C}"/>
            </c:ext>
          </c:extLst>
        </c:ser>
        <c:ser>
          <c:idx val="2"/>
          <c:order val="2"/>
          <c:tx>
            <c:strRef>
              <c:f>Sheet7!$D$80:$D$81</c:f>
              <c:strCache>
                <c:ptCount val="1"/>
                <c:pt idx="0">
                  <c:v>MEDIUM</c:v>
                </c:pt>
              </c:strCache>
            </c:strRef>
          </c:tx>
          <c:spPr>
            <a:solidFill>
              <a:schemeClr val="accent3"/>
            </a:solidFill>
            <a:ln>
              <a:noFill/>
            </a:ln>
            <a:effectLst/>
          </c:spPr>
          <c:invertIfNegative val="0"/>
          <c:cat>
            <c:strRef>
              <c:f>Sheet7!$A$82:$A$189</c:f>
              <c:strCache>
                <c:ptCount val="107"/>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Adolph McNalley</c:v>
                </c:pt>
                <c:pt idx="10">
                  <c:v>Aileen McCritchie</c:v>
                </c:pt>
                <c:pt idx="11">
                  <c:v>Aldrich  Glenny</c:v>
                </c:pt>
                <c:pt idx="12">
                  <c:v>Alexandros Rackley</c:v>
                </c:pt>
                <c:pt idx="13">
                  <c:v>Alicea Pudsall</c:v>
                </c:pt>
                <c:pt idx="14">
                  <c:v>Althea  Bronger</c:v>
                </c:pt>
                <c:pt idx="15">
                  <c:v>Alyosha Riquet</c:v>
                </c:pt>
                <c:pt idx="16">
                  <c:v>Amery Ofer</c:v>
                </c:pt>
                <c:pt idx="17">
                  <c:v>Ansley Gounel</c:v>
                </c:pt>
                <c:pt idx="18">
                  <c:v>Antonetta  Coggeshall</c:v>
                </c:pt>
                <c:pt idx="19">
                  <c:v>Ardella Dyment</c:v>
                </c:pt>
                <c:pt idx="20">
                  <c:v>Barbara-anne Kenchington</c:v>
                </c:pt>
                <c:pt idx="21">
                  <c:v>Barr Faughny</c:v>
                </c:pt>
                <c:pt idx="22">
                  <c:v>Beverie Moffet</c:v>
                </c:pt>
                <c:pt idx="23">
                  <c:v>Billi Fellgate</c:v>
                </c:pt>
                <c:pt idx="24">
                  <c:v>Brose MacCorkell</c:v>
                </c:pt>
                <c:pt idx="25">
                  <c:v>Calvin O'Carroll</c:v>
                </c:pt>
                <c:pt idx="26">
                  <c:v>Camilla Castle</c:v>
                </c:pt>
                <c:pt idx="27">
                  <c:v>Cara Havers</c:v>
                </c:pt>
                <c:pt idx="28">
                  <c:v>Caresa Christer</c:v>
                </c:pt>
                <c:pt idx="29">
                  <c:v>Carlin Demke</c:v>
                </c:pt>
                <c:pt idx="30">
                  <c:v>Caron Kolakovic</c:v>
                </c:pt>
                <c:pt idx="31">
                  <c:v>Cletus McGarahan </c:v>
                </c:pt>
                <c:pt idx="32">
                  <c:v>Collen Dunbleton</c:v>
                </c:pt>
                <c:pt idx="33">
                  <c:v>Collin Jagson</c:v>
                </c:pt>
                <c:pt idx="34">
                  <c:v>Daisie Dahlman</c:v>
                </c:pt>
                <c:pt idx="35">
                  <c:v>Daisie McNeice</c:v>
                </c:pt>
                <c:pt idx="36">
                  <c:v>Danica Nayshe</c:v>
                </c:pt>
                <c:pt idx="37">
                  <c:v>Dean Biggam</c:v>
                </c:pt>
                <c:pt idx="38">
                  <c:v>Debera Gow </c:v>
                </c:pt>
                <c:pt idx="39">
                  <c:v>Dennison Crosswaite</c:v>
                </c:pt>
                <c:pt idx="40">
                  <c:v>Dulsea Folkes</c:v>
                </c:pt>
                <c:pt idx="41">
                  <c:v>Easter Pyke</c:v>
                </c:pt>
                <c:pt idx="42">
                  <c:v>Edd  MacKnockiter</c:v>
                </c:pt>
                <c:pt idx="43">
                  <c:v>Eilis Pavlasek</c:v>
                </c:pt>
                <c:pt idx="44">
                  <c:v>Eleonore Airdrie</c:v>
                </c:pt>
                <c:pt idx="45">
                  <c:v>Enoch Dowrey</c:v>
                </c:pt>
                <c:pt idx="46">
                  <c:v>Estell Kingsland</c:v>
                </c:pt>
                <c:pt idx="47">
                  <c:v>Evanne  Sheryn</c:v>
                </c:pt>
                <c:pt idx="48">
                  <c:v>Fanchon Furney</c:v>
                </c:pt>
                <c:pt idx="49">
                  <c:v>Faun Rickeard</c:v>
                </c:pt>
                <c:pt idx="50">
                  <c:v>Felice McMurty</c:v>
                </c:pt>
                <c:pt idx="51">
                  <c:v>Frasier Straw</c:v>
                </c:pt>
                <c:pt idx="52">
                  <c:v>Genevra Friday</c:v>
                </c:pt>
                <c:pt idx="53">
                  <c:v>Giffer Berlin</c:v>
                </c:pt>
                <c:pt idx="54">
                  <c:v>Gilda Richen</c:v>
                </c:pt>
                <c:pt idx="55">
                  <c:v>Gradey Litton</c:v>
                </c:pt>
                <c:pt idx="56">
                  <c:v>Grady Rochelle</c:v>
                </c:pt>
                <c:pt idx="57">
                  <c:v>Granny Spencelayh</c:v>
                </c:pt>
                <c:pt idx="58">
                  <c:v>Hogan Iles</c:v>
                </c:pt>
                <c:pt idx="59">
                  <c:v>Iain Wiburn</c:v>
                </c:pt>
                <c:pt idx="60">
                  <c:v>Ignacius Losel</c:v>
                </c:pt>
                <c:pt idx="61">
                  <c:v>Inge Creer</c:v>
                </c:pt>
                <c:pt idx="62">
                  <c:v>Inger Chapelhow</c:v>
                </c:pt>
                <c:pt idx="63">
                  <c:v>Iris  Wagg</c:v>
                </c:pt>
                <c:pt idx="64">
                  <c:v>Isaak Rawne</c:v>
                </c:pt>
                <c:pt idx="65">
                  <c:v>Jessica Callcott</c:v>
                </c:pt>
                <c:pt idx="66">
                  <c:v>Jo-anne Gobeau</c:v>
                </c:pt>
                <c:pt idx="67">
                  <c:v>Julietta Culross</c:v>
                </c:pt>
                <c:pt idx="68">
                  <c:v>Katya Hundy</c:v>
                </c:pt>
                <c:pt idx="69">
                  <c:v>Layton Crayden</c:v>
                </c:pt>
                <c:pt idx="70">
                  <c:v>Lincoln Cord</c:v>
                </c:pt>
                <c:pt idx="71">
                  <c:v>Lion  Adcock</c:v>
                </c:pt>
                <c:pt idx="72">
                  <c:v>Mabel Orrow</c:v>
                </c:pt>
                <c:pt idx="73">
                  <c:v>Mackenzie Hannis</c:v>
                </c:pt>
                <c:pt idx="74">
                  <c:v>Maritsa Marusic</c:v>
                </c:pt>
                <c:pt idx="75">
                  <c:v>Matias Cormack </c:v>
                </c:pt>
                <c:pt idx="76">
                  <c:v>Melisa Knott</c:v>
                </c:pt>
                <c:pt idx="77">
                  <c:v>Mick Spraberry</c:v>
                </c:pt>
                <c:pt idx="78">
                  <c:v>Mickie Dagwell</c:v>
                </c:pt>
                <c:pt idx="79">
                  <c:v>Minerva Ricardot</c:v>
                </c:pt>
                <c:pt idx="80">
                  <c:v>Mollie  Hanway</c:v>
                </c:pt>
                <c:pt idx="81">
                  <c:v>Myrle Prandoni</c:v>
                </c:pt>
                <c:pt idx="82">
                  <c:v>Natalee Craiker</c:v>
                </c:pt>
                <c:pt idx="83">
                  <c:v>Niko MacGille</c:v>
                </c:pt>
                <c:pt idx="84">
                  <c:v>North Bertomeu</c:v>
                </c:pt>
                <c:pt idx="85">
                  <c:v>Novelia Pyffe</c:v>
                </c:pt>
                <c:pt idx="86">
                  <c:v>Oona Donan</c:v>
                </c:pt>
                <c:pt idx="87">
                  <c:v>Orlando Gorstidge </c:v>
                </c:pt>
                <c:pt idx="88">
                  <c:v>Pearla  Beteriss</c:v>
                </c:pt>
                <c:pt idx="89">
                  <c:v>Rafaelita Blaksland </c:v>
                </c:pt>
                <c:pt idx="90">
                  <c:v>Revkah Antonacci</c:v>
                </c:pt>
                <c:pt idx="91">
                  <c:v>Riccardo Hagan</c:v>
                </c:pt>
                <c:pt idx="92">
                  <c:v>Robinia Scholling</c:v>
                </c:pt>
                <c:pt idx="93">
                  <c:v>Sidoney Yitzhok</c:v>
                </c:pt>
                <c:pt idx="94">
                  <c:v>Stan  Tolliday</c:v>
                </c:pt>
                <c:pt idx="95">
                  <c:v>Syd Fearn</c:v>
                </c:pt>
                <c:pt idx="96">
                  <c:v>Tammi Lackham</c:v>
                </c:pt>
                <c:pt idx="97">
                  <c:v>Thorvald Milliken</c:v>
                </c:pt>
                <c:pt idx="98">
                  <c:v>Van Tuxwell</c:v>
                </c:pt>
                <c:pt idx="99">
                  <c:v>Vaughn Carvill</c:v>
                </c:pt>
                <c:pt idx="100">
                  <c:v>Vere Kulic</c:v>
                </c:pt>
                <c:pt idx="101">
                  <c:v>Verla Timmis</c:v>
                </c:pt>
                <c:pt idx="102">
                  <c:v>Vernor Atyea</c:v>
                </c:pt>
                <c:pt idx="103">
                  <c:v>Wald Bountiff</c:v>
                </c:pt>
                <c:pt idx="104">
                  <c:v>Westbrook Brandino</c:v>
                </c:pt>
                <c:pt idx="105">
                  <c:v>Yanaton Wooster</c:v>
                </c:pt>
                <c:pt idx="106">
                  <c:v>Formula1</c:v>
                </c:pt>
              </c:strCache>
            </c:strRef>
          </c:cat>
          <c:val>
            <c:numRef>
              <c:f>Sheet7!$D$82:$D$189</c:f>
              <c:numCache>
                <c:formatCode>General</c:formatCode>
                <c:ptCount val="107"/>
                <c:pt idx="2">
                  <c:v>52963.65</c:v>
                </c:pt>
                <c:pt idx="34">
                  <c:v>61994.76</c:v>
                </c:pt>
                <c:pt idx="41">
                  <c:v>95677.9</c:v>
                </c:pt>
                <c:pt idx="48">
                  <c:v>95954.02</c:v>
                </c:pt>
                <c:pt idx="85">
                  <c:v>52270.22</c:v>
                </c:pt>
                <c:pt idx="94">
                  <c:v>39535.49</c:v>
                </c:pt>
              </c:numCache>
            </c:numRef>
          </c:val>
          <c:extLst>
            <c:ext xmlns:c16="http://schemas.microsoft.com/office/drawing/2014/chart" uri="{C3380CC4-5D6E-409C-BE32-E72D297353CC}">
              <c16:uniqueId val="{00000002-AE60-48E9-B75F-E66FAE2D505C}"/>
            </c:ext>
          </c:extLst>
        </c:ser>
        <c:dLbls>
          <c:showLegendKey val="0"/>
          <c:showVal val="0"/>
          <c:showCatName val="0"/>
          <c:showSerName val="0"/>
          <c:showPercent val="0"/>
          <c:showBubbleSize val="0"/>
        </c:dLbls>
        <c:gapWidth val="219"/>
        <c:axId val="826312847"/>
        <c:axId val="828562031"/>
      </c:barChart>
      <c:catAx>
        <c:axId val="826312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8562031"/>
        <c:crosses val="autoZero"/>
        <c:auto val="1"/>
        <c:lblAlgn val="ctr"/>
        <c:lblOffset val="100"/>
        <c:noMultiLvlLbl val="0"/>
      </c:catAx>
      <c:valAx>
        <c:axId val="828562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63128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NAME:ABINAYA.B</a:t>
            </a:r>
          </a:p>
          <a:p>
            <a:r>
              <a:rPr lang="en-US" sz="2400" dirty="0"/>
              <a:t>REGISTER NO: 312209804</a:t>
            </a:r>
          </a:p>
          <a:p>
            <a:r>
              <a:rPr lang="en-US" sz="2400" dirty="0"/>
              <a:t>DEPARTMENT: B.com Computer Application</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9115425" y="330881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lang="en-US" sz="4250" u="sng" spc="20" dirty="0"/>
              <a:t>"</a:t>
            </a:r>
            <a:r>
              <a:rPr sz="4250" u="sng" spc="10" dirty="0"/>
              <a:t>WOW</a:t>
            </a:r>
            <a:r>
              <a:rPr lang="en-US" sz="4250" u="sng" spc="10" dirty="0"/>
              <a:t>"</a:t>
            </a:r>
            <a:r>
              <a:rPr sz="4250" u="sng" spc="85" dirty="0"/>
              <a:t> </a:t>
            </a:r>
            <a:r>
              <a:rPr sz="4250" u="sng" spc="10" dirty="0"/>
              <a:t>IN</a:t>
            </a:r>
            <a:r>
              <a:rPr sz="4250" u="sng" spc="-5" dirty="0"/>
              <a:t> </a:t>
            </a:r>
            <a:r>
              <a:rPr sz="4250" u="sng" spc="15" dirty="0"/>
              <a:t>OUR</a:t>
            </a:r>
            <a:r>
              <a:rPr sz="4250" u="sng" spc="-10" dirty="0"/>
              <a:t> </a:t>
            </a:r>
            <a:r>
              <a:rPr sz="4250" u="sng" spc="20" dirty="0"/>
              <a:t>SOLUTION</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BDDC987-24A2-4225-8EBC-F87FC7906048}"/>
              </a:ext>
            </a:extLst>
          </p:cNvPr>
          <p:cNvSpPr txBox="1"/>
          <p:nvPr/>
        </p:nvSpPr>
        <p:spPr>
          <a:xfrm>
            <a:off x="609600" y="1695450"/>
            <a:ext cx="8743950" cy="2308324"/>
          </a:xfrm>
          <a:prstGeom prst="rect">
            <a:avLst/>
          </a:prstGeom>
          <a:noFill/>
        </p:spPr>
        <p:txBody>
          <a:bodyPr wrap="square" rtlCol="0">
            <a:spAutoFit/>
          </a:bodyPr>
          <a:lstStyle/>
          <a:p>
            <a:pPr marL="571500" indent="-571500">
              <a:buFont typeface="Wingdings" panose="05000000000000000000" pitchFamily="2" charset="2"/>
              <a:buChar char="ü"/>
            </a:pPr>
            <a:r>
              <a:rPr lang="en-IN" sz="3600" dirty="0"/>
              <a:t>WORK LEVEL </a:t>
            </a:r>
            <a:r>
              <a:rPr lang="en-GB" sz="3600" dirty="0"/>
              <a:t>=IFS($F2&gt;=0.7,"EXCELLENT",$F2&gt;=0.4,"AVERAGE",$F2&gt;=0.1,"MEDIUM",TRUE,"LOW")</a:t>
            </a:r>
          </a:p>
          <a:p>
            <a:pPr marL="571500" indent="-571500">
              <a:buFont typeface="Wingdings" panose="05000000000000000000" pitchFamily="2" charset="2"/>
              <a:buChar char="ü"/>
            </a:pPr>
            <a:r>
              <a:rPr lang="en-GB" sz="3600" dirty="0"/>
              <a:t>FORMULA TO Calculate Work Level</a:t>
            </a:r>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8" name="object 8"/>
          <p:cNvSpPr txBox="1"/>
          <p:nvPr/>
        </p:nvSpPr>
        <p:spPr>
          <a:xfrm>
            <a:off x="3352800" y="1"/>
            <a:ext cx="3962401" cy="752129"/>
          </a:xfrm>
          <a:prstGeom prst="rect">
            <a:avLst/>
          </a:prstGeom>
        </p:spPr>
        <p:txBody>
          <a:bodyPr vert="horz" wrap="square" lIns="0" tIns="13335" rIns="0" bIns="0" rtlCol="0">
            <a:spAutoFit/>
          </a:bodyPr>
          <a:lstStyle/>
          <a:p>
            <a:pPr marL="12700" algn="ctr">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2" name="TextBox 1">
            <a:extLst>
              <a:ext uri="{FF2B5EF4-FFF2-40B4-BE49-F238E27FC236}">
                <a16:creationId xmlns:a16="http://schemas.microsoft.com/office/drawing/2014/main" id="{C1DF73EF-EF09-4033-A8CE-87F77F77A82E}"/>
              </a:ext>
            </a:extLst>
          </p:cNvPr>
          <p:cNvSpPr txBox="1"/>
          <p:nvPr/>
        </p:nvSpPr>
        <p:spPr>
          <a:xfrm>
            <a:off x="152400" y="752130"/>
            <a:ext cx="11658600" cy="5109091"/>
          </a:xfrm>
          <a:prstGeom prst="rect">
            <a:avLst/>
          </a:prstGeom>
          <a:noFill/>
        </p:spPr>
        <p:txBody>
          <a:bodyPr wrap="square" rtlCol="0">
            <a:spAutoFit/>
          </a:bodyPr>
          <a:lstStyle/>
          <a:p>
            <a:pPr marL="571500" indent="-571500">
              <a:buFont typeface="Wingdings" panose="05000000000000000000" pitchFamily="2" charset="2"/>
              <a:buChar char="Ø"/>
            </a:pPr>
            <a:r>
              <a:rPr lang="en-IN" sz="3600" b="1" u="sng" dirty="0"/>
              <a:t>Data collection: </a:t>
            </a:r>
          </a:p>
          <a:p>
            <a:endParaRPr lang="en-IN" sz="4000" dirty="0"/>
          </a:p>
          <a:p>
            <a:r>
              <a:rPr lang="en-GB" sz="4000" u="sng" dirty="0"/>
              <a:t> </a:t>
            </a:r>
            <a:r>
              <a:rPr lang="en-IN" sz="4000" u="sng" dirty="0"/>
              <a:t>   </a:t>
            </a:r>
            <a:endParaRPr lang="en-IN" dirty="0"/>
          </a:p>
          <a:p>
            <a:endParaRPr lang="en-GB" sz="2400" dirty="0"/>
          </a:p>
          <a:p>
            <a:endParaRPr lang="en-IN" sz="3600" u="sng" dirty="0"/>
          </a:p>
          <a:p>
            <a:endParaRPr lang="en-IN" sz="3600" u="sng" dirty="0"/>
          </a:p>
          <a:p>
            <a:endParaRPr lang="en-IN" sz="3600" u="sng" dirty="0"/>
          </a:p>
          <a:p>
            <a:endParaRPr lang="en-IN" sz="2800" u="sng" dirty="0"/>
          </a:p>
          <a:p>
            <a:r>
              <a:rPr lang="en-GB" sz="3200" dirty="0"/>
              <a:t> </a:t>
            </a:r>
            <a:endParaRPr lang="en-IN" sz="3200" dirty="0"/>
          </a:p>
          <a:p>
            <a:endParaRPr lang="en-IN" dirty="0"/>
          </a:p>
        </p:txBody>
      </p:sp>
      <p:sp>
        <p:nvSpPr>
          <p:cNvPr id="3" name="TextBox 2">
            <a:extLst>
              <a:ext uri="{FF2B5EF4-FFF2-40B4-BE49-F238E27FC236}">
                <a16:creationId xmlns:a16="http://schemas.microsoft.com/office/drawing/2014/main" id="{B7EF702F-EFDA-4B00-9146-BFE7BDCC9EC8}"/>
              </a:ext>
            </a:extLst>
          </p:cNvPr>
          <p:cNvSpPr txBox="1"/>
          <p:nvPr/>
        </p:nvSpPr>
        <p:spPr>
          <a:xfrm>
            <a:off x="152400" y="1504259"/>
            <a:ext cx="10287000" cy="5755422"/>
          </a:xfrm>
          <a:prstGeom prst="rect">
            <a:avLst/>
          </a:prstGeom>
          <a:noFill/>
        </p:spPr>
        <p:txBody>
          <a:bodyPr wrap="square" rtlCol="0">
            <a:spAutoFit/>
          </a:bodyPr>
          <a:lstStyle/>
          <a:p>
            <a:r>
              <a:rPr lang="en-GB" sz="2400" dirty="0"/>
              <a:t>Downloaded the dataset from edunet dashboard and then opened the data in excel.</a:t>
            </a:r>
          </a:p>
          <a:p>
            <a:endParaRPr lang="en-GB" sz="2400" dirty="0"/>
          </a:p>
          <a:p>
            <a:pPr marL="571500" indent="-571500">
              <a:buFont typeface="Wingdings" panose="05000000000000000000" pitchFamily="2" charset="2"/>
              <a:buChar char="Ø"/>
            </a:pPr>
            <a:r>
              <a:rPr lang="en-IN" sz="3600" b="1" u="sng" dirty="0"/>
              <a:t>Feature collection:</a:t>
            </a:r>
          </a:p>
          <a:p>
            <a:r>
              <a:rPr lang="en-GB" sz="2400" dirty="0"/>
              <a:t>To choose the specific columns of choice like Name, Salary , Gender, Work level , Employee type and FTE according to needs.</a:t>
            </a:r>
          </a:p>
          <a:p>
            <a:endParaRPr lang="en-GB" sz="2400" dirty="0"/>
          </a:p>
          <a:p>
            <a:pPr marL="571500" indent="-571500">
              <a:buFont typeface="Wingdings" panose="05000000000000000000" pitchFamily="2" charset="2"/>
              <a:buChar char="Ø"/>
            </a:pPr>
            <a:r>
              <a:rPr lang="en-IN" sz="3600" b="1" u="sng" dirty="0"/>
              <a:t>Data cleaning:</a:t>
            </a:r>
          </a:p>
          <a:p>
            <a:r>
              <a:rPr lang="en-IN" sz="2800" dirty="0"/>
              <a:t> </a:t>
            </a:r>
            <a:r>
              <a:rPr lang="en-IN" sz="2400" dirty="0"/>
              <a:t>To</a:t>
            </a:r>
            <a:r>
              <a:rPr lang="en-GB" sz="2400" dirty="0"/>
              <a:t> filter </a:t>
            </a:r>
            <a:r>
              <a:rPr lang="en-IN" sz="2400" dirty="0"/>
              <a:t>the columns and rows using conditional formatting  and find the null and blank values and then remove them from the data list to finalize the set of data being used for </a:t>
            </a:r>
            <a:r>
              <a:rPr lang="en-GB" sz="2400" dirty="0"/>
              <a:t>analysis </a:t>
            </a:r>
            <a:endParaRPr lang="en-IN" sz="2800" dirty="0"/>
          </a:p>
          <a:p>
            <a:endParaRPr lang="en-GB" sz="2400" dirty="0"/>
          </a:p>
          <a:p>
            <a:endParaRPr lang="en-GB" sz="2400" dirty="0"/>
          </a:p>
          <a:p>
            <a:endParaRPr lang="en-GB"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5D9A3BBD-0607-4584-B9A0-17F53CD3301A}"/>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5" name="Rectangle 4">
            <a:extLst>
              <a:ext uri="{FF2B5EF4-FFF2-40B4-BE49-F238E27FC236}">
                <a16:creationId xmlns:a16="http://schemas.microsoft.com/office/drawing/2014/main" id="{E14D4072-A6B9-4B0E-8D37-A178495E2A0A}"/>
              </a:ext>
            </a:extLst>
          </p:cNvPr>
          <p:cNvSpPr/>
          <p:nvPr/>
        </p:nvSpPr>
        <p:spPr>
          <a:xfrm>
            <a:off x="381000" y="1271965"/>
            <a:ext cx="9677400" cy="6678751"/>
          </a:xfrm>
          <a:prstGeom prst="rect">
            <a:avLst/>
          </a:prstGeom>
        </p:spPr>
        <p:txBody>
          <a:bodyPr wrap="square">
            <a:spAutoFit/>
          </a:bodyPr>
          <a:lstStyle/>
          <a:p>
            <a:pPr marL="457200" indent="-457200">
              <a:buFont typeface="Wingdings" panose="05000000000000000000" pitchFamily="2" charset="2"/>
              <a:buChar char="Ø"/>
            </a:pPr>
            <a:r>
              <a:rPr lang="en-IN" sz="3200" b="1" u="sng" dirty="0"/>
              <a:t>Work level:</a:t>
            </a:r>
            <a:r>
              <a:rPr lang="en-IN" sz="2400" dirty="0"/>
              <a:t> </a:t>
            </a:r>
            <a:r>
              <a:rPr lang="en-IN" sz="2800" dirty="0"/>
              <a:t>To calculate work level you need to use this formula to the FTE column =</a:t>
            </a:r>
            <a:r>
              <a:rPr lang="en-GB" sz="2800" dirty="0"/>
              <a:t>=IFS($F2&gt;=0.7,"EXCELLENT",$F2&gt;=0.4,"AVERAGE",$F2&gt;=0.1,"MEDIUM",TRUE,"LOW").</a:t>
            </a:r>
          </a:p>
          <a:p>
            <a:pPr marL="457200" indent="-457200">
              <a:buFont typeface="Wingdings" panose="05000000000000000000" pitchFamily="2" charset="2"/>
              <a:buChar char="Ø"/>
            </a:pPr>
            <a:r>
              <a:rPr lang="en-GB" sz="2800" dirty="0"/>
              <a:t>According to which if the FTE is between 0.1 to 0.4 it is considered medium and 0.4 to 0.7 is average and 0.7 and above is Excellent work performance </a:t>
            </a:r>
          </a:p>
          <a:p>
            <a:pPr marL="457200" indent="-457200">
              <a:buFont typeface="Wingdings" panose="05000000000000000000" pitchFamily="2" charset="2"/>
              <a:buChar char="Ø"/>
            </a:pPr>
            <a:r>
              <a:rPr lang="en-GB" sz="2800" b="1" u="sng" dirty="0"/>
              <a:t>SUMMARY</a:t>
            </a:r>
            <a:r>
              <a:rPr lang="en-GB" sz="2800" dirty="0"/>
              <a:t>:   Now an pivot table is created using the Columns and rows that is name, salary , work performance , gender and employee type .After the creation of pivot table an slicer is created on types of employee Fixed , temporary and permanent employee  following which the graph is created.</a:t>
            </a:r>
          </a:p>
          <a:p>
            <a:endParaRPr lang="en-IN" sz="2800" dirty="0"/>
          </a:p>
          <a:p>
            <a:endParaRPr lang="en-IN" sz="2800" dirty="0"/>
          </a:p>
          <a:p>
            <a:r>
              <a:rPr lang="en-GB" sz="2800" dirty="0"/>
              <a:t> </a:t>
            </a:r>
            <a:endParaRPr lang="en-IN" sz="2800" dirty="0"/>
          </a:p>
        </p:txBody>
      </p:sp>
    </p:spTree>
    <p:extLst>
      <p:ext uri="{BB962C8B-B14F-4D97-AF65-F5344CB8AC3E}">
        <p14:creationId xmlns:p14="http://schemas.microsoft.com/office/powerpoint/2010/main" val="2806394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AA2E-A6F1-4E11-A826-95F9AF79C484}"/>
              </a:ext>
            </a:extLst>
          </p:cNvPr>
          <p:cNvSpPr>
            <a:spLocks noGrp="1"/>
          </p:cNvSpPr>
          <p:nvPr>
            <p:ph type="title"/>
          </p:nvPr>
        </p:nvSpPr>
        <p:spPr>
          <a:xfrm>
            <a:off x="755332" y="385444"/>
            <a:ext cx="10681335" cy="1477328"/>
          </a:xfrm>
        </p:spPr>
        <p:txBody>
          <a:bodyPr/>
          <a:lstStyle/>
          <a:p>
            <a:r>
              <a:rPr lang="en-IN" u="sng" spc="15" dirty="0"/>
              <a:t>M</a:t>
            </a:r>
            <a:r>
              <a:rPr lang="en-IN" u="sng" dirty="0"/>
              <a:t>O</a:t>
            </a:r>
            <a:r>
              <a:rPr lang="en-IN" u="sng" spc="-15" dirty="0"/>
              <a:t>D</a:t>
            </a:r>
            <a:r>
              <a:rPr lang="en-IN" u="sng" spc="-35" dirty="0"/>
              <a:t>E</a:t>
            </a:r>
            <a:r>
              <a:rPr lang="en-IN" u="sng" spc="-30" dirty="0"/>
              <a:t>LL</a:t>
            </a:r>
            <a:r>
              <a:rPr lang="en-IN" u="sng" spc="-5" dirty="0"/>
              <a:t>I</a:t>
            </a:r>
            <a:r>
              <a:rPr lang="en-IN" u="sng" spc="30" dirty="0"/>
              <a:t>N</a:t>
            </a:r>
            <a:r>
              <a:rPr lang="en-IN" u="sng" spc="5" dirty="0"/>
              <a:t>G</a:t>
            </a:r>
            <a:br>
              <a:rPr lang="en-IN" u="sng" dirty="0"/>
            </a:br>
            <a:endParaRPr lang="en-IN" dirty="0"/>
          </a:p>
        </p:txBody>
      </p:sp>
      <p:sp>
        <p:nvSpPr>
          <p:cNvPr id="3" name="Text Placeholder 2">
            <a:extLst>
              <a:ext uri="{FF2B5EF4-FFF2-40B4-BE49-F238E27FC236}">
                <a16:creationId xmlns:a16="http://schemas.microsoft.com/office/drawing/2014/main" id="{D0CD25C5-B0F1-447E-93B6-D908C52A58C1}"/>
              </a:ext>
            </a:extLst>
          </p:cNvPr>
          <p:cNvSpPr>
            <a:spLocks noGrp="1"/>
          </p:cNvSpPr>
          <p:nvPr>
            <p:ph type="body" idx="1"/>
          </p:nvPr>
        </p:nvSpPr>
        <p:spPr>
          <a:xfrm>
            <a:off x="609600" y="1577340"/>
            <a:ext cx="10972800" cy="492443"/>
          </a:xfrm>
        </p:spPr>
        <p:txBody>
          <a:bodyPr/>
          <a:lstStyle/>
          <a:p>
            <a:pPr marL="285750" indent="-285750">
              <a:buFont typeface="Wingdings" panose="05000000000000000000" pitchFamily="2" charset="2"/>
              <a:buChar char="Ø"/>
            </a:pPr>
            <a:r>
              <a:rPr lang="en-IN" sz="3200" b="1" u="sng" dirty="0"/>
              <a:t>Graphical representation:  </a:t>
            </a:r>
          </a:p>
        </p:txBody>
      </p:sp>
      <p:sp>
        <p:nvSpPr>
          <p:cNvPr id="5" name="TextBox 4">
            <a:extLst>
              <a:ext uri="{FF2B5EF4-FFF2-40B4-BE49-F238E27FC236}">
                <a16:creationId xmlns:a16="http://schemas.microsoft.com/office/drawing/2014/main" id="{8BA514E2-02E2-4FFE-B33F-C4805BA24F43}"/>
              </a:ext>
            </a:extLst>
          </p:cNvPr>
          <p:cNvSpPr txBox="1"/>
          <p:nvPr/>
        </p:nvSpPr>
        <p:spPr>
          <a:xfrm>
            <a:off x="547606" y="2163626"/>
            <a:ext cx="9129793" cy="4308872"/>
          </a:xfrm>
          <a:prstGeom prst="rect">
            <a:avLst/>
          </a:prstGeom>
          <a:noFill/>
        </p:spPr>
        <p:txBody>
          <a:bodyPr wrap="square" rtlCol="0">
            <a:spAutoFit/>
          </a:bodyPr>
          <a:lstStyle/>
          <a:p>
            <a:r>
              <a:rPr lang="en-IN" sz="3200" dirty="0"/>
              <a:t>After the creation of pivot table there is graphical representation which is done through bar charts. 3 bar charts are created first one is based on employee salary analysis based on Work Level and Fixed employee , then the second one is  created on employee salary and Work Level and Temporary employee and the final bar graph is based on permanent employee.</a:t>
            </a:r>
          </a:p>
          <a:p>
            <a:endParaRPr lang="en-IN" dirty="0"/>
          </a:p>
        </p:txBody>
      </p:sp>
    </p:spTree>
    <p:extLst>
      <p:ext uri="{BB962C8B-B14F-4D97-AF65-F5344CB8AC3E}">
        <p14:creationId xmlns:p14="http://schemas.microsoft.com/office/powerpoint/2010/main" val="2726670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flipH="1">
            <a:off x="3192462" y="385444"/>
            <a:ext cx="2903538" cy="752129"/>
          </a:xfrm>
          <a:prstGeom prst="rect">
            <a:avLst/>
          </a:prstGeom>
        </p:spPr>
        <p:txBody>
          <a:bodyPr vert="horz" wrap="square" lIns="0" tIns="13335" rIns="0" bIns="0" rtlCol="0">
            <a:spAutoFit/>
          </a:bodyPr>
          <a:lstStyle/>
          <a:p>
            <a:pPr marL="12700" algn="just">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dirty="0">
              <a:latin typeface="Trebuchet MS"/>
              <a:cs typeface="Trebuchet MS"/>
            </a:endParaRPr>
          </a:p>
        </p:txBody>
      </p:sp>
      <p:sp>
        <p:nvSpPr>
          <p:cNvPr id="2" name="TextBox 1">
            <a:extLst>
              <a:ext uri="{FF2B5EF4-FFF2-40B4-BE49-F238E27FC236}">
                <a16:creationId xmlns:a16="http://schemas.microsoft.com/office/drawing/2014/main" id="{68C7BFAE-7A67-4B6C-A9B2-2761029BA437}"/>
              </a:ext>
            </a:extLst>
          </p:cNvPr>
          <p:cNvSpPr txBox="1"/>
          <p:nvPr/>
        </p:nvSpPr>
        <p:spPr>
          <a:xfrm>
            <a:off x="898902" y="1983784"/>
            <a:ext cx="7940298" cy="4483692"/>
          </a:xfrm>
          <a:prstGeom prst="rect">
            <a:avLst/>
          </a:prstGeom>
          <a:noFill/>
        </p:spPr>
        <p:txBody>
          <a:bodyPr wrap="square" rtlCol="0">
            <a:spAutoFit/>
          </a:bodyPr>
          <a:lstStyle/>
          <a:p>
            <a:endParaRPr lang="en-IN" dirty="0"/>
          </a:p>
        </p:txBody>
      </p:sp>
      <p:pic>
        <p:nvPicPr>
          <p:cNvPr id="8" name="Picture 7">
            <a:extLst>
              <a:ext uri="{FF2B5EF4-FFF2-40B4-BE49-F238E27FC236}">
                <a16:creationId xmlns:a16="http://schemas.microsoft.com/office/drawing/2014/main" id="{B1726F3E-4CE0-46B6-9D1A-6A29A1A02E05}"/>
              </a:ext>
            </a:extLst>
          </p:cNvPr>
          <p:cNvPicPr>
            <a:picLocks noChangeAspect="1"/>
          </p:cNvPicPr>
          <p:nvPr/>
        </p:nvPicPr>
        <p:blipFill>
          <a:blip r:embed="rId3"/>
          <a:stretch>
            <a:fillRect/>
          </a:stretch>
        </p:blipFill>
        <p:spPr>
          <a:xfrm>
            <a:off x="533400" y="1272465"/>
            <a:ext cx="10058400" cy="50172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79BF81-247D-4797-8C03-B3933FA9022F}"/>
              </a:ext>
            </a:extLst>
          </p:cNvPr>
          <p:cNvPicPr>
            <a:picLocks noChangeAspect="1"/>
          </p:cNvPicPr>
          <p:nvPr/>
        </p:nvPicPr>
        <p:blipFill>
          <a:blip r:embed="rId2"/>
          <a:stretch>
            <a:fillRect/>
          </a:stretch>
        </p:blipFill>
        <p:spPr>
          <a:xfrm>
            <a:off x="457200" y="1600200"/>
            <a:ext cx="9829800" cy="4677387"/>
          </a:xfrm>
          <a:prstGeom prst="rect">
            <a:avLst/>
          </a:prstGeom>
        </p:spPr>
      </p:pic>
      <p:sp>
        <p:nvSpPr>
          <p:cNvPr id="7" name="Rectangle 6">
            <a:extLst>
              <a:ext uri="{FF2B5EF4-FFF2-40B4-BE49-F238E27FC236}">
                <a16:creationId xmlns:a16="http://schemas.microsoft.com/office/drawing/2014/main" id="{E2E81515-6AB7-4E41-9330-F3AE6402A9C5}"/>
              </a:ext>
            </a:extLst>
          </p:cNvPr>
          <p:cNvSpPr/>
          <p:nvPr/>
        </p:nvSpPr>
        <p:spPr>
          <a:xfrm rot="10800000" flipH="1" flipV="1">
            <a:off x="3505200" y="521732"/>
            <a:ext cx="3581400" cy="830997"/>
          </a:xfrm>
          <a:prstGeom prst="rect">
            <a:avLst/>
          </a:prstGeom>
        </p:spPr>
        <p:txBody>
          <a:bodyPr wrap="square">
            <a:spAutoFit/>
          </a:bodyPr>
          <a:lstStyle/>
          <a:p>
            <a:r>
              <a:rPr lang="en-IN" sz="4800" b="1" u="sng" kern="0" dirty="0">
                <a:solidFill>
                  <a:prstClr val="black"/>
                </a:solidFill>
                <a:latin typeface="Trebuchet MS"/>
                <a:ea typeface="+mj-ea"/>
              </a:rPr>
              <a:t>R</a:t>
            </a:r>
            <a:r>
              <a:rPr lang="en-IN" sz="4800" b="1" u="sng" kern="0" spc="-40" dirty="0">
                <a:solidFill>
                  <a:prstClr val="black"/>
                </a:solidFill>
                <a:latin typeface="Trebuchet MS"/>
                <a:ea typeface="+mj-ea"/>
              </a:rPr>
              <a:t>E</a:t>
            </a:r>
            <a:r>
              <a:rPr lang="en-IN" sz="4800" b="1" u="sng" kern="0" spc="15" dirty="0">
                <a:solidFill>
                  <a:prstClr val="black"/>
                </a:solidFill>
                <a:latin typeface="Trebuchet MS"/>
                <a:ea typeface="+mj-ea"/>
              </a:rPr>
              <a:t>S</a:t>
            </a:r>
            <a:r>
              <a:rPr lang="en-IN" sz="4800" b="1" u="sng" kern="0" spc="-30" dirty="0">
                <a:solidFill>
                  <a:prstClr val="black"/>
                </a:solidFill>
                <a:latin typeface="Trebuchet MS"/>
                <a:ea typeface="+mj-ea"/>
              </a:rPr>
              <a:t>U</a:t>
            </a:r>
            <a:r>
              <a:rPr lang="en-IN" sz="4800" b="1" u="sng" kern="0" spc="-405" dirty="0">
                <a:solidFill>
                  <a:prstClr val="black"/>
                </a:solidFill>
                <a:latin typeface="Trebuchet MS"/>
                <a:ea typeface="+mj-ea"/>
              </a:rPr>
              <a:t>L</a:t>
            </a:r>
            <a:r>
              <a:rPr lang="en-IN" sz="4800" b="1" u="sng" kern="0" dirty="0">
                <a:solidFill>
                  <a:prstClr val="black"/>
                </a:solidFill>
                <a:latin typeface="Trebuchet MS"/>
                <a:ea typeface="+mj-ea"/>
              </a:rPr>
              <a:t>TS</a:t>
            </a:r>
            <a:endParaRPr lang="en-IN" dirty="0"/>
          </a:p>
        </p:txBody>
      </p:sp>
    </p:spTree>
    <p:extLst>
      <p:ext uri="{BB962C8B-B14F-4D97-AF65-F5344CB8AC3E}">
        <p14:creationId xmlns:p14="http://schemas.microsoft.com/office/powerpoint/2010/main" val="23402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8C1A13-FEB1-437F-8DBE-5309FDFB9C81}"/>
              </a:ext>
            </a:extLst>
          </p:cNvPr>
          <p:cNvPicPr>
            <a:picLocks noChangeAspect="1"/>
          </p:cNvPicPr>
          <p:nvPr/>
        </p:nvPicPr>
        <p:blipFill>
          <a:blip r:embed="rId2"/>
          <a:stretch>
            <a:fillRect/>
          </a:stretch>
        </p:blipFill>
        <p:spPr>
          <a:xfrm>
            <a:off x="3276598" y="0"/>
            <a:ext cx="2984139" cy="1219201"/>
          </a:xfrm>
          <a:prstGeom prst="rect">
            <a:avLst/>
          </a:prstGeom>
        </p:spPr>
      </p:pic>
      <p:graphicFrame>
        <p:nvGraphicFramePr>
          <p:cNvPr id="8" name="Chart 7">
            <a:extLst>
              <a:ext uri="{FF2B5EF4-FFF2-40B4-BE49-F238E27FC236}">
                <a16:creationId xmlns:a16="http://schemas.microsoft.com/office/drawing/2014/main" id="{A9A22E30-BE7F-4FCC-BA7F-AAA547D68E68}"/>
              </a:ext>
            </a:extLst>
          </p:cNvPr>
          <p:cNvGraphicFramePr>
            <a:graphicFrameLocks/>
          </p:cNvGraphicFramePr>
          <p:nvPr>
            <p:extLst>
              <p:ext uri="{D42A27DB-BD31-4B8C-83A1-F6EECF244321}">
                <p14:modId xmlns:p14="http://schemas.microsoft.com/office/powerpoint/2010/main" val="620811952"/>
              </p:ext>
            </p:extLst>
          </p:nvPr>
        </p:nvGraphicFramePr>
        <p:xfrm>
          <a:off x="685800" y="1524000"/>
          <a:ext cx="9067800" cy="4495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30290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4800" y="385444"/>
            <a:ext cx="11131867" cy="758190"/>
          </a:xfrm>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62834A-5B89-4C3B-B9B5-C2BA04212CC1}"/>
              </a:ext>
            </a:extLst>
          </p:cNvPr>
          <p:cNvSpPr txBox="1"/>
          <p:nvPr/>
        </p:nvSpPr>
        <p:spPr>
          <a:xfrm>
            <a:off x="577516" y="1556084"/>
            <a:ext cx="9099884" cy="5016758"/>
          </a:xfrm>
          <a:prstGeom prst="rect">
            <a:avLst/>
          </a:prstGeom>
          <a:noFill/>
        </p:spPr>
        <p:txBody>
          <a:bodyPr wrap="square" rtlCol="0">
            <a:spAutoFit/>
          </a:bodyPr>
          <a:lstStyle/>
          <a:p>
            <a:pPr marL="457200" indent="-457200">
              <a:buFont typeface="Wingdings" panose="05000000000000000000" pitchFamily="2" charset="2"/>
              <a:buChar char="Ø"/>
            </a:pPr>
            <a:r>
              <a:rPr lang="en-IN" sz="3200" dirty="0"/>
              <a:t>Through this analysis of salary of workers based on their work performance helps us understand how the employee type affects the works performance which in turns affects the salary of an employee.</a:t>
            </a:r>
          </a:p>
          <a:p>
            <a:pPr marL="457200" indent="-457200">
              <a:buFont typeface="Wingdings" panose="05000000000000000000" pitchFamily="2" charset="2"/>
              <a:buChar char="Ø"/>
            </a:pPr>
            <a:r>
              <a:rPr lang="en-IN" sz="3200" dirty="0"/>
              <a:t>As you see in the graphs  permanent employees have better work performance which in turn boosts up their salary compared to fixed and temporary workers whereas the temporary workers have least amount of salary and work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753600" y="2819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8200" y="190500"/>
            <a:ext cx="5632767"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FBE46FF-6768-4362-9B11-540BF15E863E}"/>
              </a:ext>
            </a:extLst>
          </p:cNvPr>
          <p:cNvSpPr txBox="1"/>
          <p:nvPr/>
        </p:nvSpPr>
        <p:spPr>
          <a:xfrm>
            <a:off x="304801" y="781051"/>
            <a:ext cx="9448800" cy="6524863"/>
          </a:xfrm>
          <a:prstGeom prst="rect">
            <a:avLst/>
          </a:prstGeom>
          <a:noFill/>
        </p:spPr>
        <p:txBody>
          <a:bodyPr wrap="square" rtlCol="0">
            <a:spAutoFit/>
          </a:bodyPr>
          <a:lstStyle/>
          <a:p>
            <a:pPr marL="571500" indent="-571500">
              <a:buFont typeface="Wingdings" panose="05000000000000000000" pitchFamily="2" charset="2"/>
              <a:buChar char="Ø"/>
            </a:pPr>
            <a:r>
              <a:rPr lang="en-IN" sz="4000" dirty="0"/>
              <a:t>Analysis of employee salary based on their FTE or also know as work done and type of employee like fixed ,temporary and permanent worker</a:t>
            </a:r>
          </a:p>
          <a:p>
            <a:pPr marL="571500" indent="-571500">
              <a:buFont typeface="Wingdings" panose="05000000000000000000" pitchFamily="2" charset="2"/>
              <a:buChar char="Ø"/>
            </a:pPr>
            <a:r>
              <a:rPr lang="en-IN" sz="4000" dirty="0"/>
              <a:t> In essence it is on how employee salary is affected by FTE and employee type</a:t>
            </a:r>
          </a:p>
          <a:p>
            <a:pPr marL="571500" indent="-571500">
              <a:buFont typeface="Wingdings" panose="05000000000000000000" pitchFamily="2" charset="2"/>
              <a:buChar char="Ø"/>
            </a:pPr>
            <a:r>
              <a:rPr lang="en-GB" sz="4000" dirty="0"/>
              <a:t> It E</a:t>
            </a:r>
            <a:r>
              <a:rPr lang="en-IN" sz="4000" dirty="0"/>
              <a:t>nhancing Productivity</a:t>
            </a:r>
          </a:p>
          <a:p>
            <a:pPr marL="571500" indent="-571500">
              <a:buFont typeface="Wingdings" panose="05000000000000000000" pitchFamily="2" charset="2"/>
              <a:buChar char="Ø"/>
            </a:pPr>
            <a:r>
              <a:rPr lang="en-IN" sz="4000" dirty="0"/>
              <a:t> Informed Decision making</a:t>
            </a:r>
          </a:p>
          <a:p>
            <a:pPr marL="571500" indent="-571500">
              <a:buFont typeface="Wingdings" panose="05000000000000000000" pitchFamily="2" charset="2"/>
              <a:buChar char="Ø"/>
            </a:pPr>
            <a:r>
              <a:rPr lang="en-GB" sz="4000" dirty="0"/>
              <a:t> Helps in I</a:t>
            </a:r>
            <a:r>
              <a:rPr lang="en-IN" sz="4000" dirty="0"/>
              <a:t>dentifying trends and patterns</a:t>
            </a:r>
          </a:p>
          <a:p>
            <a:pPr marL="285750" indent="-285750">
              <a:buFont typeface="Arial" panose="020B0604020202020204" pitchFamily="34" charset="0"/>
              <a:buChar char="•"/>
            </a:pPr>
            <a:endParaRPr lang="en-IN" sz="400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990600" y="457200"/>
            <a:ext cx="69342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8BEDEE03-F83A-496C-AB90-99E8EC3C7D31}"/>
              </a:ext>
            </a:extLst>
          </p:cNvPr>
          <p:cNvSpPr txBox="1"/>
          <p:nvPr/>
        </p:nvSpPr>
        <p:spPr>
          <a:xfrm>
            <a:off x="304799" y="1371600"/>
            <a:ext cx="8686801" cy="5509200"/>
          </a:xfrm>
          <a:prstGeom prst="rect">
            <a:avLst/>
          </a:prstGeom>
          <a:noFill/>
        </p:spPr>
        <p:txBody>
          <a:bodyPr wrap="square" rtlCol="0">
            <a:spAutoFit/>
          </a:bodyPr>
          <a:lstStyle/>
          <a:p>
            <a:pPr marL="457200" indent="-457200">
              <a:buFont typeface="Wingdings" panose="05000000000000000000" pitchFamily="2" charset="2"/>
              <a:buChar char="Ø"/>
            </a:pPr>
            <a:r>
              <a:rPr lang="en-IN" sz="3200" dirty="0"/>
              <a:t>Employee salary analysis based on various factors like  Gender, FTE, Type of employment  of an particular person . By which we analyse the various trend patterns on salary like how it varies from one person to another based on specific conditions whether these conditions are helpful for a person to achieve higher salary and so on. For ex: permanent workers their work performance and in turn what their salary is credited according to it and so on.</a:t>
            </a:r>
          </a:p>
          <a:p>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C296-EE1D-413C-88A3-12F88776A4E9}"/>
              </a:ext>
            </a:extLst>
          </p:cNvPr>
          <p:cNvSpPr>
            <a:spLocks noGrp="1"/>
          </p:cNvSpPr>
          <p:nvPr>
            <p:ph type="title"/>
          </p:nvPr>
        </p:nvSpPr>
        <p:spPr>
          <a:xfrm>
            <a:off x="1066800" y="385444"/>
            <a:ext cx="10369867" cy="738664"/>
          </a:xfrm>
        </p:spPr>
        <p:txBody>
          <a:bodyPr/>
          <a:lstStyle/>
          <a:p>
            <a:r>
              <a:rPr lang="en-IN" u="sng" spc="5" dirty="0"/>
              <a:t>PROJECT	</a:t>
            </a:r>
            <a:r>
              <a:rPr lang="en-IN" u="sng" spc="-20" dirty="0"/>
              <a:t>OVERVIEW</a:t>
            </a:r>
            <a:endParaRPr lang="en-IN" u="sng" dirty="0"/>
          </a:p>
        </p:txBody>
      </p:sp>
      <p:sp>
        <p:nvSpPr>
          <p:cNvPr id="4" name="TextBox 3">
            <a:extLst>
              <a:ext uri="{FF2B5EF4-FFF2-40B4-BE49-F238E27FC236}">
                <a16:creationId xmlns:a16="http://schemas.microsoft.com/office/drawing/2014/main" id="{AC7FA48F-F108-4969-81F2-7DF783664DD2}"/>
              </a:ext>
            </a:extLst>
          </p:cNvPr>
          <p:cNvSpPr txBox="1"/>
          <p:nvPr/>
        </p:nvSpPr>
        <p:spPr>
          <a:xfrm>
            <a:off x="304800" y="1295400"/>
            <a:ext cx="10820400" cy="1323439"/>
          </a:xfrm>
          <a:prstGeom prst="rect">
            <a:avLst/>
          </a:prstGeom>
          <a:noFill/>
        </p:spPr>
        <p:txBody>
          <a:bodyPr wrap="square" rtlCol="0">
            <a:spAutoFit/>
          </a:bodyPr>
          <a:lstStyle/>
          <a:p>
            <a:pPr marL="457200" indent="-457200">
              <a:buFont typeface="Wingdings" panose="05000000000000000000" pitchFamily="2" charset="2"/>
              <a:buChar char="v"/>
            </a:pPr>
            <a:r>
              <a:rPr lang="en-GB" sz="4000" dirty="0"/>
              <a:t>Salary analysis is important for various factors like</a:t>
            </a:r>
            <a:r>
              <a:rPr lang="en-GB" sz="3600" dirty="0"/>
              <a:t>:</a:t>
            </a:r>
          </a:p>
        </p:txBody>
      </p:sp>
      <p:sp>
        <p:nvSpPr>
          <p:cNvPr id="5" name="TextBox 4">
            <a:extLst>
              <a:ext uri="{FF2B5EF4-FFF2-40B4-BE49-F238E27FC236}">
                <a16:creationId xmlns:a16="http://schemas.microsoft.com/office/drawing/2014/main" id="{B2CFE71B-4D93-430E-9F78-D404D900636E}"/>
              </a:ext>
            </a:extLst>
          </p:cNvPr>
          <p:cNvSpPr txBox="1"/>
          <p:nvPr/>
        </p:nvSpPr>
        <p:spPr>
          <a:xfrm>
            <a:off x="838200" y="2667000"/>
            <a:ext cx="8229600" cy="3477875"/>
          </a:xfrm>
          <a:prstGeom prst="rect">
            <a:avLst/>
          </a:prstGeom>
          <a:noFill/>
        </p:spPr>
        <p:txBody>
          <a:bodyPr wrap="square" rtlCol="0">
            <a:spAutoFit/>
          </a:bodyPr>
          <a:lstStyle/>
          <a:p>
            <a:pPr marL="285750" indent="-285750">
              <a:buFont typeface="Wingdings" panose="05000000000000000000" pitchFamily="2" charset="2"/>
              <a:buChar char="ü"/>
            </a:pPr>
            <a:r>
              <a:rPr lang="en-GB" sz="4400" dirty="0"/>
              <a:t>Feedback and improvement</a:t>
            </a:r>
          </a:p>
          <a:p>
            <a:pPr marL="285750" indent="-285750">
              <a:buFont typeface="Wingdings" panose="05000000000000000000" pitchFamily="2" charset="2"/>
              <a:buChar char="ü"/>
            </a:pPr>
            <a:r>
              <a:rPr lang="en-GB" sz="4400" dirty="0"/>
              <a:t>Goal setting</a:t>
            </a:r>
          </a:p>
          <a:p>
            <a:pPr marL="285750" indent="-285750">
              <a:buFont typeface="Wingdings" panose="05000000000000000000" pitchFamily="2" charset="2"/>
              <a:buChar char="ü"/>
            </a:pPr>
            <a:r>
              <a:rPr lang="en-GB" sz="4400" dirty="0"/>
              <a:t>Career development</a:t>
            </a:r>
          </a:p>
          <a:p>
            <a:pPr marL="285750" indent="-285750">
              <a:buFont typeface="Wingdings" panose="05000000000000000000" pitchFamily="2" charset="2"/>
              <a:buChar char="ü"/>
            </a:pPr>
            <a:r>
              <a:rPr lang="en-GB" sz="4400" dirty="0"/>
              <a:t>Increased Productivity</a:t>
            </a:r>
          </a:p>
          <a:p>
            <a:pPr marL="285750" indent="-285750">
              <a:buFont typeface="Wingdings" panose="05000000000000000000" pitchFamily="2" charset="2"/>
              <a:buChar char="ü"/>
            </a:pPr>
            <a:r>
              <a:rPr lang="en-GB" sz="4400" dirty="0"/>
              <a:t>Employee retention and so on</a:t>
            </a:r>
            <a:endParaRPr lang="en-IN" dirty="0"/>
          </a:p>
        </p:txBody>
      </p:sp>
    </p:spTree>
    <p:extLst>
      <p:ext uri="{BB962C8B-B14F-4D97-AF65-F5344CB8AC3E}">
        <p14:creationId xmlns:p14="http://schemas.microsoft.com/office/powerpoint/2010/main" val="317131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723900" y="891793"/>
            <a:ext cx="6743700" cy="570669"/>
          </a:xfrm>
          <a:prstGeom prst="rect">
            <a:avLst/>
          </a:prstGeom>
        </p:spPr>
        <p:txBody>
          <a:bodyPr vert="horz" wrap="square" lIns="0" tIns="16510" rIns="0" bIns="0" rtlCol="0">
            <a:spAutoFit/>
          </a:bodyPr>
          <a:lstStyle/>
          <a:p>
            <a:pPr marL="12700">
              <a:lnSpc>
                <a:spcPct val="100000"/>
              </a:lnSpc>
              <a:spcBef>
                <a:spcPts val="130"/>
              </a:spcBef>
            </a:pPr>
            <a:r>
              <a:rPr sz="3600" u="sng" spc="25" dirty="0"/>
              <a:t>W</a:t>
            </a:r>
            <a:r>
              <a:rPr sz="3600" u="sng" spc="-20" dirty="0"/>
              <a:t>H</a:t>
            </a:r>
            <a:r>
              <a:rPr sz="3600" u="sng" spc="20" dirty="0"/>
              <a:t>O</a:t>
            </a:r>
            <a:r>
              <a:rPr sz="3600" u="sng" spc="-235" dirty="0"/>
              <a:t> </a:t>
            </a:r>
            <a:r>
              <a:rPr sz="3600" u="sng" spc="-10" dirty="0"/>
              <a:t>AR</a:t>
            </a:r>
            <a:r>
              <a:rPr sz="3600" u="sng" spc="15" dirty="0"/>
              <a:t>E</a:t>
            </a:r>
            <a:r>
              <a:rPr sz="3600" u="sng" spc="-35" dirty="0"/>
              <a:t> </a:t>
            </a:r>
            <a:r>
              <a:rPr sz="3600" u="sng" spc="-10" dirty="0"/>
              <a:t>T</a:t>
            </a:r>
            <a:r>
              <a:rPr sz="3600" u="sng" spc="-15" dirty="0"/>
              <a:t>H</a:t>
            </a:r>
            <a:r>
              <a:rPr sz="3600" u="sng" spc="15" dirty="0"/>
              <a:t>E</a:t>
            </a:r>
            <a:r>
              <a:rPr sz="3600" u="sng" spc="-35" dirty="0"/>
              <a:t> </a:t>
            </a:r>
            <a:r>
              <a:rPr sz="3600" u="sng" spc="-20" dirty="0"/>
              <a:t>E</a:t>
            </a:r>
            <a:r>
              <a:rPr sz="3600" u="sng" spc="30" dirty="0"/>
              <a:t>N</a:t>
            </a:r>
            <a:r>
              <a:rPr sz="3600" u="sng" spc="15" dirty="0"/>
              <a:t>D</a:t>
            </a:r>
            <a:r>
              <a:rPr sz="3600" u="sng" spc="-45" dirty="0"/>
              <a:t> </a:t>
            </a:r>
            <a:r>
              <a:rPr sz="3600" u="sng" dirty="0"/>
              <a:t>U</a:t>
            </a:r>
            <a:r>
              <a:rPr sz="3600" u="sng" spc="10" dirty="0"/>
              <a:t>S</a:t>
            </a:r>
            <a:r>
              <a:rPr sz="3600" u="sng" spc="-25" dirty="0"/>
              <a:t>E</a:t>
            </a:r>
            <a:r>
              <a:rPr sz="3600" u="sng" spc="-10" dirty="0"/>
              <a:t>R</a:t>
            </a:r>
            <a:r>
              <a:rPr sz="3600" u="sng" spc="5" dirty="0"/>
              <a:t>S?</a:t>
            </a:r>
            <a:endParaRPr sz="36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7" name="TextBox 6">
            <a:extLst>
              <a:ext uri="{FF2B5EF4-FFF2-40B4-BE49-F238E27FC236}">
                <a16:creationId xmlns:a16="http://schemas.microsoft.com/office/drawing/2014/main" id="{216A7DF9-417B-494D-837D-3E1C46C7313A}"/>
              </a:ext>
            </a:extLst>
          </p:cNvPr>
          <p:cNvSpPr txBox="1"/>
          <p:nvPr/>
        </p:nvSpPr>
        <p:spPr>
          <a:xfrm>
            <a:off x="1027747" y="1857375"/>
            <a:ext cx="4686300" cy="4401205"/>
          </a:xfrm>
          <a:prstGeom prst="rect">
            <a:avLst/>
          </a:prstGeom>
          <a:noFill/>
        </p:spPr>
        <p:txBody>
          <a:bodyPr wrap="square" rtlCol="0">
            <a:spAutoFit/>
          </a:bodyPr>
          <a:lstStyle/>
          <a:p>
            <a:pPr marL="571500" indent="-571500">
              <a:buFont typeface="Wingdings" panose="05000000000000000000" pitchFamily="2" charset="2"/>
              <a:buChar char="v"/>
            </a:pPr>
            <a:r>
              <a:rPr lang="en-IN" sz="4000" dirty="0"/>
              <a:t>Employees</a:t>
            </a:r>
          </a:p>
          <a:p>
            <a:pPr marL="571500" indent="-571500">
              <a:buFont typeface="Wingdings" panose="05000000000000000000" pitchFamily="2" charset="2"/>
              <a:buChar char="v"/>
            </a:pPr>
            <a:r>
              <a:rPr lang="en-IN" sz="4000" dirty="0"/>
              <a:t>Employers</a:t>
            </a:r>
          </a:p>
          <a:p>
            <a:pPr marL="571500" indent="-571500">
              <a:buFont typeface="Wingdings" panose="05000000000000000000" pitchFamily="2" charset="2"/>
              <a:buChar char="v"/>
            </a:pPr>
            <a:r>
              <a:rPr lang="en-IN" sz="4000" dirty="0"/>
              <a:t>Managers</a:t>
            </a:r>
          </a:p>
          <a:p>
            <a:pPr marL="571500" indent="-571500">
              <a:buFont typeface="Wingdings" panose="05000000000000000000" pitchFamily="2" charset="2"/>
              <a:buChar char="v"/>
            </a:pPr>
            <a:r>
              <a:rPr lang="en-IN" sz="4000" dirty="0"/>
              <a:t>Shareholders</a:t>
            </a:r>
          </a:p>
          <a:p>
            <a:pPr marL="571500" indent="-571500">
              <a:buFont typeface="Wingdings" panose="05000000000000000000" pitchFamily="2" charset="2"/>
              <a:buChar char="v"/>
            </a:pPr>
            <a:r>
              <a:rPr lang="en-IN" sz="4000" dirty="0"/>
              <a:t>Investors</a:t>
            </a:r>
          </a:p>
          <a:p>
            <a:pPr marL="571500" indent="-571500">
              <a:buFont typeface="Wingdings" panose="05000000000000000000" pitchFamily="2" charset="2"/>
              <a:buChar char="v"/>
            </a:pPr>
            <a:r>
              <a:rPr lang="en-IN" sz="4000" dirty="0"/>
              <a:t>Creditors</a:t>
            </a:r>
          </a:p>
          <a:p>
            <a:pPr marL="571500" indent="-571500">
              <a:buFont typeface="Wingdings" panose="05000000000000000000" pitchFamily="2" charset="2"/>
              <a:buChar char="v"/>
            </a:pPr>
            <a:r>
              <a:rPr lang="en-IN" sz="4000" dirty="0"/>
              <a:t>Public in general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87453" y="457200"/>
            <a:ext cx="9633838" cy="567463"/>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8" name="TextBox 7">
            <a:extLst>
              <a:ext uri="{FF2B5EF4-FFF2-40B4-BE49-F238E27FC236}">
                <a16:creationId xmlns:a16="http://schemas.microsoft.com/office/drawing/2014/main" id="{2954F626-6AC4-43FA-B2E3-391647D664A7}"/>
              </a:ext>
            </a:extLst>
          </p:cNvPr>
          <p:cNvSpPr txBox="1"/>
          <p:nvPr/>
        </p:nvSpPr>
        <p:spPr>
          <a:xfrm>
            <a:off x="687453" y="1447800"/>
            <a:ext cx="9066147" cy="5078313"/>
          </a:xfrm>
          <a:prstGeom prst="rect">
            <a:avLst/>
          </a:prstGeom>
          <a:noFill/>
        </p:spPr>
        <p:txBody>
          <a:bodyPr wrap="square" rtlCol="0">
            <a:spAutoFit/>
          </a:bodyPr>
          <a:lstStyle/>
          <a:p>
            <a:pPr marL="457200" indent="-457200">
              <a:buFont typeface="Wingdings" panose="05000000000000000000" pitchFamily="2" charset="2"/>
              <a:buChar char="ü"/>
            </a:pPr>
            <a:r>
              <a:rPr lang="en-IN" sz="3600" dirty="0"/>
              <a:t>Conditional Formatting – To find missing and null values</a:t>
            </a:r>
          </a:p>
          <a:p>
            <a:pPr marL="457200" indent="-457200">
              <a:buFont typeface="Wingdings" panose="05000000000000000000" pitchFamily="2" charset="2"/>
              <a:buChar char="ü"/>
            </a:pPr>
            <a:r>
              <a:rPr lang="en-IN" sz="3600" dirty="0"/>
              <a:t>Pivot table – Summarise the necessary data</a:t>
            </a:r>
          </a:p>
          <a:p>
            <a:pPr marL="457200" indent="-457200">
              <a:buFont typeface="Wingdings" panose="05000000000000000000" pitchFamily="2" charset="2"/>
              <a:buChar char="ü"/>
            </a:pPr>
            <a:r>
              <a:rPr lang="en-IN" sz="3600" dirty="0"/>
              <a:t>Slicer – To differentiate how Data changes based on certain conditions like gender</a:t>
            </a:r>
          </a:p>
          <a:p>
            <a:pPr marL="457200" indent="-457200">
              <a:buFont typeface="Wingdings" panose="05000000000000000000" pitchFamily="2" charset="2"/>
              <a:buChar char="ü"/>
            </a:pPr>
            <a:r>
              <a:rPr lang="en-IN" sz="3600" dirty="0"/>
              <a:t>Graph Data- visualisation   of data trends</a:t>
            </a:r>
          </a:p>
          <a:p>
            <a:pPr marL="457200" indent="-457200">
              <a:buFont typeface="Wingdings" panose="05000000000000000000" pitchFamily="2" charset="2"/>
              <a:buChar char="ü"/>
            </a:pPr>
            <a:r>
              <a:rPr lang="en-IN" sz="3600" dirty="0"/>
              <a:t>Formula - To convert numeric FTE into a set of standards</a:t>
            </a:r>
          </a:p>
          <a:p>
            <a:r>
              <a:rPr lang="en-IN" sz="3600" dirty="0"/>
              <a:t>  </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1999" y="205166"/>
            <a:ext cx="10674667" cy="677108"/>
          </a:xfrm>
        </p:spPr>
        <p:txBody>
          <a:bodyPr/>
          <a:lstStyle/>
          <a:p>
            <a:r>
              <a:rPr lang="en-IN" sz="4400" u="sng" dirty="0"/>
              <a:t>Dataset Description</a:t>
            </a:r>
          </a:p>
        </p:txBody>
      </p:sp>
      <p:sp>
        <p:nvSpPr>
          <p:cNvPr id="3" name="TextBox 2">
            <a:extLst>
              <a:ext uri="{FF2B5EF4-FFF2-40B4-BE49-F238E27FC236}">
                <a16:creationId xmlns:a16="http://schemas.microsoft.com/office/drawing/2014/main" id="{EC5646EB-665A-43BE-A613-34B581C3CE1B}"/>
              </a:ext>
            </a:extLst>
          </p:cNvPr>
          <p:cNvSpPr txBox="1"/>
          <p:nvPr/>
        </p:nvSpPr>
        <p:spPr>
          <a:xfrm>
            <a:off x="533401" y="1143634"/>
            <a:ext cx="9448800" cy="5509200"/>
          </a:xfrm>
          <a:prstGeom prst="rect">
            <a:avLst/>
          </a:prstGeom>
          <a:noFill/>
        </p:spPr>
        <p:txBody>
          <a:bodyPr wrap="square" rtlCol="0">
            <a:spAutoFit/>
          </a:bodyPr>
          <a:lstStyle/>
          <a:p>
            <a:pPr marL="342900" indent="-342900">
              <a:buFont typeface="Wingdings" panose="05000000000000000000" pitchFamily="2" charset="2"/>
              <a:buChar char="Ø"/>
            </a:pPr>
            <a:r>
              <a:rPr lang="en-IN" sz="3200" dirty="0"/>
              <a:t>Employee Data set – Downloaded from Skills build Edunut </a:t>
            </a:r>
          </a:p>
          <a:p>
            <a:pPr marL="342900" indent="-342900">
              <a:buFont typeface="Wingdings" panose="05000000000000000000" pitchFamily="2" charset="2"/>
              <a:buChar char="Ø"/>
            </a:pPr>
            <a:r>
              <a:rPr lang="en-IN" sz="3200" dirty="0"/>
              <a:t> Total 26 features and used 6 features</a:t>
            </a:r>
          </a:p>
          <a:p>
            <a:pPr marL="342900" indent="-342900">
              <a:buFont typeface="Wingdings" panose="05000000000000000000" pitchFamily="2" charset="2"/>
              <a:buChar char="Ø"/>
            </a:pPr>
            <a:r>
              <a:rPr lang="en-GB" sz="3200" dirty="0"/>
              <a:t>Name – Name of Employee in text</a:t>
            </a:r>
            <a:endParaRPr lang="en-IN" sz="3200" dirty="0"/>
          </a:p>
          <a:p>
            <a:pPr marL="342900" indent="-342900">
              <a:buFont typeface="Wingdings" panose="05000000000000000000" pitchFamily="2" charset="2"/>
              <a:buChar char="Ø"/>
            </a:pPr>
            <a:r>
              <a:rPr lang="en-GB" sz="3200" dirty="0"/>
              <a:t>Gender – A code representing gender of an employee that is male or female</a:t>
            </a:r>
          </a:p>
          <a:p>
            <a:pPr marL="342900" indent="-342900">
              <a:buFont typeface="Wingdings" panose="05000000000000000000" pitchFamily="2" charset="2"/>
              <a:buChar char="Ø"/>
            </a:pPr>
            <a:r>
              <a:rPr lang="en-GB" sz="3200" dirty="0"/>
              <a:t> Salary – Numeric salary of an particular employee </a:t>
            </a:r>
          </a:p>
          <a:p>
            <a:pPr marL="342900" indent="-342900">
              <a:buFont typeface="Wingdings" panose="05000000000000000000" pitchFamily="2" charset="2"/>
              <a:buChar char="Ø"/>
            </a:pPr>
            <a:r>
              <a:rPr lang="en-GB" sz="3200" dirty="0"/>
              <a:t>Work Level  - Contains FTE level like excellent, average and medium</a:t>
            </a:r>
          </a:p>
          <a:p>
            <a:pPr marL="342900" indent="-342900">
              <a:buFont typeface="Wingdings" panose="05000000000000000000" pitchFamily="2" charset="2"/>
              <a:buChar char="Ø"/>
            </a:pPr>
            <a:r>
              <a:rPr lang="en-GB" sz="3200" dirty="0"/>
              <a:t>Employee type – Code containing types of employee whether fixed , permanent or temporary.</a:t>
            </a:r>
            <a:endParaRPr lang="en-IN" sz="32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TotalTime>
  <Words>789</Words>
  <Application>Microsoft Office PowerPoint</Application>
  <PresentationFormat>Widescreen</PresentationFormat>
  <Paragraphs>105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Employee Data Analysis using Excel  </vt:lpstr>
      <vt:lpstr>PROJECT TITLE</vt:lpstr>
      <vt:lpstr>AGENDA</vt:lpstr>
      <vt:lpstr>PROBLEM STATEMENT</vt:lpstr>
      <vt:lpstr>PROJECT OVERVIEW</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MODELLING </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Abinaya B</cp:lastModifiedBy>
  <cp:revision>36</cp:revision>
  <dcterms:created xsi:type="dcterms:W3CDTF">2024-03-29T15:07:22Z</dcterms:created>
  <dcterms:modified xsi:type="dcterms:W3CDTF">2024-08-31T14:26:50Z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