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74" r:id="rId7"/>
    <p:sldId id="263" r:id="rId8"/>
    <p:sldId id="265" r:id="rId9"/>
    <p:sldId id="275" r:id="rId10"/>
    <p:sldId id="267" r:id="rId11"/>
    <p:sldId id="268" r:id="rId12"/>
    <p:sldId id="276" r:id="rId13"/>
    <p:sldId id="269" r:id="rId14"/>
    <p:sldId id="277" r:id="rId15"/>
    <p:sldId id="271" r:id="rId16"/>
    <p:sldId id="272" r:id="rId17"/>
    <p:sldId id="278"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nushri M" initials="DM" lastIdx="1" clrIdx="0">
    <p:extLst>
      <p:ext uri="{19B8F6BF-5375-455C-9EA6-DF929625EA0E}">
        <p15:presenceInfo xmlns:p15="http://schemas.microsoft.com/office/powerpoint/2012/main" userId="005c58db9e40a0e0" providerId="Windows Live"/>
      </p:ext>
    </p:extLst>
  </p:cmAuthor>
  <p:cmAuthor id="2" name="Abinaya P" initials="AP" lastIdx="1" clrIdx="1">
    <p:extLst>
      <p:ext uri="{19B8F6BF-5375-455C-9EA6-DF929625EA0E}">
        <p15:presenceInfo xmlns:p15="http://schemas.microsoft.com/office/powerpoint/2012/main" userId="ca56b7d107b243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commentAuthors" Target="commentAuthor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8-31T20:53:31.876" idx="1">
    <p:pos x="5730" y="1305"/>
    <p:text>Abinaya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85176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320719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08075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990777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93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210767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2374568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23880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72175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E33EA5-F561-432E-8F4B-EFAC31606B87}" type="datetimeFigureOut">
              <a:rPr lang="en-IN" smtClean="0"/>
              <a:t>01-09-2025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285022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E33EA5-F561-432E-8F4B-EFAC31606B87}" type="datetimeFigureOut">
              <a:rPr lang="en-IN" smtClean="0"/>
              <a:t>01-09-2025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47562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E33EA5-F561-432E-8F4B-EFAC31606B87}" type="datetimeFigureOut">
              <a:rPr lang="en-IN" smtClean="0"/>
              <a:t>01-09-2025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6051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FAE33EA5-F561-432E-8F4B-EFAC31606B87}" type="datetimeFigureOut">
              <a:rPr lang="en-IN" smtClean="0"/>
              <a:t>01-09-2025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106285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33EA5-F561-432E-8F4B-EFAC31606B87}" type="datetimeFigureOut">
              <a:rPr lang="en-IN" smtClean="0"/>
              <a:t>01-09-2025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369950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E33EA5-F561-432E-8F4B-EFAC31606B87}" type="datetimeFigureOut">
              <a:rPr lang="en-IN" smtClean="0"/>
              <a:t>01-09-2025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61399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E33EA5-F561-432E-8F4B-EFAC31606B87}" type="datetimeFigureOut">
              <a:rPr lang="en-IN" smtClean="0"/>
              <a:t>01-09-2025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5C25E-9F23-4650-8270-5E48D2C68631}" type="slidenum">
              <a:rPr lang="en-IN" smtClean="0"/>
              <a:t>‹#›</a:t>
            </a:fld>
            <a:endParaRPr lang="en-IN"/>
          </a:p>
        </p:txBody>
      </p:sp>
    </p:spTree>
    <p:extLst>
      <p:ext uri="{BB962C8B-B14F-4D97-AF65-F5344CB8AC3E}">
        <p14:creationId xmlns:p14="http://schemas.microsoft.com/office/powerpoint/2010/main" val="378824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AE33EA5-F561-432E-8F4B-EFAC31606B87}" type="datetimeFigureOut">
              <a:rPr lang="en-IN" smtClean="0"/>
              <a:t>01-09-2025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45C25E-9F23-4650-8270-5E48D2C68631}" type="slidenum">
              <a:rPr lang="en-IN" smtClean="0"/>
              <a:t>‹#›</a:t>
            </a:fld>
            <a:endParaRPr lang="en-IN"/>
          </a:p>
        </p:txBody>
      </p:sp>
    </p:spTree>
    <p:extLst>
      <p:ext uri="{BB962C8B-B14F-4D97-AF65-F5344CB8AC3E}">
        <p14:creationId xmlns:p14="http://schemas.microsoft.com/office/powerpoint/2010/main" val="27004448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8.xml" /><Relationship Id="rId5" Type="http://schemas.openxmlformats.org/officeDocument/2006/relationships/comments" Target="../comments/comment1.xml" /><Relationship Id="rId4" Type="http://schemas.openxmlformats.org/officeDocument/2006/relationships/image" Target="../media/image4.tmp"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2E8-9C58-3EFB-C54A-C279C3F33115}"/>
              </a:ext>
            </a:extLst>
          </p:cNvPr>
          <p:cNvSpPr>
            <a:spLocks noGrp="1"/>
          </p:cNvSpPr>
          <p:nvPr>
            <p:ph type="ctrTitle"/>
          </p:nvPr>
        </p:nvSpPr>
        <p:spPr>
          <a:xfrm>
            <a:off x="1625054" y="167147"/>
            <a:ext cx="7766936" cy="1170039"/>
          </a:xfrm>
        </p:spPr>
        <p:txBody>
          <a:bodyPr/>
          <a:lstStyle/>
          <a:p>
            <a:pPr algn="l"/>
            <a:r>
              <a:rPr lang="en-IN" sz="4000"/>
              <a:t>         </a:t>
            </a:r>
            <a:r>
              <a:rPr lang="en-IN" sz="4000">
                <a:solidFill>
                  <a:schemeClr val="tx1">
                    <a:lumMod val="95000"/>
                    <a:lumOff val="5000"/>
                  </a:schemeClr>
                </a:solidFill>
              </a:rPr>
              <a:t>DIGITAL  PORTFOLIO</a:t>
            </a:r>
          </a:p>
        </p:txBody>
      </p:sp>
      <p:sp>
        <p:nvSpPr>
          <p:cNvPr id="3" name="Subtitle 2">
            <a:extLst>
              <a:ext uri="{FF2B5EF4-FFF2-40B4-BE49-F238E27FC236}">
                <a16:creationId xmlns:a16="http://schemas.microsoft.com/office/drawing/2014/main" id="{629BEBC4-4BB1-5099-3CB0-F80BF2CA35A2}"/>
              </a:ext>
            </a:extLst>
          </p:cNvPr>
          <p:cNvSpPr>
            <a:spLocks noGrp="1"/>
          </p:cNvSpPr>
          <p:nvPr>
            <p:ph type="subTitle" idx="1"/>
          </p:nvPr>
        </p:nvSpPr>
        <p:spPr>
          <a:xfrm>
            <a:off x="2615571" y="2049164"/>
            <a:ext cx="8121444" cy="3736258"/>
          </a:xfrm>
        </p:spPr>
        <p:txBody>
          <a:bodyPr/>
          <a:lstStyle/>
          <a:p>
            <a:pPr algn="l"/>
            <a:r>
              <a:rPr lang="en-IN" sz="2000" dirty="0">
                <a:solidFill>
                  <a:schemeClr val="tx1">
                    <a:lumMod val="95000"/>
                    <a:lumOff val="5000"/>
                  </a:schemeClr>
                </a:solidFill>
              </a:rPr>
              <a:t>STUDENT NAME             :</a:t>
            </a:r>
            <a:r>
              <a:rPr lang="en-US" sz="2000" dirty="0">
                <a:solidFill>
                  <a:schemeClr val="tx1">
                    <a:lumMod val="95000"/>
                    <a:lumOff val="5000"/>
                  </a:schemeClr>
                </a:solidFill>
              </a:rPr>
              <a:t>  ABINAYA </a:t>
            </a:r>
            <a:endParaRPr lang="en-IN" sz="2000" dirty="0">
              <a:solidFill>
                <a:schemeClr val="tx1">
                  <a:lumMod val="95000"/>
                  <a:lumOff val="5000"/>
                </a:schemeClr>
              </a:solidFill>
            </a:endParaRPr>
          </a:p>
          <a:p>
            <a:pPr algn="l"/>
            <a:r>
              <a:rPr lang="en-IN" sz="2000" dirty="0">
                <a:solidFill>
                  <a:schemeClr val="tx1">
                    <a:lumMod val="95000"/>
                    <a:lumOff val="5000"/>
                  </a:schemeClr>
                </a:solidFill>
              </a:rPr>
              <a:t>REGISTER NO AND NMID : 241310618052220</a:t>
            </a:r>
            <a:r>
              <a:rPr lang="en-US" sz="2000" dirty="0">
                <a:solidFill>
                  <a:schemeClr val="tx1">
                    <a:lumMod val="95000"/>
                    <a:lumOff val="5000"/>
                  </a:schemeClr>
                </a:solidFill>
              </a:rPr>
              <a:t>01</a:t>
            </a:r>
          </a:p>
          <a:p>
            <a:pPr algn="l"/>
            <a:r>
              <a:rPr lang="en-IN" sz="2000" dirty="0">
                <a:solidFill>
                  <a:schemeClr val="tx1">
                    <a:lumMod val="95000"/>
                    <a:lumOff val="5000"/>
                  </a:schemeClr>
                </a:solidFill>
              </a:rPr>
              <a:t>                        </a:t>
            </a:r>
            <a:r>
              <a:rPr lang="en-US" sz="2000" dirty="0">
                <a:solidFill>
                  <a:schemeClr val="tx1">
                    <a:lumMod val="95000"/>
                    <a:lumOff val="5000"/>
                  </a:schemeClr>
                </a:solidFill>
              </a:rPr>
              <a:t>              59F36077A32C134AAD14B3DCF4809480</a:t>
            </a:r>
            <a:endParaRPr lang="en-IN" sz="2000" dirty="0">
              <a:solidFill>
                <a:schemeClr val="tx1">
                  <a:lumMod val="95000"/>
                  <a:lumOff val="5000"/>
                </a:schemeClr>
              </a:solidFill>
            </a:endParaRPr>
          </a:p>
          <a:p>
            <a:pPr algn="l"/>
            <a:r>
              <a:rPr lang="en-IN" sz="2000" dirty="0">
                <a:solidFill>
                  <a:schemeClr val="tx1">
                    <a:lumMod val="95000"/>
                    <a:lumOff val="5000"/>
                  </a:schemeClr>
                </a:solidFill>
              </a:rPr>
              <a:t>DEPARTMENT                  :  B.SC,DATA SCIENCE</a:t>
            </a:r>
          </a:p>
          <a:p>
            <a:pPr algn="l"/>
            <a:r>
              <a:rPr lang="en-IN" sz="2000" dirty="0">
                <a:solidFill>
                  <a:schemeClr val="tx1">
                    <a:lumMod val="95000"/>
                    <a:lumOff val="5000"/>
                  </a:schemeClr>
                </a:solidFill>
              </a:rPr>
              <a:t>COLLEGE                        : SHREE RAGHAVENDRA ARTS AND SCIENCE</a:t>
            </a:r>
          </a:p>
          <a:p>
            <a:pPr algn="l"/>
            <a:r>
              <a:rPr lang="en-IN" sz="2000" dirty="0">
                <a:solidFill>
                  <a:schemeClr val="tx1">
                    <a:lumMod val="95000"/>
                    <a:lumOff val="5000"/>
                  </a:schemeClr>
                </a:solidFill>
              </a:rPr>
              <a:t>                                        COLLEGE,KEEZHAMOONGILADI.</a:t>
            </a:r>
          </a:p>
          <a:p>
            <a:pPr algn="l"/>
            <a:r>
              <a:rPr lang="en-IN" sz="2000" dirty="0">
                <a:solidFill>
                  <a:schemeClr val="tx1">
                    <a:lumMod val="95000"/>
                    <a:lumOff val="5000"/>
                  </a:schemeClr>
                </a:solidFill>
              </a:rPr>
              <a:t>                                        AFFILIATED TO ANNAMALAI UNIVERSITY,</a:t>
            </a:r>
          </a:p>
          <a:p>
            <a:pPr algn="l"/>
            <a:r>
              <a:rPr lang="en-IN" sz="2000" dirty="0">
                <a:solidFill>
                  <a:schemeClr val="tx1">
                    <a:lumMod val="95000"/>
                    <a:lumOff val="5000"/>
                  </a:schemeClr>
                </a:solidFill>
              </a:rPr>
              <a:t>                                        CHIDAMBARAM</a:t>
            </a:r>
            <a:r>
              <a:rPr lang="en-IN" dirty="0"/>
              <a:t>.</a:t>
            </a:r>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2687178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9952-E16F-7621-7BA5-C15965E8B920}"/>
              </a:ext>
            </a:extLst>
          </p:cNvPr>
          <p:cNvSpPr>
            <a:spLocks noGrp="1"/>
          </p:cNvSpPr>
          <p:nvPr>
            <p:ph type="title"/>
          </p:nvPr>
        </p:nvSpPr>
        <p:spPr>
          <a:xfrm>
            <a:off x="355600" y="121920"/>
            <a:ext cx="8918402" cy="711200"/>
          </a:xfrm>
        </p:spPr>
        <p:txBody>
          <a:bodyPr>
            <a:normAutofit/>
          </a:bodyPr>
          <a:lstStyle/>
          <a:p>
            <a:r>
              <a:rPr lang="en-IN">
                <a:solidFill>
                  <a:schemeClr val="tx1">
                    <a:lumMod val="95000"/>
                    <a:lumOff val="5000"/>
                  </a:schemeClr>
                </a:solidFill>
              </a:rPr>
              <a:t>PORTFOLIO DESIGN AND LAYOUT</a:t>
            </a:r>
          </a:p>
        </p:txBody>
      </p:sp>
      <p:sp>
        <p:nvSpPr>
          <p:cNvPr id="4" name="Rectangle 1">
            <a:extLst>
              <a:ext uri="{FF2B5EF4-FFF2-40B4-BE49-F238E27FC236}">
                <a16:creationId xmlns:a16="http://schemas.microsoft.com/office/drawing/2014/main" id="{3DBDCC45-178E-D229-68EB-01427310B2E4}"/>
              </a:ext>
            </a:extLst>
          </p:cNvPr>
          <p:cNvSpPr>
            <a:spLocks noGrp="1" noChangeArrowheads="1"/>
          </p:cNvSpPr>
          <p:nvPr>
            <p:ph idx="1"/>
          </p:nvPr>
        </p:nvSpPr>
        <p:spPr bwMode="auto">
          <a:xfrm>
            <a:off x="557492" y="2012017"/>
            <a:ext cx="85966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p:txBody>
      </p:sp>
      <p:sp>
        <p:nvSpPr>
          <p:cNvPr id="3" name="TextBox 2">
            <a:extLst>
              <a:ext uri="{FF2B5EF4-FFF2-40B4-BE49-F238E27FC236}">
                <a16:creationId xmlns:a16="http://schemas.microsoft.com/office/drawing/2014/main" id="{79BF14B9-98B3-34A6-788C-DFAEA3832E36}"/>
              </a:ext>
            </a:extLst>
          </p:cNvPr>
          <p:cNvSpPr txBox="1"/>
          <p:nvPr/>
        </p:nvSpPr>
        <p:spPr>
          <a:xfrm rot="10800000" flipH="1" flipV="1">
            <a:off x="1056640" y="797282"/>
            <a:ext cx="7994226" cy="5940088"/>
          </a:xfrm>
          <a:prstGeom prst="rect">
            <a:avLst/>
          </a:prstGeom>
          <a:noFill/>
        </p:spPr>
        <p:txBody>
          <a:bodyPr wrap="square" rtlCol="0">
            <a:spAutoFit/>
          </a:bodyPr>
          <a:lstStyle/>
          <a:p>
            <a:r>
              <a:rPr lang="en-US" sz="2800" b="1"/>
              <a:t>Design</a:t>
            </a:r>
          </a:p>
          <a:p>
            <a:endParaRPr lang="en-US"/>
          </a:p>
          <a:p>
            <a:r>
              <a:rPr lang="en-US"/>
              <a:t>  Minimal &amp; Professional Look – Clean and simple interface with  a focus on content.</a:t>
            </a:r>
          </a:p>
          <a:p>
            <a:r>
              <a:rPr lang="en-US"/>
              <a:t>  Font Awesome Icons– For visual appeal and navigation clarity.</a:t>
            </a:r>
          </a:p>
          <a:p>
            <a:r>
              <a:rPr lang="en-US"/>
              <a:t>  Color Scheme – Soft background with readable text contrast.</a:t>
            </a:r>
          </a:p>
          <a:p>
            <a:r>
              <a:rPr lang="en-US"/>
              <a:t>  Typography – Clear headings and readable body text.</a:t>
            </a:r>
          </a:p>
          <a:p>
            <a:endParaRPr lang="en-US"/>
          </a:p>
          <a:p>
            <a:r>
              <a:rPr lang="en-US" sz="2800" b="1"/>
              <a:t>Layout</a:t>
            </a:r>
          </a:p>
          <a:p>
            <a:endParaRPr lang="en-US"/>
          </a:p>
          <a:p>
            <a:r>
              <a:rPr lang="en-US"/>
              <a:t>  Navigation bar– Fixed menu with Home, About, Skills, Education, and Contact sections.</a:t>
            </a:r>
          </a:p>
          <a:p>
            <a:r>
              <a:rPr lang="en-US"/>
              <a:t>  Hero Section – Name, title, location, and quick action buttons (LinkedIn,</a:t>
            </a:r>
          </a:p>
          <a:p>
            <a:r>
              <a:rPr lang="en-US"/>
              <a:t>Contact).</a:t>
            </a:r>
          </a:p>
          <a:p>
            <a:r>
              <a:rPr lang="en-US"/>
              <a:t>   About Section – Personal introduction and highlights (Education Focus,</a:t>
            </a:r>
          </a:p>
          <a:p>
            <a:r>
              <a:rPr lang="en-US"/>
              <a:t>Interests, Goals).</a:t>
            </a:r>
          </a:p>
          <a:p>
            <a:r>
              <a:rPr lang="en-US"/>
              <a:t>  Skills Section – List of technical skills (Python, html , css  , js)</a:t>
            </a:r>
          </a:p>
          <a:p>
            <a:r>
              <a:rPr lang="en-US"/>
              <a:t> Education Section – Details of academic background and highlights.</a:t>
            </a:r>
          </a:p>
          <a:p>
            <a:endParaRPr lang="en-US"/>
          </a:p>
          <a:p>
            <a:r>
              <a:rPr lang="en-US"/>
              <a:t> Contact Section – Contact details, social links, and message form. </a:t>
            </a:r>
            <a:endParaRPr lang="en-IN"/>
          </a:p>
        </p:txBody>
      </p:sp>
    </p:spTree>
    <p:extLst>
      <p:ext uri="{BB962C8B-B14F-4D97-AF65-F5344CB8AC3E}">
        <p14:creationId xmlns:p14="http://schemas.microsoft.com/office/powerpoint/2010/main" val="408050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B1A-BAC8-E072-45AD-AE549862B99E}"/>
              </a:ext>
            </a:extLst>
          </p:cNvPr>
          <p:cNvSpPr>
            <a:spLocks noGrp="1"/>
          </p:cNvSpPr>
          <p:nvPr>
            <p:ph type="title"/>
          </p:nvPr>
        </p:nvSpPr>
        <p:spPr/>
        <p:txBody>
          <a:bodyPr/>
          <a:lstStyle/>
          <a:p>
            <a:r>
              <a:rPr lang="en-IN">
                <a:solidFill>
                  <a:schemeClr val="tx1">
                    <a:lumMod val="95000"/>
                    <a:lumOff val="5000"/>
                  </a:schemeClr>
                </a:solidFill>
              </a:rPr>
              <a:t>FEATURES AND FUNCTIONALTY</a:t>
            </a:r>
          </a:p>
        </p:txBody>
      </p:sp>
      <p:sp>
        <p:nvSpPr>
          <p:cNvPr id="3" name="Content Placeholder 2">
            <a:extLst>
              <a:ext uri="{FF2B5EF4-FFF2-40B4-BE49-F238E27FC236}">
                <a16:creationId xmlns:a16="http://schemas.microsoft.com/office/drawing/2014/main" id="{50EFD829-4792-6501-752A-8E9C0976F4A6}"/>
              </a:ext>
            </a:extLst>
          </p:cNvPr>
          <p:cNvSpPr>
            <a:spLocks noGrp="1"/>
          </p:cNvSpPr>
          <p:nvPr>
            <p:ph idx="1"/>
          </p:nvPr>
        </p:nvSpPr>
        <p:spPr>
          <a:xfrm>
            <a:off x="1013000" y="1643604"/>
            <a:ext cx="8596668" cy="5619509"/>
          </a:xfrm>
        </p:spPr>
        <p:txBody>
          <a:bodyPr>
            <a:normAutofit/>
          </a:bodyPr>
          <a:lstStyle/>
          <a:p>
            <a:pPr marL="0" indent="0">
              <a:buNone/>
            </a:pPr>
            <a:r>
              <a:rPr lang="en-US" sz="2800" b="1">
                <a:solidFill>
                  <a:schemeClr val="tx1">
                    <a:lumMod val="95000"/>
                    <a:lumOff val="5000"/>
                  </a:schemeClr>
                </a:solidFill>
              </a:rPr>
              <a:t>Features</a:t>
            </a:r>
          </a:p>
          <a:p>
            <a:pPr marL="0" indent="0">
              <a:buNone/>
            </a:pPr>
            <a:r>
              <a:rPr lang="en-US" sz="2000">
                <a:solidFill>
                  <a:schemeClr val="tx1">
                    <a:lumMod val="95000"/>
                    <a:lumOff val="5000"/>
                  </a:schemeClr>
                </a:solidFill>
              </a:rPr>
              <a:t>1.Responsive Design – Works on desktop, tablet, and mobile.</a:t>
            </a:r>
          </a:p>
          <a:p>
            <a:pPr marL="0" indent="0">
              <a:buNone/>
            </a:pPr>
            <a:r>
              <a:rPr lang="en-US" sz="2000">
                <a:solidFill>
                  <a:schemeClr val="tx1">
                    <a:lumMod val="95000"/>
                    <a:lumOff val="5000"/>
                  </a:schemeClr>
                </a:solidFill>
              </a:rPr>
              <a:t>2. Navigation Bar – Easy access to all sections (Home, About, Skills, Education, Contact). </a:t>
            </a:r>
          </a:p>
          <a:p>
            <a:pPr marL="0" indent="0">
              <a:buNone/>
            </a:pPr>
            <a:r>
              <a:rPr lang="en-US" sz="2000">
                <a:solidFill>
                  <a:schemeClr val="tx1">
                    <a:lumMod val="95000"/>
                    <a:lumOff val="5000"/>
                  </a:schemeClr>
                </a:solidFill>
              </a:rPr>
              <a:t>3.Hero Section – Profile name, title, and location displayed prominently.</a:t>
            </a:r>
          </a:p>
          <a:p>
            <a:pPr marL="0" indent="0">
              <a:buNone/>
            </a:pPr>
            <a:r>
              <a:rPr lang="en-US" sz="2000">
                <a:solidFill>
                  <a:schemeClr val="tx1">
                    <a:lumMod val="95000"/>
                    <a:lumOff val="5000"/>
                  </a:schemeClr>
                </a:solidFill>
              </a:rPr>
              <a:t>4. Interactive Buttons – LinkedIn and contact links open directly.</a:t>
            </a:r>
          </a:p>
          <a:p>
            <a:pPr marL="0" indent="0">
              <a:buNone/>
            </a:pPr>
            <a:r>
              <a:rPr lang="en-US" sz="2000">
                <a:solidFill>
                  <a:schemeClr val="tx1">
                    <a:lumMod val="95000"/>
                    <a:lumOff val="5000"/>
                  </a:schemeClr>
                </a:solidFill>
              </a:rPr>
              <a:t>5. Font Awesome Icons – For better visual representation of sections.</a:t>
            </a:r>
          </a:p>
          <a:p>
            <a:pPr marL="0" indent="0">
              <a:buNone/>
            </a:pPr>
            <a:r>
              <a:rPr lang="en-US" sz="2000">
                <a:solidFill>
                  <a:schemeClr val="tx1">
                    <a:lumMod val="95000"/>
                    <a:lumOff val="5000"/>
                  </a:schemeClr>
                </a:solidFill>
              </a:rPr>
              <a:t>6. Contact Form – Users can send messages directly.</a:t>
            </a:r>
          </a:p>
          <a:p>
            <a:pPr marL="0" indent="0">
              <a:buNone/>
            </a:pPr>
            <a:r>
              <a:rPr lang="en-US" sz="2000">
                <a:solidFill>
                  <a:schemeClr val="tx1">
                    <a:lumMod val="95000"/>
                    <a:lumOff val="5000"/>
                  </a:schemeClr>
                </a:solidFill>
              </a:rPr>
              <a:t>7. Footer – Displays copyright and basic information.</a:t>
            </a:r>
          </a:p>
          <a:p>
            <a:pPr marL="0" indent="0">
              <a:buNone/>
            </a:pPr>
            <a:r>
              <a:rPr lang="en-US" sz="2000">
                <a:solidFill>
                  <a:schemeClr val="tx1">
                    <a:lumMod val="95000"/>
                    <a:lumOff val="5000"/>
                  </a:schemeClr>
                </a:solidFill>
              </a:rPr>
              <a:t> </a:t>
            </a:r>
          </a:p>
          <a:p>
            <a:pPr marL="0" indent="0">
              <a:buNone/>
            </a:pPr>
            <a:endParaRPr lang="en-US"/>
          </a:p>
          <a:p>
            <a:pPr marL="0" indent="0">
              <a:buNone/>
            </a:pPr>
            <a:endParaRPr lang="en-US"/>
          </a:p>
          <a:p>
            <a:pPr marL="0" indent="0">
              <a:buNone/>
            </a:pPr>
            <a:endParaRPr lang="en-IN"/>
          </a:p>
        </p:txBody>
      </p:sp>
    </p:spTree>
    <p:extLst>
      <p:ext uri="{BB962C8B-B14F-4D97-AF65-F5344CB8AC3E}">
        <p14:creationId xmlns:p14="http://schemas.microsoft.com/office/powerpoint/2010/main" val="410665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F26E-6DAD-EA5B-DDD5-D69C7ED8B310}"/>
              </a:ext>
            </a:extLst>
          </p:cNvPr>
          <p:cNvSpPr>
            <a:spLocks noGrp="1"/>
          </p:cNvSpPr>
          <p:nvPr>
            <p:ph type="title"/>
          </p:nvPr>
        </p:nvSpPr>
        <p:spPr/>
        <p:txBody>
          <a:bodyPr>
            <a:normAutofit/>
          </a:bodyPr>
          <a:lstStyle/>
          <a:p>
            <a:r>
              <a:rPr lang="en-IN" sz="4400">
                <a:solidFill>
                  <a:schemeClr val="tx1">
                    <a:lumMod val="95000"/>
                    <a:lumOff val="5000"/>
                  </a:schemeClr>
                </a:solidFill>
              </a:rPr>
              <a:t>FEATURES AND FUNCTIONALITY</a:t>
            </a:r>
          </a:p>
        </p:txBody>
      </p:sp>
      <p:sp>
        <p:nvSpPr>
          <p:cNvPr id="3" name="Content Placeholder 2">
            <a:extLst>
              <a:ext uri="{FF2B5EF4-FFF2-40B4-BE49-F238E27FC236}">
                <a16:creationId xmlns:a16="http://schemas.microsoft.com/office/drawing/2014/main" id="{DF397A37-C681-CC18-0ABC-35DD40A69E9D}"/>
              </a:ext>
            </a:extLst>
          </p:cNvPr>
          <p:cNvSpPr>
            <a:spLocks noGrp="1"/>
          </p:cNvSpPr>
          <p:nvPr>
            <p:ph idx="1"/>
          </p:nvPr>
        </p:nvSpPr>
        <p:spPr>
          <a:xfrm>
            <a:off x="1005840" y="1727201"/>
            <a:ext cx="8268162" cy="4314162"/>
          </a:xfrm>
        </p:spPr>
        <p:txBody>
          <a:bodyPr>
            <a:normAutofit/>
          </a:bodyPr>
          <a:lstStyle/>
          <a:p>
            <a:pPr marL="0" indent="0">
              <a:buNone/>
            </a:pPr>
            <a:r>
              <a:rPr lang="en-IN" sz="2800" b="1">
                <a:solidFill>
                  <a:schemeClr val="tx1">
                    <a:lumMod val="95000"/>
                    <a:lumOff val="5000"/>
                  </a:schemeClr>
                </a:solidFill>
              </a:rPr>
              <a:t>Functionality</a:t>
            </a:r>
          </a:p>
          <a:p>
            <a:pPr marL="0" indent="0">
              <a:buNone/>
            </a:pPr>
            <a:r>
              <a:rPr lang="en-IN" sz="2400">
                <a:solidFill>
                  <a:schemeClr val="tx1">
                    <a:lumMod val="95000"/>
                    <a:lumOff val="5000"/>
                  </a:schemeClr>
                </a:solidFill>
              </a:rPr>
              <a:t>Smooth Scrolling between sections using navigation links.</a:t>
            </a:r>
          </a:p>
          <a:p>
            <a:pPr marL="0" indent="0">
              <a:buNone/>
            </a:pPr>
            <a:r>
              <a:rPr lang="en-IN" sz="2400">
                <a:solidFill>
                  <a:schemeClr val="tx1">
                    <a:lumMod val="95000"/>
                    <a:lumOff val="5000"/>
                  </a:schemeClr>
                </a:solidFill>
              </a:rPr>
              <a:t>Clickable Social Media Buttons to redirect to LinkedIn.</a:t>
            </a:r>
          </a:p>
          <a:p>
            <a:pPr marL="0" indent="0">
              <a:buNone/>
            </a:pPr>
            <a:endParaRPr lang="en-IN" sz="2400">
              <a:solidFill>
                <a:schemeClr val="tx1">
                  <a:lumMod val="95000"/>
                  <a:lumOff val="5000"/>
                </a:schemeClr>
              </a:solidFill>
            </a:endParaRPr>
          </a:p>
          <a:p>
            <a:pPr marL="0" indent="0">
              <a:buNone/>
            </a:pPr>
            <a:r>
              <a:rPr lang="en-IN" sz="2400">
                <a:solidFill>
                  <a:schemeClr val="tx1">
                    <a:lumMod val="95000"/>
                    <a:lumOff val="5000"/>
                  </a:schemeClr>
                </a:solidFill>
              </a:rPr>
              <a:t>Form Submission to collect visitor messages (can be linked to email or</a:t>
            </a:r>
          </a:p>
          <a:p>
            <a:pPr marL="0" indent="0">
              <a:buNone/>
            </a:pPr>
            <a:r>
              <a:rPr lang="en-IN" sz="2400">
                <a:solidFill>
                  <a:schemeClr val="tx1">
                    <a:lumMod val="95000"/>
                    <a:lumOff val="5000"/>
                  </a:schemeClr>
                </a:solidFill>
              </a:rPr>
              <a:t>database in future).</a:t>
            </a:r>
          </a:p>
          <a:p>
            <a:pPr marL="0" indent="0">
              <a:buNone/>
            </a:pPr>
            <a:r>
              <a:rPr lang="en-IN" sz="2400">
                <a:solidFill>
                  <a:schemeClr val="tx1">
                    <a:lumMod val="95000"/>
                    <a:lumOff val="5000"/>
                  </a:schemeClr>
                </a:solidFill>
              </a:rPr>
              <a:t>Mobile-Friendly Layout ensuring proper alignment across all devices</a:t>
            </a:r>
            <a:r>
              <a:rPr lang="en-IN">
                <a:solidFill>
                  <a:schemeClr val="tx1">
                    <a:lumMod val="95000"/>
                    <a:lumOff val="5000"/>
                  </a:schemeClr>
                </a:solidFill>
              </a:rPr>
              <a:t>.</a:t>
            </a:r>
          </a:p>
        </p:txBody>
      </p:sp>
    </p:spTree>
    <p:extLst>
      <p:ext uri="{BB962C8B-B14F-4D97-AF65-F5344CB8AC3E}">
        <p14:creationId xmlns:p14="http://schemas.microsoft.com/office/powerpoint/2010/main" val="401335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6E349B-B8F3-C7D8-A931-52E131F28B32}"/>
              </a:ext>
            </a:extLst>
          </p:cNvPr>
          <p:cNvSpPr>
            <a:spLocks noGrp="1"/>
          </p:cNvSpPr>
          <p:nvPr>
            <p:ph type="title"/>
          </p:nvPr>
        </p:nvSpPr>
        <p:spPr>
          <a:xfrm>
            <a:off x="604596" y="82489"/>
            <a:ext cx="8596841" cy="758536"/>
          </a:xfrm>
        </p:spPr>
        <p:txBody>
          <a:bodyPr>
            <a:noAutofit/>
          </a:bodyPr>
          <a:lstStyle/>
          <a:p>
            <a:r>
              <a:rPr lang="en-IN" sz="4400">
                <a:solidFill>
                  <a:schemeClr val="tx1">
                    <a:lumMod val="95000"/>
                    <a:lumOff val="5000"/>
                  </a:schemeClr>
                </a:solidFill>
              </a:rPr>
              <a:t>RESULTS AND SCREENSHOTS</a:t>
            </a:r>
          </a:p>
        </p:txBody>
      </p:sp>
      <p:sp>
        <p:nvSpPr>
          <p:cNvPr id="7" name="Text Placeholder 6">
            <a:extLst>
              <a:ext uri="{FF2B5EF4-FFF2-40B4-BE49-F238E27FC236}">
                <a16:creationId xmlns:a16="http://schemas.microsoft.com/office/drawing/2014/main" id="{925FE867-D731-F2C3-947B-E35861D4989F}"/>
              </a:ext>
            </a:extLst>
          </p:cNvPr>
          <p:cNvSpPr>
            <a:spLocks noGrp="1"/>
          </p:cNvSpPr>
          <p:nvPr>
            <p:ph type="body" sz="half" idx="2"/>
          </p:nvPr>
        </p:nvSpPr>
        <p:spPr>
          <a:xfrm>
            <a:off x="697654" y="1728069"/>
            <a:ext cx="8111066" cy="1228491"/>
          </a:xfrm>
        </p:spPr>
        <p:txBody>
          <a:bodyPr>
            <a:normAutofit fontScale="85000" lnSpcReduction="10000"/>
          </a:bodyPr>
          <a:lstStyle/>
          <a:p>
            <a:pPr algn="just"/>
            <a:r>
              <a:rPr lang="en-IN" sz="4000">
                <a:solidFill>
                  <a:schemeClr val="tx1">
                    <a:lumMod val="95000"/>
                    <a:lumOff val="5000"/>
                  </a:schemeClr>
                </a:solidFill>
              </a:rPr>
              <a:t>Homepage-Showing</a:t>
            </a:r>
            <a:r>
              <a:rPr lang="en-IN" sz="4000" b="1">
                <a:solidFill>
                  <a:schemeClr val="tx1">
                    <a:lumMod val="95000"/>
                    <a:lumOff val="5000"/>
                  </a:schemeClr>
                </a:solidFill>
              </a:rPr>
              <a:t>  </a:t>
            </a:r>
            <a:r>
              <a:rPr lang="en-IN" sz="4000">
                <a:solidFill>
                  <a:schemeClr val="tx1">
                    <a:lumMod val="95000"/>
                    <a:lumOff val="5000"/>
                  </a:schemeClr>
                </a:solidFill>
              </a:rPr>
              <a:t>name , title  and </a:t>
            </a:r>
          </a:p>
          <a:p>
            <a:pPr algn="just"/>
            <a:r>
              <a:rPr lang="en-IN" sz="4000">
                <a:solidFill>
                  <a:schemeClr val="tx1">
                    <a:lumMod val="95000"/>
                    <a:lumOff val="5000"/>
                  </a:schemeClr>
                </a:solidFill>
              </a:rPr>
              <a:t>avatar.</a:t>
            </a:r>
          </a:p>
          <a:p>
            <a:pPr algn="just"/>
            <a:endParaRPr lang="en-IN" sz="4000" b="1">
              <a:solidFill>
                <a:schemeClr val="tx1">
                  <a:lumMod val="95000"/>
                  <a:lumOff val="5000"/>
                </a:schemeClr>
              </a:solidFill>
            </a:endParaRPr>
          </a:p>
        </p:txBody>
      </p:sp>
      <p:pic>
        <p:nvPicPr>
          <p:cNvPr id="4" name="Content Placeholder 3">
            <a:extLst>
              <a:ext uri="{FF2B5EF4-FFF2-40B4-BE49-F238E27FC236}">
                <a16:creationId xmlns:a16="http://schemas.microsoft.com/office/drawing/2014/main" id="{EC3C2356-B7FB-DD4D-F9DE-62008A2BA153}"/>
              </a:ext>
            </a:extLst>
          </p:cNvPr>
          <p:cNvPicPr>
            <a:picLocks noGrp="1" noChangeAspect="1"/>
          </p:cNvPicPr>
          <p:nvPr>
            <p:ph idx="1"/>
          </p:nvPr>
        </p:nvPicPr>
        <p:blipFill>
          <a:blip r:embed="rId2"/>
          <a:srcRect/>
          <a:stretch/>
        </p:blipFill>
        <p:spPr>
          <a:xfrm>
            <a:off x="4022848" y="2799424"/>
            <a:ext cx="4146303" cy="3420699"/>
          </a:xfrm>
          <a:prstGeom prst="rect">
            <a:avLst/>
          </a:prstGeom>
        </p:spPr>
      </p:pic>
    </p:spTree>
    <p:extLst>
      <p:ext uri="{BB962C8B-B14F-4D97-AF65-F5344CB8AC3E}">
        <p14:creationId xmlns:p14="http://schemas.microsoft.com/office/powerpoint/2010/main" val="387697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94A386C-FC9D-7B50-7878-DD335B1D796D}"/>
              </a:ext>
            </a:extLst>
          </p:cNvPr>
          <p:cNvSpPr txBox="1"/>
          <p:nvPr/>
        </p:nvSpPr>
        <p:spPr>
          <a:xfrm flipV="1">
            <a:off x="2259106" y="3984636"/>
            <a:ext cx="3056964" cy="1326776"/>
          </a:xfrm>
          <a:prstGeom prst="rect">
            <a:avLst/>
          </a:prstGeom>
        </p:spPr>
        <p:txBody>
          <a:bodyPr wrap="square" rtlCol="0">
            <a:spAutoFit/>
          </a:bodyPr>
          <a:lstStyle/>
          <a:p>
            <a:pPr algn="l"/>
            <a:endParaRPr lang="en-US"/>
          </a:p>
        </p:txBody>
      </p:sp>
      <p:pic>
        <p:nvPicPr>
          <p:cNvPr id="2" name="Picture 1">
            <a:extLst>
              <a:ext uri="{FF2B5EF4-FFF2-40B4-BE49-F238E27FC236}">
                <a16:creationId xmlns:a16="http://schemas.microsoft.com/office/drawing/2014/main" id="{8E543206-B4B0-01DA-4D9E-65644C9F2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823" y="719666"/>
            <a:ext cx="5366493" cy="5418667"/>
          </a:xfrm>
          <a:prstGeom prst="rect">
            <a:avLst/>
          </a:prstGeom>
        </p:spPr>
      </p:pic>
      <p:pic>
        <p:nvPicPr>
          <p:cNvPr id="3" name="Picture 2">
            <a:extLst>
              <a:ext uri="{FF2B5EF4-FFF2-40B4-BE49-F238E27FC236}">
                <a16:creationId xmlns:a16="http://schemas.microsoft.com/office/drawing/2014/main" id="{A7A4C69A-A459-FC22-6B16-22A30468A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2" y="-42563"/>
            <a:ext cx="12267492" cy="6943124"/>
          </a:xfrm>
          <a:prstGeom prst="rect">
            <a:avLst/>
          </a:prstGeom>
        </p:spPr>
      </p:pic>
      <p:pic>
        <p:nvPicPr>
          <p:cNvPr id="4" name="Picture 3">
            <a:extLst>
              <a:ext uri="{FF2B5EF4-FFF2-40B4-BE49-F238E27FC236}">
                <a16:creationId xmlns:a16="http://schemas.microsoft.com/office/drawing/2014/main" id="{8432A730-A80D-3F7A-49A6-3B02741479EC}"/>
              </a:ext>
            </a:extLst>
          </p:cNvPr>
          <p:cNvPicPr>
            <a:picLocks noChangeAspect="1"/>
          </p:cNvPicPr>
          <p:nvPr/>
        </p:nvPicPr>
        <p:blipFill>
          <a:blip r:embed="rId4"/>
          <a:srcRect/>
          <a:stretch/>
        </p:blipFill>
        <p:spPr>
          <a:xfrm>
            <a:off x="3362479" y="2666772"/>
            <a:ext cx="4661906" cy="4191228"/>
          </a:xfrm>
          <a:prstGeom prst="rect">
            <a:avLst/>
          </a:prstGeom>
        </p:spPr>
      </p:pic>
    </p:spTree>
    <p:extLst>
      <p:ext uri="{BB962C8B-B14F-4D97-AF65-F5344CB8AC3E}">
        <p14:creationId xmlns:p14="http://schemas.microsoft.com/office/powerpoint/2010/main" val="157087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060B-7BD4-6A75-D098-9881AFBCEB80}"/>
              </a:ext>
            </a:extLst>
          </p:cNvPr>
          <p:cNvSpPr>
            <a:spLocks noGrp="1"/>
          </p:cNvSpPr>
          <p:nvPr>
            <p:ph type="title"/>
          </p:nvPr>
        </p:nvSpPr>
        <p:spPr>
          <a:xfrm>
            <a:off x="497840" y="284480"/>
            <a:ext cx="7945120" cy="629920"/>
          </a:xfrm>
        </p:spPr>
        <p:txBody>
          <a:bodyPr>
            <a:noAutofit/>
          </a:bodyPr>
          <a:lstStyle/>
          <a:p>
            <a:r>
              <a:rPr lang="en-IN" sz="4400">
                <a:solidFill>
                  <a:schemeClr val="tx1">
                    <a:lumMod val="95000"/>
                    <a:lumOff val="5000"/>
                  </a:schemeClr>
                </a:solidFill>
              </a:rPr>
              <a:t>RESULTS AND SCREENSHOTS</a:t>
            </a:r>
          </a:p>
        </p:txBody>
      </p:sp>
      <p:pic>
        <p:nvPicPr>
          <p:cNvPr id="6" name="Content Placeholder 5">
            <a:extLst>
              <a:ext uri="{FF2B5EF4-FFF2-40B4-BE49-F238E27FC236}">
                <a16:creationId xmlns:a16="http://schemas.microsoft.com/office/drawing/2014/main" id="{04D14D71-0F90-44FE-0C84-9D19050DF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160" y="2824480"/>
            <a:ext cx="6136640" cy="3749040"/>
          </a:xfrm>
        </p:spPr>
      </p:pic>
      <p:sp>
        <p:nvSpPr>
          <p:cNvPr id="4" name="Text Placeholder 3">
            <a:extLst>
              <a:ext uri="{FF2B5EF4-FFF2-40B4-BE49-F238E27FC236}">
                <a16:creationId xmlns:a16="http://schemas.microsoft.com/office/drawing/2014/main" id="{23149156-A948-863F-A4D8-F06BD684F0C9}"/>
              </a:ext>
            </a:extLst>
          </p:cNvPr>
          <p:cNvSpPr>
            <a:spLocks noGrp="1"/>
          </p:cNvSpPr>
          <p:nvPr>
            <p:ph type="body" sz="half" idx="2"/>
          </p:nvPr>
        </p:nvSpPr>
        <p:spPr>
          <a:xfrm>
            <a:off x="497840" y="1415629"/>
            <a:ext cx="9519920" cy="1408851"/>
          </a:xfrm>
        </p:spPr>
        <p:txBody>
          <a:bodyPr>
            <a:normAutofit lnSpcReduction="10000"/>
          </a:bodyPr>
          <a:lstStyle/>
          <a:p>
            <a:r>
              <a:rPr lang="en-IN" sz="4000">
                <a:solidFill>
                  <a:schemeClr val="tx1">
                    <a:lumMod val="95000"/>
                    <a:lumOff val="5000"/>
                  </a:schemeClr>
                </a:solidFill>
              </a:rPr>
              <a:t>Skills Section-Listing  programming</a:t>
            </a:r>
          </a:p>
          <a:p>
            <a:r>
              <a:rPr lang="en-IN" sz="4000">
                <a:solidFill>
                  <a:schemeClr val="tx1">
                    <a:lumMod val="95000"/>
                    <a:lumOff val="5000"/>
                  </a:schemeClr>
                </a:solidFill>
              </a:rPr>
              <a:t>Languages:</a:t>
            </a:r>
          </a:p>
        </p:txBody>
      </p:sp>
    </p:spTree>
    <p:extLst>
      <p:ext uri="{BB962C8B-B14F-4D97-AF65-F5344CB8AC3E}">
        <p14:creationId xmlns:p14="http://schemas.microsoft.com/office/powerpoint/2010/main" val="280398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66A6-0BBD-DB0E-3BBE-173E4DE7AD6B}"/>
              </a:ext>
            </a:extLst>
          </p:cNvPr>
          <p:cNvSpPr>
            <a:spLocks noGrp="1"/>
          </p:cNvSpPr>
          <p:nvPr>
            <p:ph type="title"/>
          </p:nvPr>
        </p:nvSpPr>
        <p:spPr>
          <a:xfrm>
            <a:off x="677334" y="192621"/>
            <a:ext cx="7592906" cy="833539"/>
          </a:xfrm>
        </p:spPr>
        <p:txBody>
          <a:bodyPr>
            <a:normAutofit/>
          </a:bodyPr>
          <a:lstStyle/>
          <a:p>
            <a:r>
              <a:rPr lang="en-IN" sz="4400">
                <a:solidFill>
                  <a:schemeClr val="tx1">
                    <a:lumMod val="95000"/>
                    <a:lumOff val="5000"/>
                  </a:schemeClr>
                </a:solidFill>
              </a:rPr>
              <a:t>RESULTS AND SCREENSHOTS</a:t>
            </a:r>
          </a:p>
        </p:txBody>
      </p:sp>
      <p:sp>
        <p:nvSpPr>
          <p:cNvPr id="4" name="Text Placeholder 3">
            <a:extLst>
              <a:ext uri="{FF2B5EF4-FFF2-40B4-BE49-F238E27FC236}">
                <a16:creationId xmlns:a16="http://schemas.microsoft.com/office/drawing/2014/main" id="{CED56AC4-F7F3-BE1F-3E2D-765344585986}"/>
              </a:ext>
            </a:extLst>
          </p:cNvPr>
          <p:cNvSpPr>
            <a:spLocks noGrp="1"/>
          </p:cNvSpPr>
          <p:nvPr>
            <p:ph type="body" sz="half" idx="2"/>
          </p:nvPr>
        </p:nvSpPr>
        <p:spPr>
          <a:xfrm rot="10800000" flipV="1">
            <a:off x="480111" y="1259839"/>
            <a:ext cx="8862906" cy="1595122"/>
          </a:xfrm>
        </p:spPr>
        <p:txBody>
          <a:bodyPr>
            <a:normAutofit/>
          </a:bodyPr>
          <a:lstStyle/>
          <a:p>
            <a:r>
              <a:rPr lang="en-IN" sz="4400">
                <a:solidFill>
                  <a:schemeClr val="tx1">
                    <a:lumMod val="95000"/>
                    <a:lumOff val="5000"/>
                  </a:schemeClr>
                </a:solidFill>
              </a:rPr>
              <a:t>Contact section-Email ,LinkedIn ,</a:t>
            </a:r>
          </a:p>
          <a:p>
            <a:r>
              <a:rPr lang="en-IN" sz="4400">
                <a:solidFill>
                  <a:schemeClr val="tx1">
                    <a:lumMod val="95000"/>
                    <a:lumOff val="5000"/>
                  </a:schemeClr>
                </a:solidFill>
              </a:rPr>
              <a:t>And contact form:</a:t>
            </a:r>
          </a:p>
        </p:txBody>
      </p:sp>
      <p:pic>
        <p:nvPicPr>
          <p:cNvPr id="7" name="Content Placeholder 6">
            <a:extLst>
              <a:ext uri="{FF2B5EF4-FFF2-40B4-BE49-F238E27FC236}">
                <a16:creationId xmlns:a16="http://schemas.microsoft.com/office/drawing/2014/main" id="{DF59F701-A0EF-BE55-2C36-2EC0E284EF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3840" y="2854961"/>
            <a:ext cx="5748213" cy="4003039"/>
          </a:xfrm>
          <a:prstGeom prst="rect">
            <a:avLst/>
          </a:prstGeom>
        </p:spPr>
      </p:pic>
    </p:spTree>
    <p:extLst>
      <p:ext uri="{BB962C8B-B14F-4D97-AF65-F5344CB8AC3E}">
        <p14:creationId xmlns:p14="http://schemas.microsoft.com/office/powerpoint/2010/main" val="132571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53D2C8-BD83-F6A9-3969-8C5AB035C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301" y="878692"/>
            <a:ext cx="5471866" cy="5418667"/>
          </a:xfrm>
          <a:prstGeom prst="rect">
            <a:avLst/>
          </a:prstGeom>
        </p:spPr>
      </p:pic>
    </p:spTree>
    <p:extLst>
      <p:ext uri="{BB962C8B-B14F-4D97-AF65-F5344CB8AC3E}">
        <p14:creationId xmlns:p14="http://schemas.microsoft.com/office/powerpoint/2010/main" val="278494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E331-984F-4BA5-C2CF-623151176FC9}"/>
              </a:ext>
            </a:extLst>
          </p:cNvPr>
          <p:cNvSpPr>
            <a:spLocks noGrp="1"/>
          </p:cNvSpPr>
          <p:nvPr>
            <p:ph type="title"/>
          </p:nvPr>
        </p:nvSpPr>
        <p:spPr>
          <a:xfrm>
            <a:off x="677334" y="457200"/>
            <a:ext cx="8050106" cy="701040"/>
          </a:xfrm>
        </p:spPr>
        <p:txBody>
          <a:bodyPr>
            <a:noAutofit/>
          </a:bodyPr>
          <a:lstStyle/>
          <a:p>
            <a:r>
              <a:rPr lang="en-IN" sz="4800">
                <a:solidFill>
                  <a:schemeClr val="tx1">
                    <a:lumMod val="95000"/>
                    <a:lumOff val="5000"/>
                  </a:schemeClr>
                </a:solidFill>
              </a:rPr>
              <a:t>CONCLUSION</a:t>
            </a:r>
          </a:p>
        </p:txBody>
      </p:sp>
      <p:sp>
        <p:nvSpPr>
          <p:cNvPr id="4" name="Text Placeholder 3">
            <a:extLst>
              <a:ext uri="{FF2B5EF4-FFF2-40B4-BE49-F238E27FC236}">
                <a16:creationId xmlns:a16="http://schemas.microsoft.com/office/drawing/2014/main" id="{3C0ECB59-D132-CF05-7B67-C28457CD777D}"/>
              </a:ext>
            </a:extLst>
          </p:cNvPr>
          <p:cNvSpPr>
            <a:spLocks noGrp="1"/>
          </p:cNvSpPr>
          <p:nvPr>
            <p:ph type="body" sz="half" idx="2"/>
          </p:nvPr>
        </p:nvSpPr>
        <p:spPr>
          <a:xfrm>
            <a:off x="941494" y="1588349"/>
            <a:ext cx="8131386" cy="4345091"/>
          </a:xfrm>
        </p:spPr>
        <p:txBody>
          <a:bodyPr>
            <a:noAutofit/>
          </a:bodyPr>
          <a:lstStyle/>
          <a:p>
            <a:r>
              <a:rPr lang="en-US" sz="2400">
                <a:solidFill>
                  <a:schemeClr val="tx1">
                    <a:lumMod val="95000"/>
                    <a:lumOff val="5000"/>
                  </a:schemeClr>
                </a:solidFill>
              </a:rPr>
              <a:t>“The Digital Portfolio effectively showcases my personal profile , academic background, technical skills, and career aspirations in an organized and visually appealing format. It serves as a professional platform for potential employers, faculty, and collaborators to learn about my abilities and achievements. The project demonstrates my knowledge of web development using HTML, CSS, and JavaScript and highlights my capability to create user-friendly and responsive designs.”</a:t>
            </a:r>
          </a:p>
          <a:p>
            <a:r>
              <a:rPr lang="en-US" sz="2000">
                <a:solidFill>
                  <a:schemeClr val="tx1">
                    <a:lumMod val="95000"/>
                    <a:lumOff val="5000"/>
                  </a:schemeClr>
                </a:solidFill>
              </a:rPr>
              <a:t>                                 </a:t>
            </a:r>
          </a:p>
          <a:p>
            <a:r>
              <a:rPr lang="en-US" sz="2000">
                <a:solidFill>
                  <a:schemeClr val="tx1">
                    <a:lumMod val="95000"/>
                    <a:lumOff val="5000"/>
                  </a:schemeClr>
                </a:solidFill>
              </a:rPr>
              <a:t>                                        “THANK YOU”</a:t>
            </a:r>
            <a:r>
              <a:rPr lang="en-IN" sz="2000">
                <a:solidFill>
                  <a:schemeClr val="tx1">
                    <a:lumMod val="95000"/>
                    <a:lumOff val="5000"/>
                  </a:schemeClr>
                </a:solidFill>
              </a:rPr>
              <a:t> </a:t>
            </a:r>
          </a:p>
        </p:txBody>
      </p:sp>
    </p:spTree>
    <p:extLst>
      <p:ext uri="{BB962C8B-B14F-4D97-AF65-F5344CB8AC3E}">
        <p14:creationId xmlns:p14="http://schemas.microsoft.com/office/powerpoint/2010/main" val="72478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E816-AC1F-89E8-4E78-95B4A1F5CE54}"/>
              </a:ext>
            </a:extLst>
          </p:cNvPr>
          <p:cNvSpPr>
            <a:spLocks noGrp="1"/>
          </p:cNvSpPr>
          <p:nvPr>
            <p:ph type="title"/>
          </p:nvPr>
        </p:nvSpPr>
        <p:spPr>
          <a:xfrm>
            <a:off x="677334" y="226142"/>
            <a:ext cx="8596668" cy="1320800"/>
          </a:xfrm>
        </p:spPr>
        <p:txBody>
          <a:bodyPr/>
          <a:lstStyle/>
          <a:p>
            <a:r>
              <a:rPr lang="en-IN">
                <a:solidFill>
                  <a:schemeClr val="tx1">
                    <a:lumMod val="95000"/>
                    <a:lumOff val="5000"/>
                  </a:schemeClr>
                </a:solidFill>
              </a:rPr>
              <a:t>PROJECT  TITLE</a:t>
            </a:r>
          </a:p>
        </p:txBody>
      </p:sp>
      <p:sp>
        <p:nvSpPr>
          <p:cNvPr id="3" name="Content Placeholder 2">
            <a:extLst>
              <a:ext uri="{FF2B5EF4-FFF2-40B4-BE49-F238E27FC236}">
                <a16:creationId xmlns:a16="http://schemas.microsoft.com/office/drawing/2014/main" id="{FB0E8864-74EC-B7E6-266A-68C795A8DE6A}"/>
              </a:ext>
            </a:extLst>
          </p:cNvPr>
          <p:cNvSpPr>
            <a:spLocks noGrp="1"/>
          </p:cNvSpPr>
          <p:nvPr>
            <p:ph idx="1"/>
          </p:nvPr>
        </p:nvSpPr>
        <p:spPr>
          <a:xfrm>
            <a:off x="677334" y="1330960"/>
            <a:ext cx="8596668" cy="3909633"/>
          </a:xfrm>
        </p:spPr>
        <p:txBody>
          <a:bodyPr>
            <a:normAutofit fontScale="85000" lnSpcReduction="10000"/>
          </a:bodyPr>
          <a:lstStyle/>
          <a:p>
            <a:pPr marL="0" indent="0">
              <a:buNone/>
            </a:pPr>
            <a:r>
              <a:rPr lang="en-IN" sz="2800">
                <a:solidFill>
                  <a:schemeClr val="tx1">
                    <a:lumMod val="95000"/>
                    <a:lumOff val="5000"/>
                  </a:schemeClr>
                </a:solidFill>
              </a:rPr>
              <a:t>    </a:t>
            </a:r>
            <a:r>
              <a:rPr lang="en-IN" sz="4000" u="sng">
                <a:solidFill>
                  <a:schemeClr val="tx1">
                    <a:lumMod val="95000"/>
                    <a:lumOff val="5000"/>
                  </a:schemeClr>
                </a:solidFill>
              </a:rPr>
              <a:t>DIGITAL PORTFOLIO</a:t>
            </a:r>
          </a:p>
          <a:p>
            <a:pPr marL="0" indent="0">
              <a:buNone/>
            </a:pPr>
            <a:endParaRPr lang="en-US" sz="3600"/>
          </a:p>
          <a:p>
            <a:pPr marL="0" indent="0">
              <a:buNone/>
            </a:pPr>
            <a:r>
              <a:rPr lang="en-US" sz="3600"/>
              <a:t>A digital portfolio is an online collection of a person's work, achievements, skills, and experiences. It showcases projects, resumes, certificates, and other professional artifacts, often used for job applications, college admissions, or personal branding.</a:t>
            </a:r>
          </a:p>
          <a:p>
            <a:pPr marL="0" indent="0">
              <a:buNone/>
            </a:pPr>
            <a:endParaRPr lang="en-IN" sz="3600">
              <a:solidFill>
                <a:schemeClr val="tx1">
                  <a:lumMod val="95000"/>
                  <a:lumOff val="5000"/>
                </a:schemeClr>
              </a:solidFill>
            </a:endParaRPr>
          </a:p>
        </p:txBody>
      </p:sp>
    </p:spTree>
    <p:extLst>
      <p:ext uri="{BB962C8B-B14F-4D97-AF65-F5344CB8AC3E}">
        <p14:creationId xmlns:p14="http://schemas.microsoft.com/office/powerpoint/2010/main" val="5672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D424-F005-1D07-2B65-73173024A833}"/>
              </a:ext>
            </a:extLst>
          </p:cNvPr>
          <p:cNvSpPr>
            <a:spLocks noGrp="1"/>
          </p:cNvSpPr>
          <p:nvPr>
            <p:ph type="title"/>
          </p:nvPr>
        </p:nvSpPr>
        <p:spPr>
          <a:xfrm>
            <a:off x="461024" y="294968"/>
            <a:ext cx="8596668" cy="1320800"/>
          </a:xfrm>
        </p:spPr>
        <p:txBody>
          <a:bodyPr/>
          <a:lstStyle/>
          <a:p>
            <a:r>
              <a:rPr lang="en-IN">
                <a:solidFill>
                  <a:schemeClr val="tx1">
                    <a:lumMod val="95000"/>
                    <a:lumOff val="5000"/>
                  </a:schemeClr>
                </a:solidFill>
              </a:rPr>
              <a:t>AGENDA</a:t>
            </a:r>
          </a:p>
        </p:txBody>
      </p:sp>
      <p:sp>
        <p:nvSpPr>
          <p:cNvPr id="3" name="Content Placeholder 2">
            <a:extLst>
              <a:ext uri="{FF2B5EF4-FFF2-40B4-BE49-F238E27FC236}">
                <a16:creationId xmlns:a16="http://schemas.microsoft.com/office/drawing/2014/main" id="{E9BD3161-257D-FD31-7703-7C2CE5A4BB97}"/>
              </a:ext>
            </a:extLst>
          </p:cNvPr>
          <p:cNvSpPr>
            <a:spLocks noGrp="1"/>
          </p:cNvSpPr>
          <p:nvPr>
            <p:ph idx="1"/>
          </p:nvPr>
        </p:nvSpPr>
        <p:spPr>
          <a:xfrm>
            <a:off x="692628" y="1327354"/>
            <a:ext cx="8133460" cy="4537028"/>
          </a:xfrm>
        </p:spPr>
        <p:txBody>
          <a:bodyPr>
            <a:normAutofit/>
          </a:bodyPr>
          <a:lstStyle/>
          <a:p>
            <a:pPr marL="0" indent="0">
              <a:buNone/>
            </a:pPr>
            <a:r>
              <a:rPr lang="en-IN" sz="2000"/>
              <a:t>                   </a:t>
            </a:r>
            <a:r>
              <a:rPr lang="en-IN" sz="2400">
                <a:solidFill>
                  <a:schemeClr val="tx1">
                    <a:lumMod val="95000"/>
                    <a:lumOff val="5000"/>
                  </a:schemeClr>
                </a:solidFill>
              </a:rPr>
              <a:t>1. Problem Statement</a:t>
            </a:r>
          </a:p>
          <a:p>
            <a:pPr marL="0" indent="0">
              <a:buNone/>
            </a:pPr>
            <a:r>
              <a:rPr lang="en-IN" sz="2400">
                <a:solidFill>
                  <a:schemeClr val="tx1">
                    <a:lumMod val="95000"/>
                    <a:lumOff val="5000"/>
                  </a:schemeClr>
                </a:solidFill>
              </a:rPr>
              <a:t>                2. project overview</a:t>
            </a:r>
          </a:p>
          <a:p>
            <a:pPr marL="0" indent="0">
              <a:buNone/>
            </a:pPr>
            <a:r>
              <a:rPr lang="en-IN" sz="2400">
                <a:solidFill>
                  <a:schemeClr val="tx1">
                    <a:lumMod val="95000"/>
                    <a:lumOff val="5000"/>
                  </a:schemeClr>
                </a:solidFill>
              </a:rPr>
              <a:t>                3. End users</a:t>
            </a:r>
          </a:p>
          <a:p>
            <a:pPr marL="0" indent="0">
              <a:buNone/>
            </a:pPr>
            <a:r>
              <a:rPr lang="en-IN" sz="2400">
                <a:solidFill>
                  <a:schemeClr val="tx1">
                    <a:lumMod val="95000"/>
                    <a:lumOff val="5000"/>
                  </a:schemeClr>
                </a:solidFill>
              </a:rPr>
              <a:t>                4.Tools and Technologies</a:t>
            </a:r>
          </a:p>
          <a:p>
            <a:pPr marL="0" indent="0">
              <a:buNone/>
            </a:pPr>
            <a:r>
              <a:rPr lang="en-IN" sz="2400">
                <a:solidFill>
                  <a:schemeClr val="tx1">
                    <a:lumMod val="95000"/>
                    <a:lumOff val="5000"/>
                  </a:schemeClr>
                </a:solidFill>
              </a:rPr>
              <a:t>                5.portfolio design and layout</a:t>
            </a:r>
          </a:p>
          <a:p>
            <a:pPr marL="0" indent="0">
              <a:buNone/>
            </a:pPr>
            <a:r>
              <a:rPr lang="en-IN" sz="2400">
                <a:solidFill>
                  <a:schemeClr val="tx1">
                    <a:lumMod val="95000"/>
                    <a:lumOff val="5000"/>
                  </a:schemeClr>
                </a:solidFill>
              </a:rPr>
              <a:t>                6.Features and Functionality</a:t>
            </a:r>
          </a:p>
          <a:p>
            <a:pPr marL="0" indent="0">
              <a:buNone/>
            </a:pPr>
            <a:r>
              <a:rPr lang="en-IN" sz="2400">
                <a:solidFill>
                  <a:schemeClr val="tx1">
                    <a:lumMod val="95000"/>
                    <a:lumOff val="5000"/>
                  </a:schemeClr>
                </a:solidFill>
              </a:rPr>
              <a:t>                7.Results and Screenshots</a:t>
            </a:r>
          </a:p>
          <a:p>
            <a:pPr marL="0" indent="0">
              <a:buNone/>
            </a:pPr>
            <a:r>
              <a:rPr lang="en-IN" sz="2400">
                <a:solidFill>
                  <a:schemeClr val="tx1">
                    <a:lumMod val="95000"/>
                    <a:lumOff val="5000"/>
                  </a:schemeClr>
                </a:solidFill>
              </a:rPr>
              <a:t>                8. Conclusion</a:t>
            </a:r>
          </a:p>
          <a:p>
            <a:pPr marL="0" indent="0">
              <a:buNone/>
            </a:pPr>
            <a:r>
              <a:rPr lang="en-IN" sz="2400">
                <a:solidFill>
                  <a:schemeClr val="tx1">
                    <a:lumMod val="95000"/>
                    <a:lumOff val="5000"/>
                  </a:schemeClr>
                </a:solidFill>
              </a:rPr>
              <a:t>                9.Github Link</a:t>
            </a:r>
          </a:p>
        </p:txBody>
      </p:sp>
    </p:spTree>
    <p:extLst>
      <p:ext uri="{BB962C8B-B14F-4D97-AF65-F5344CB8AC3E}">
        <p14:creationId xmlns:p14="http://schemas.microsoft.com/office/powerpoint/2010/main" val="238399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0FF9-ED34-EA49-7BA2-5858DCEA8474}"/>
              </a:ext>
            </a:extLst>
          </p:cNvPr>
          <p:cNvSpPr>
            <a:spLocks noGrp="1"/>
          </p:cNvSpPr>
          <p:nvPr>
            <p:ph type="title"/>
          </p:nvPr>
        </p:nvSpPr>
        <p:spPr/>
        <p:txBody>
          <a:bodyPr/>
          <a:lstStyle/>
          <a:p>
            <a:r>
              <a:rPr lang="en-IN">
                <a:solidFill>
                  <a:schemeClr val="tx1">
                    <a:lumMod val="95000"/>
                    <a:lumOff val="5000"/>
                  </a:schemeClr>
                </a:solidFill>
              </a:rPr>
              <a:t>PROBLEM STATEMENT</a:t>
            </a:r>
          </a:p>
        </p:txBody>
      </p:sp>
      <p:sp>
        <p:nvSpPr>
          <p:cNvPr id="3" name="Content Placeholder 2">
            <a:extLst>
              <a:ext uri="{FF2B5EF4-FFF2-40B4-BE49-F238E27FC236}">
                <a16:creationId xmlns:a16="http://schemas.microsoft.com/office/drawing/2014/main" id="{5C7EE2A8-EA6A-5D86-91C1-DFB97F1A9FB4}"/>
              </a:ext>
            </a:extLst>
          </p:cNvPr>
          <p:cNvSpPr>
            <a:spLocks noGrp="1"/>
          </p:cNvSpPr>
          <p:nvPr>
            <p:ph idx="1"/>
          </p:nvPr>
        </p:nvSpPr>
        <p:spPr>
          <a:xfrm>
            <a:off x="1445342" y="1845187"/>
            <a:ext cx="7828660" cy="4403213"/>
          </a:xfrm>
        </p:spPr>
        <p:txBody>
          <a:bodyPr>
            <a:normAutofit/>
          </a:bodyPr>
          <a:lstStyle/>
          <a:p>
            <a:pPr marL="0" indent="0">
              <a:buNone/>
            </a:pPr>
            <a:r>
              <a:rPr lang="en-IN" sz="2400">
                <a:solidFill>
                  <a:schemeClr val="tx1">
                    <a:lumMod val="95000"/>
                    <a:lumOff val="5000"/>
                  </a:schemeClr>
                </a:solidFill>
              </a:rPr>
              <a:t>To design and develop a  personal digital portfolio website that showcases an profile , education , skills , achievements , projects and  contact information in a simple and responsive manner.</a:t>
            </a:r>
          </a:p>
          <a:p>
            <a:pPr marL="0" indent="0">
              <a:buNone/>
            </a:pPr>
            <a:r>
              <a:rPr lang="en-IN" sz="2400">
                <a:solidFill>
                  <a:schemeClr val="tx1">
                    <a:lumMod val="95000"/>
                    <a:lumOff val="5000"/>
                  </a:schemeClr>
                </a:solidFill>
              </a:rPr>
              <a:t>The Portfolio should:</a:t>
            </a:r>
          </a:p>
          <a:p>
            <a:pPr marL="0" indent="0">
              <a:buNone/>
            </a:pPr>
            <a:r>
              <a:rPr lang="en-IN" sz="2400">
                <a:solidFill>
                  <a:schemeClr val="tx1">
                    <a:lumMod val="95000"/>
                    <a:lumOff val="5000"/>
                  </a:schemeClr>
                </a:solidFill>
              </a:rPr>
              <a:t>Provide smooth navigation across sections like Home , About , Skills , Education , and contact. Present information clearly with an attractive  layout. Work on both mobile and desktop devices</a:t>
            </a:r>
            <a:r>
              <a:rPr lang="en-IN" sz="2400"/>
              <a:t>.</a:t>
            </a:r>
          </a:p>
          <a:p>
            <a:pPr marL="0" indent="0">
              <a:buNone/>
            </a:pPr>
            <a:endParaRPr lang="en-IN" sz="2400"/>
          </a:p>
          <a:p>
            <a:pPr marL="0" indent="0">
              <a:buNone/>
            </a:pPr>
            <a:endParaRPr lang="en-IN" sz="2000"/>
          </a:p>
        </p:txBody>
      </p:sp>
    </p:spTree>
    <p:extLst>
      <p:ext uri="{BB962C8B-B14F-4D97-AF65-F5344CB8AC3E}">
        <p14:creationId xmlns:p14="http://schemas.microsoft.com/office/powerpoint/2010/main" val="315903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5974-BCE9-BC69-63ED-E242103C103B}"/>
              </a:ext>
            </a:extLst>
          </p:cNvPr>
          <p:cNvSpPr>
            <a:spLocks noGrp="1"/>
          </p:cNvSpPr>
          <p:nvPr>
            <p:ph type="title"/>
          </p:nvPr>
        </p:nvSpPr>
        <p:spPr/>
        <p:txBody>
          <a:bodyPr/>
          <a:lstStyle/>
          <a:p>
            <a:r>
              <a:rPr lang="en-IN">
                <a:solidFill>
                  <a:schemeClr val="tx1">
                    <a:lumMod val="95000"/>
                    <a:lumOff val="5000"/>
                  </a:schemeClr>
                </a:solidFill>
              </a:rPr>
              <a:t>PROJECT OVERVIEW</a:t>
            </a:r>
          </a:p>
        </p:txBody>
      </p:sp>
      <p:sp>
        <p:nvSpPr>
          <p:cNvPr id="3" name="Content Placeholder 2">
            <a:extLst>
              <a:ext uri="{FF2B5EF4-FFF2-40B4-BE49-F238E27FC236}">
                <a16:creationId xmlns:a16="http://schemas.microsoft.com/office/drawing/2014/main" id="{9C67E39B-416B-D079-D4CF-020FD8BD442B}"/>
              </a:ext>
            </a:extLst>
          </p:cNvPr>
          <p:cNvSpPr>
            <a:spLocks noGrp="1"/>
          </p:cNvSpPr>
          <p:nvPr>
            <p:ph idx="1"/>
          </p:nvPr>
        </p:nvSpPr>
        <p:spPr>
          <a:xfrm>
            <a:off x="677334" y="1504335"/>
            <a:ext cx="9194254" cy="5353665"/>
          </a:xfrm>
        </p:spPr>
        <p:txBody>
          <a:bodyPr>
            <a:normAutofit/>
          </a:bodyPr>
          <a:lstStyle/>
          <a:p>
            <a:pPr marL="0" indent="0">
              <a:buNone/>
            </a:pPr>
            <a:r>
              <a:rPr lang="en-US" b="1"/>
              <a:t>               </a:t>
            </a:r>
            <a:r>
              <a:rPr lang="en-US" sz="1500" b="1"/>
              <a:t>            </a:t>
            </a:r>
            <a:endParaRPr lang="en-IN" sz="1500"/>
          </a:p>
        </p:txBody>
      </p:sp>
      <p:sp>
        <p:nvSpPr>
          <p:cNvPr id="4" name="TextBox 3">
            <a:extLst>
              <a:ext uri="{FF2B5EF4-FFF2-40B4-BE49-F238E27FC236}">
                <a16:creationId xmlns:a16="http://schemas.microsoft.com/office/drawing/2014/main" id="{C216DD43-A754-C851-6C38-67C134830E8D}"/>
              </a:ext>
            </a:extLst>
          </p:cNvPr>
          <p:cNvSpPr txBox="1"/>
          <p:nvPr/>
        </p:nvSpPr>
        <p:spPr>
          <a:xfrm>
            <a:off x="378541" y="1930400"/>
            <a:ext cx="9194254" cy="4524315"/>
          </a:xfrm>
          <a:prstGeom prst="rect">
            <a:avLst/>
          </a:prstGeom>
          <a:noFill/>
        </p:spPr>
        <p:txBody>
          <a:bodyPr wrap="square" rtlCol="0">
            <a:spAutoFit/>
          </a:bodyPr>
          <a:lstStyle/>
          <a:p>
            <a:r>
              <a:rPr lang="en-IN"/>
              <a:t>1.</a:t>
            </a:r>
            <a:r>
              <a:rPr lang="en-IN" b="1"/>
              <a:t>Project Title </a:t>
            </a:r>
            <a:r>
              <a:rPr lang="en-IN"/>
              <a:t>: Personal Digital Portfolio by  </a:t>
            </a:r>
            <a:r>
              <a:rPr lang="en-US"/>
              <a:t>Priyadharshini. J</a:t>
            </a:r>
            <a:endParaRPr lang="en-IN"/>
          </a:p>
          <a:p>
            <a:r>
              <a:rPr lang="en-IN"/>
              <a:t>                         Data science Student</a:t>
            </a:r>
          </a:p>
          <a:p>
            <a:endParaRPr lang="en-IN"/>
          </a:p>
          <a:p>
            <a:r>
              <a:rPr lang="en-IN"/>
              <a:t>2. </a:t>
            </a:r>
            <a:r>
              <a:rPr lang="en-IN" b="1"/>
              <a:t>Objective</a:t>
            </a:r>
            <a:r>
              <a:rPr lang="en-IN"/>
              <a:t>     : To design and develop a responsive portfolio website to showcase            academic background, skills, and contact details professionally. Project Overview –</a:t>
            </a:r>
          </a:p>
          <a:p>
            <a:r>
              <a:rPr lang="en-IN"/>
              <a:t>Digital Portfolio Website.</a:t>
            </a:r>
          </a:p>
          <a:p>
            <a:endParaRPr lang="en-IN"/>
          </a:p>
          <a:p>
            <a:r>
              <a:rPr lang="en-US"/>
              <a:t>3.</a:t>
            </a:r>
            <a:r>
              <a:rPr lang="en-US" b="1"/>
              <a:t>Key Features  </a:t>
            </a:r>
            <a:r>
              <a:rPr lang="en-US"/>
              <a:t>: Navigation Bar – Links to Home, About, Skills, Education, and     Contact sections.</a:t>
            </a:r>
          </a:p>
          <a:p>
            <a:endParaRPr lang="en-US"/>
          </a:p>
          <a:p>
            <a:r>
              <a:rPr lang="en-US"/>
              <a:t>   Hero Section – Displays name, title, location, and social links.</a:t>
            </a:r>
          </a:p>
          <a:p>
            <a:r>
              <a:rPr lang="en-US"/>
              <a:t>   About Section – Overview of education and career interests.</a:t>
            </a:r>
          </a:p>
          <a:p>
            <a:r>
              <a:rPr lang="en-US"/>
              <a:t>   Skills Section – Programming skills in Python, html , css  and  js</a:t>
            </a:r>
          </a:p>
          <a:p>
            <a:r>
              <a:rPr lang="en-US"/>
              <a:t>   Education Section – Academic details and learning focus.</a:t>
            </a:r>
          </a:p>
          <a:p>
            <a:r>
              <a:rPr lang="en-US"/>
              <a:t>   Contact Form – Allows visitors to get in touch via email.</a:t>
            </a:r>
          </a:p>
          <a:p>
            <a:r>
              <a:rPr lang="en-US"/>
              <a:t>   Responsive Design – Compatible with mobile and desktop devices.</a:t>
            </a:r>
            <a:endParaRPr lang="en-IN"/>
          </a:p>
        </p:txBody>
      </p:sp>
    </p:spTree>
    <p:extLst>
      <p:ext uri="{BB962C8B-B14F-4D97-AF65-F5344CB8AC3E}">
        <p14:creationId xmlns:p14="http://schemas.microsoft.com/office/powerpoint/2010/main" val="33452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6AE8-039E-9766-F771-91FE3B410BF1}"/>
              </a:ext>
            </a:extLst>
          </p:cNvPr>
          <p:cNvSpPr>
            <a:spLocks noGrp="1"/>
          </p:cNvSpPr>
          <p:nvPr>
            <p:ph type="title"/>
          </p:nvPr>
        </p:nvSpPr>
        <p:spPr/>
        <p:txBody>
          <a:bodyPr>
            <a:normAutofit/>
          </a:bodyPr>
          <a:lstStyle/>
          <a:p>
            <a:r>
              <a:rPr lang="en-IN" sz="4400">
                <a:solidFill>
                  <a:schemeClr val="tx1">
                    <a:lumMod val="95000"/>
                    <a:lumOff val="5000"/>
                  </a:schemeClr>
                </a:solidFill>
              </a:rPr>
              <a:t>PROJECT OVERVIEW</a:t>
            </a:r>
          </a:p>
        </p:txBody>
      </p:sp>
      <p:sp>
        <p:nvSpPr>
          <p:cNvPr id="3" name="Content Placeholder 2">
            <a:extLst>
              <a:ext uri="{FF2B5EF4-FFF2-40B4-BE49-F238E27FC236}">
                <a16:creationId xmlns:a16="http://schemas.microsoft.com/office/drawing/2014/main" id="{98D8D775-421D-C6D7-FDA5-EF5AD6509A79}"/>
              </a:ext>
            </a:extLst>
          </p:cNvPr>
          <p:cNvSpPr>
            <a:spLocks noGrp="1"/>
          </p:cNvSpPr>
          <p:nvPr>
            <p:ph idx="1"/>
          </p:nvPr>
        </p:nvSpPr>
        <p:spPr>
          <a:xfrm>
            <a:off x="1246294" y="1995198"/>
            <a:ext cx="8596668" cy="4192242"/>
          </a:xfrm>
        </p:spPr>
        <p:txBody>
          <a:bodyPr>
            <a:normAutofit/>
          </a:bodyPr>
          <a:lstStyle/>
          <a:p>
            <a:pPr marL="0" indent="0">
              <a:buNone/>
            </a:pPr>
            <a:r>
              <a:rPr lang="en-IN" sz="2000">
                <a:solidFill>
                  <a:schemeClr val="tx1">
                    <a:lumMod val="95000"/>
                    <a:lumOff val="5000"/>
                  </a:schemeClr>
                </a:solidFill>
              </a:rPr>
              <a:t>4. </a:t>
            </a:r>
            <a:r>
              <a:rPr lang="en-IN" sz="2000" b="1">
                <a:solidFill>
                  <a:schemeClr val="tx1">
                    <a:lumMod val="95000"/>
                    <a:lumOff val="5000"/>
                  </a:schemeClr>
                </a:solidFill>
              </a:rPr>
              <a:t>Technologies Used </a:t>
            </a:r>
            <a:r>
              <a:rPr lang="en-IN" sz="2000">
                <a:solidFill>
                  <a:schemeClr val="tx1">
                    <a:lumMod val="95000"/>
                    <a:lumOff val="5000"/>
                  </a:schemeClr>
                </a:solidFill>
              </a:rPr>
              <a:t>:</a:t>
            </a:r>
          </a:p>
          <a:p>
            <a:pPr marL="0" indent="0">
              <a:buNone/>
            </a:pPr>
            <a:r>
              <a:rPr lang="en-IN" sz="2000">
                <a:solidFill>
                  <a:schemeClr val="tx1">
                    <a:lumMod val="95000"/>
                    <a:lumOff val="5000"/>
                  </a:schemeClr>
                </a:solidFill>
              </a:rPr>
              <a:t>        HTML5 – Structure of the website.</a:t>
            </a:r>
          </a:p>
          <a:p>
            <a:pPr marL="0" indent="0">
              <a:buNone/>
            </a:pPr>
            <a:r>
              <a:rPr lang="en-IN" sz="2000">
                <a:solidFill>
                  <a:schemeClr val="tx1">
                    <a:lumMod val="95000"/>
                    <a:lumOff val="5000"/>
                  </a:schemeClr>
                </a:solidFill>
              </a:rPr>
              <a:t>        CSS3 – Styling and layout  design.Font  Awesome – Icons for</a:t>
            </a:r>
          </a:p>
          <a:p>
            <a:pPr marL="0" indent="0">
              <a:buNone/>
            </a:pPr>
            <a:r>
              <a:rPr lang="en-IN" sz="2000">
                <a:solidFill>
                  <a:schemeClr val="tx1">
                    <a:lumMod val="95000"/>
                    <a:lumOff val="5000"/>
                  </a:schemeClr>
                </a:solidFill>
              </a:rPr>
              <a:t>        visual enhancement.</a:t>
            </a:r>
          </a:p>
          <a:p>
            <a:pPr marL="0" indent="0">
              <a:buNone/>
            </a:pPr>
            <a:r>
              <a:rPr lang="en-IN" sz="2000">
                <a:solidFill>
                  <a:schemeClr val="tx1">
                    <a:lumMod val="95000"/>
                    <a:lumOff val="5000"/>
                  </a:schemeClr>
                </a:solidFill>
              </a:rPr>
              <a:t>        JavaScript – Interactive features (toggle menu, contact form).</a:t>
            </a:r>
          </a:p>
          <a:p>
            <a:pPr marL="0" indent="0">
              <a:buNone/>
            </a:pPr>
            <a:r>
              <a:rPr lang="en-IN" sz="2000">
                <a:solidFill>
                  <a:schemeClr val="tx1">
                    <a:lumMod val="95000"/>
                    <a:lumOff val="5000"/>
                  </a:schemeClr>
                </a:solidFill>
              </a:rPr>
              <a:t>5. </a:t>
            </a:r>
            <a:r>
              <a:rPr lang="en-IN" sz="2000" b="1">
                <a:solidFill>
                  <a:schemeClr val="tx1">
                    <a:lumMod val="95000"/>
                    <a:lumOff val="5000"/>
                  </a:schemeClr>
                </a:solidFill>
              </a:rPr>
              <a:t>Expected Outcome </a:t>
            </a:r>
            <a:r>
              <a:rPr lang="en-IN" sz="2000">
                <a:solidFill>
                  <a:schemeClr val="tx1">
                    <a:lumMod val="95000"/>
                    <a:lumOff val="5000"/>
                  </a:schemeClr>
                </a:solidFill>
              </a:rPr>
              <a:t>:</a:t>
            </a:r>
          </a:p>
          <a:p>
            <a:pPr marL="0" indent="0">
              <a:buNone/>
            </a:pPr>
            <a:r>
              <a:rPr lang="en-IN" sz="2000">
                <a:solidFill>
                  <a:schemeClr val="tx1">
                    <a:lumMod val="95000"/>
                    <a:lumOff val="5000"/>
                  </a:schemeClr>
                </a:solidFill>
              </a:rPr>
              <a:t>        A professional-looking personal portfolio website that  highlights academic    and career achievements, helping in internships, job applications, and professional networking.</a:t>
            </a:r>
          </a:p>
        </p:txBody>
      </p:sp>
    </p:spTree>
    <p:extLst>
      <p:ext uri="{BB962C8B-B14F-4D97-AF65-F5344CB8AC3E}">
        <p14:creationId xmlns:p14="http://schemas.microsoft.com/office/powerpoint/2010/main" val="420589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1B13-5999-A22A-F702-F5CBE239632A}"/>
              </a:ext>
            </a:extLst>
          </p:cNvPr>
          <p:cNvSpPr>
            <a:spLocks noGrp="1"/>
          </p:cNvSpPr>
          <p:nvPr>
            <p:ph type="title"/>
          </p:nvPr>
        </p:nvSpPr>
        <p:spPr>
          <a:xfrm>
            <a:off x="789094" y="378508"/>
            <a:ext cx="8596668" cy="613458"/>
          </a:xfrm>
        </p:spPr>
        <p:txBody>
          <a:bodyPr>
            <a:normAutofit/>
          </a:bodyPr>
          <a:lstStyle/>
          <a:p>
            <a:r>
              <a:rPr lang="en-IN" sz="3200">
                <a:solidFill>
                  <a:schemeClr val="tx1">
                    <a:lumMod val="95000"/>
                    <a:lumOff val="5000"/>
                  </a:schemeClr>
                </a:solidFill>
              </a:rPr>
              <a:t>END USERS</a:t>
            </a:r>
          </a:p>
        </p:txBody>
      </p:sp>
      <p:sp>
        <p:nvSpPr>
          <p:cNvPr id="3" name="Content Placeholder 2">
            <a:extLst>
              <a:ext uri="{FF2B5EF4-FFF2-40B4-BE49-F238E27FC236}">
                <a16:creationId xmlns:a16="http://schemas.microsoft.com/office/drawing/2014/main" id="{EC2709A8-4510-7A71-2B2B-6126011A4341}"/>
              </a:ext>
            </a:extLst>
          </p:cNvPr>
          <p:cNvSpPr>
            <a:spLocks noGrp="1"/>
          </p:cNvSpPr>
          <p:nvPr>
            <p:ph idx="1"/>
          </p:nvPr>
        </p:nvSpPr>
        <p:spPr>
          <a:xfrm>
            <a:off x="677334" y="763929"/>
            <a:ext cx="8596668" cy="5955175"/>
          </a:xfrm>
        </p:spPr>
        <p:txBody>
          <a:bodyPr/>
          <a:lstStyle/>
          <a:p>
            <a:pPr marL="0" indent="0">
              <a:buNone/>
            </a:pPr>
            <a:r>
              <a:rPr lang="en-IN"/>
              <a:t>                                </a:t>
            </a:r>
          </a:p>
        </p:txBody>
      </p:sp>
      <p:sp>
        <p:nvSpPr>
          <p:cNvPr id="9" name="Rectangle 6">
            <a:extLst>
              <a:ext uri="{FF2B5EF4-FFF2-40B4-BE49-F238E27FC236}">
                <a16:creationId xmlns:a16="http://schemas.microsoft.com/office/drawing/2014/main" id="{5646B0F8-305A-9413-0CBE-7F021499AA5E}"/>
              </a:ext>
            </a:extLst>
          </p:cNvPr>
          <p:cNvSpPr>
            <a:spLocks noChangeArrowheads="1"/>
          </p:cNvSpPr>
          <p:nvPr/>
        </p:nvSpPr>
        <p:spPr bwMode="auto">
          <a:xfrm>
            <a:off x="0" y="37850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D6C8A74-866A-5A57-451E-0E8F773CDDEA}"/>
              </a:ext>
            </a:extLst>
          </p:cNvPr>
          <p:cNvSpPr txBox="1"/>
          <p:nvPr/>
        </p:nvSpPr>
        <p:spPr>
          <a:xfrm>
            <a:off x="1201228" y="1305341"/>
            <a:ext cx="7772400" cy="4708981"/>
          </a:xfrm>
          <a:prstGeom prst="rect">
            <a:avLst/>
          </a:prstGeom>
          <a:noFill/>
        </p:spPr>
        <p:txBody>
          <a:bodyPr wrap="square" rtlCol="0">
            <a:spAutoFit/>
          </a:bodyPr>
          <a:lstStyle/>
          <a:p>
            <a:r>
              <a:rPr lang="en-US" sz="2000">
                <a:solidFill>
                  <a:schemeClr val="tx1">
                    <a:lumMod val="95000"/>
                    <a:lumOff val="5000"/>
                  </a:schemeClr>
                </a:solidFill>
              </a:rPr>
              <a:t>1.Potential Employers / Recruiters</a:t>
            </a:r>
          </a:p>
          <a:p>
            <a:r>
              <a:rPr lang="en-US" sz="2000">
                <a:solidFill>
                  <a:schemeClr val="tx1">
                    <a:lumMod val="95000"/>
                    <a:lumOff val="5000"/>
                  </a:schemeClr>
                </a:solidFill>
              </a:rPr>
              <a:t>      • To review your skills, education, and contact information for internships or job opportunities.</a:t>
            </a:r>
          </a:p>
          <a:p>
            <a:endParaRPr lang="en-US" sz="2000">
              <a:solidFill>
                <a:schemeClr val="tx1">
                  <a:lumMod val="95000"/>
                  <a:lumOff val="5000"/>
                </a:schemeClr>
              </a:solidFill>
            </a:endParaRPr>
          </a:p>
          <a:p>
            <a:r>
              <a:rPr lang="en-US" sz="2000">
                <a:solidFill>
                  <a:schemeClr val="tx1">
                    <a:lumMod val="95000"/>
                    <a:lumOff val="5000"/>
                  </a:schemeClr>
                </a:solidFill>
              </a:rPr>
              <a:t>2. College Faculty / Academic Evaluators</a:t>
            </a:r>
          </a:p>
          <a:p>
            <a:r>
              <a:rPr lang="en-US" sz="2000">
                <a:solidFill>
                  <a:schemeClr val="tx1">
                    <a:lumMod val="95000"/>
                    <a:lumOff val="5000"/>
                  </a:schemeClr>
                </a:solidFill>
              </a:rPr>
              <a:t>      • To assess your project work, presentation, and technical knowledge.</a:t>
            </a:r>
          </a:p>
          <a:p>
            <a:endParaRPr lang="en-US" sz="2000">
              <a:solidFill>
                <a:schemeClr val="tx1">
                  <a:lumMod val="95000"/>
                  <a:lumOff val="5000"/>
                </a:schemeClr>
              </a:solidFill>
            </a:endParaRPr>
          </a:p>
          <a:p>
            <a:r>
              <a:rPr lang="en-US" sz="2000">
                <a:solidFill>
                  <a:schemeClr val="tx1">
                    <a:lumMod val="95000"/>
                    <a:lumOff val="5000"/>
                  </a:schemeClr>
                </a:solidFill>
              </a:rPr>
              <a:t>3. Peers / Collaborators</a:t>
            </a:r>
          </a:p>
          <a:p>
            <a:r>
              <a:rPr lang="en-US" sz="2000">
                <a:solidFill>
                  <a:schemeClr val="tx1">
                    <a:lumMod val="95000"/>
                    <a:lumOff val="5000"/>
                  </a:schemeClr>
                </a:solidFill>
              </a:rPr>
              <a:t>      • Fellow students, developers, or friends who may want to</a:t>
            </a:r>
          </a:p>
          <a:p>
            <a:r>
              <a:rPr lang="en-US" sz="2000">
                <a:solidFill>
                  <a:schemeClr val="tx1">
                    <a:lumMod val="95000"/>
                    <a:lumOff val="5000"/>
                  </a:schemeClr>
                </a:solidFill>
              </a:rPr>
              <a:t>collaborate on projects.</a:t>
            </a:r>
          </a:p>
          <a:p>
            <a:endParaRPr lang="en-US" sz="2000">
              <a:solidFill>
                <a:schemeClr val="tx1">
                  <a:lumMod val="95000"/>
                  <a:lumOff val="5000"/>
                </a:schemeClr>
              </a:solidFill>
            </a:endParaRPr>
          </a:p>
          <a:p>
            <a:r>
              <a:rPr lang="en-US" sz="2000">
                <a:solidFill>
                  <a:schemeClr val="tx1">
                    <a:lumMod val="95000"/>
                    <a:lumOff val="5000"/>
                  </a:schemeClr>
                </a:solidFill>
              </a:rPr>
              <a:t>4. General Visitors</a:t>
            </a:r>
          </a:p>
          <a:p>
            <a:r>
              <a:rPr lang="en-US" sz="2000">
                <a:solidFill>
                  <a:schemeClr val="tx1">
                    <a:lumMod val="95000"/>
                    <a:lumOff val="5000"/>
                  </a:schemeClr>
                </a:solidFill>
              </a:rPr>
              <a:t>       • Anyone interested in learning about your background, skills, and academic journey.</a:t>
            </a:r>
            <a:endParaRPr lang="en-IN" sz="2000">
              <a:solidFill>
                <a:schemeClr val="tx1">
                  <a:lumMod val="95000"/>
                  <a:lumOff val="5000"/>
                </a:schemeClr>
              </a:solidFill>
            </a:endParaRPr>
          </a:p>
        </p:txBody>
      </p:sp>
    </p:spTree>
    <p:extLst>
      <p:ext uri="{BB962C8B-B14F-4D97-AF65-F5344CB8AC3E}">
        <p14:creationId xmlns:p14="http://schemas.microsoft.com/office/powerpoint/2010/main" val="377370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B082-8DAF-3D4E-EFC7-EFC3916B31BE}"/>
              </a:ext>
            </a:extLst>
          </p:cNvPr>
          <p:cNvSpPr>
            <a:spLocks noGrp="1"/>
          </p:cNvSpPr>
          <p:nvPr>
            <p:ph type="title"/>
          </p:nvPr>
        </p:nvSpPr>
        <p:spPr/>
        <p:txBody>
          <a:bodyPr/>
          <a:lstStyle/>
          <a:p>
            <a:r>
              <a:rPr lang="en-IN">
                <a:solidFill>
                  <a:schemeClr val="tx1">
                    <a:lumMod val="95000"/>
                    <a:lumOff val="5000"/>
                  </a:schemeClr>
                </a:solidFill>
              </a:rPr>
              <a:t>TOOLS AND TECHNOLOGIES</a:t>
            </a:r>
          </a:p>
        </p:txBody>
      </p:sp>
      <p:sp>
        <p:nvSpPr>
          <p:cNvPr id="7" name="Content Placeholder 6">
            <a:extLst>
              <a:ext uri="{FF2B5EF4-FFF2-40B4-BE49-F238E27FC236}">
                <a16:creationId xmlns:a16="http://schemas.microsoft.com/office/drawing/2014/main" id="{2BD96BC9-9D11-79FA-95E9-338BFF75BF6D}"/>
              </a:ext>
            </a:extLst>
          </p:cNvPr>
          <p:cNvSpPr>
            <a:spLocks noGrp="1"/>
          </p:cNvSpPr>
          <p:nvPr>
            <p:ph idx="1"/>
          </p:nvPr>
        </p:nvSpPr>
        <p:spPr>
          <a:xfrm>
            <a:off x="1020243" y="1630616"/>
            <a:ext cx="8405901" cy="4837596"/>
          </a:xfrm>
        </p:spPr>
        <p:txBody>
          <a:bodyPr>
            <a:noAutofit/>
          </a:bodyPr>
          <a:lstStyle/>
          <a:p>
            <a:pPr marL="0" indent="0">
              <a:buNone/>
            </a:pPr>
            <a:r>
              <a:rPr lang="en-IN" sz="2400" b="1">
                <a:solidFill>
                  <a:schemeClr val="tx1">
                    <a:lumMod val="95000"/>
                    <a:lumOff val="5000"/>
                  </a:schemeClr>
                </a:solidFill>
              </a:rPr>
              <a:t>Tools Used</a:t>
            </a:r>
          </a:p>
          <a:p>
            <a:pPr marL="0" indent="0">
              <a:buNone/>
            </a:pPr>
            <a:r>
              <a:rPr lang="en-IN" sz="2400">
                <a:solidFill>
                  <a:schemeClr val="tx1">
                    <a:lumMod val="95000"/>
                    <a:lumOff val="5000"/>
                  </a:schemeClr>
                </a:solidFill>
              </a:rPr>
              <a:t>     HTML5 – Structure and content of the website.</a:t>
            </a:r>
          </a:p>
          <a:p>
            <a:pPr marL="0" indent="0">
              <a:buNone/>
            </a:pPr>
            <a:r>
              <a:rPr lang="en-IN" sz="2400">
                <a:solidFill>
                  <a:schemeClr val="tx1">
                    <a:lumMod val="95000"/>
                    <a:lumOff val="5000"/>
                  </a:schemeClr>
                </a:solidFill>
              </a:rPr>
              <a:t>     CSS3 – Styling, layout, and visual design.</a:t>
            </a:r>
          </a:p>
          <a:p>
            <a:pPr marL="0" indent="0">
              <a:buNone/>
            </a:pPr>
            <a:r>
              <a:rPr lang="en-IN" sz="2400">
                <a:solidFill>
                  <a:schemeClr val="tx1">
                    <a:lumMod val="95000"/>
                    <a:lumOff val="5000"/>
                  </a:schemeClr>
                </a:solidFill>
              </a:rPr>
              <a:t>     Font Awesome – Icons for navigation and sections.</a:t>
            </a:r>
          </a:p>
          <a:p>
            <a:pPr marL="0" indent="0">
              <a:buNone/>
            </a:pPr>
            <a:r>
              <a:rPr lang="en-IN" sz="2400">
                <a:solidFill>
                  <a:schemeClr val="tx1">
                    <a:lumMod val="95000"/>
                    <a:lumOff val="5000"/>
                  </a:schemeClr>
                </a:solidFill>
              </a:rPr>
              <a:t>     JavaScript – Interactivity (menu toggle, form handling).</a:t>
            </a:r>
          </a:p>
          <a:p>
            <a:pPr marL="0" indent="0">
              <a:buNone/>
            </a:pPr>
            <a:r>
              <a:rPr lang="en-IN" sz="2400">
                <a:solidFill>
                  <a:schemeClr val="tx1">
                    <a:lumMod val="95000"/>
                    <a:lumOff val="5000"/>
                  </a:schemeClr>
                </a:solidFill>
              </a:rPr>
              <a:t>     Code Editor(codepen/ easy coder web)–  For writing and edit Chrome code.</a:t>
            </a:r>
          </a:p>
          <a:p>
            <a:pPr marL="0" indent="0">
              <a:buNone/>
            </a:pPr>
            <a:r>
              <a:rPr lang="en-IN" sz="2400">
                <a:solidFill>
                  <a:schemeClr val="tx1">
                    <a:lumMod val="95000"/>
                    <a:lumOff val="5000"/>
                  </a:schemeClr>
                </a:solidFill>
              </a:rPr>
              <a:t>      Web Browser(Chrome)–  For testing and running the website.</a:t>
            </a:r>
          </a:p>
        </p:txBody>
      </p:sp>
    </p:spTree>
    <p:extLst>
      <p:ext uri="{BB962C8B-B14F-4D97-AF65-F5344CB8AC3E}">
        <p14:creationId xmlns:p14="http://schemas.microsoft.com/office/powerpoint/2010/main" val="81973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D783-4646-03B1-77CD-B2431F9E6338}"/>
              </a:ext>
            </a:extLst>
          </p:cNvPr>
          <p:cNvSpPr>
            <a:spLocks noGrp="1"/>
          </p:cNvSpPr>
          <p:nvPr>
            <p:ph type="title"/>
          </p:nvPr>
        </p:nvSpPr>
        <p:spPr/>
        <p:txBody>
          <a:bodyPr>
            <a:normAutofit/>
          </a:bodyPr>
          <a:lstStyle/>
          <a:p>
            <a:r>
              <a:rPr lang="en-IN" sz="4400">
                <a:solidFill>
                  <a:schemeClr val="tx1">
                    <a:lumMod val="95000"/>
                    <a:lumOff val="5000"/>
                  </a:schemeClr>
                </a:solidFill>
              </a:rPr>
              <a:t>TOOLS AND TECHNOLOGIES</a:t>
            </a:r>
          </a:p>
        </p:txBody>
      </p:sp>
      <p:sp>
        <p:nvSpPr>
          <p:cNvPr id="3" name="Content Placeholder 2">
            <a:extLst>
              <a:ext uri="{FF2B5EF4-FFF2-40B4-BE49-F238E27FC236}">
                <a16:creationId xmlns:a16="http://schemas.microsoft.com/office/drawing/2014/main" id="{CDEEF0FC-CB38-3ED7-41C2-B473D5BE7D25}"/>
              </a:ext>
            </a:extLst>
          </p:cNvPr>
          <p:cNvSpPr>
            <a:spLocks noGrp="1"/>
          </p:cNvSpPr>
          <p:nvPr>
            <p:ph idx="1"/>
          </p:nvPr>
        </p:nvSpPr>
        <p:spPr>
          <a:xfrm>
            <a:off x="568960" y="1584961"/>
            <a:ext cx="8705042" cy="3444240"/>
          </a:xfrm>
        </p:spPr>
        <p:txBody>
          <a:bodyPr>
            <a:noAutofit/>
          </a:bodyPr>
          <a:lstStyle/>
          <a:p>
            <a:pPr marL="0" indent="0">
              <a:buNone/>
            </a:pPr>
            <a:r>
              <a:rPr lang="en-US" sz="2400" b="1">
                <a:solidFill>
                  <a:schemeClr val="tx1">
                    <a:lumMod val="95000"/>
                    <a:lumOff val="5000"/>
                  </a:schemeClr>
                </a:solidFill>
              </a:rPr>
              <a:t>Techniques Used</a:t>
            </a:r>
          </a:p>
          <a:p>
            <a:pPr marL="0" indent="0">
              <a:buNone/>
            </a:pPr>
            <a:r>
              <a:rPr lang="en-US" sz="2400">
                <a:solidFill>
                  <a:schemeClr val="tx1">
                    <a:lumMod val="95000"/>
                    <a:lumOff val="5000"/>
                  </a:schemeClr>
                </a:solidFill>
              </a:rPr>
              <a:t>    Responsive Web Design (RWD) – Ensuring website works on mobile, tablet, and desktop. Navigation</a:t>
            </a:r>
          </a:p>
          <a:p>
            <a:pPr marL="0" indent="0">
              <a:buNone/>
            </a:pPr>
            <a:r>
              <a:rPr lang="en-US" sz="2400">
                <a:solidFill>
                  <a:schemeClr val="tx1">
                    <a:lumMod val="95000"/>
                    <a:lumOff val="5000"/>
                  </a:schemeClr>
                </a:solidFill>
              </a:rPr>
              <a:t>    Bar Design – Smooth section linking for user-friendly experience.</a:t>
            </a:r>
          </a:p>
          <a:p>
            <a:pPr marL="0" indent="0">
              <a:buNone/>
            </a:pPr>
            <a:r>
              <a:rPr lang="en-US" sz="2400">
                <a:solidFill>
                  <a:schemeClr val="tx1">
                    <a:lumMod val="95000"/>
                    <a:lumOff val="5000"/>
                  </a:schemeClr>
                </a:solidFill>
              </a:rPr>
              <a:t>    Section-Based Layout – Dividing content into Hero, About,    Skills, Education, and Contact sections.</a:t>
            </a:r>
          </a:p>
          <a:p>
            <a:pPr marL="0" indent="0">
              <a:buNone/>
            </a:pPr>
            <a:r>
              <a:rPr lang="en-US" sz="2400">
                <a:solidFill>
                  <a:schemeClr val="tx1">
                    <a:lumMod val="95000"/>
                    <a:lumOff val="5000"/>
                  </a:schemeClr>
                </a:solidFill>
              </a:rPr>
              <a:t>    Form Handling Technique – Collecting user input in</a:t>
            </a:r>
          </a:p>
          <a:p>
            <a:pPr marL="0" indent="0">
              <a:buNone/>
            </a:pPr>
            <a:r>
              <a:rPr lang="en-US" sz="2400">
                <a:solidFill>
                  <a:schemeClr val="tx1">
                    <a:lumMod val="95000"/>
                    <a:lumOff val="5000"/>
                  </a:schemeClr>
                </a:solidFill>
              </a:rPr>
              <a:t>    the contact form.</a:t>
            </a:r>
          </a:p>
          <a:p>
            <a:pPr marL="0" indent="0">
              <a:buNone/>
            </a:pPr>
            <a:r>
              <a:rPr lang="en-US" sz="2400">
                <a:solidFill>
                  <a:schemeClr val="tx1">
                    <a:lumMod val="95000"/>
                    <a:lumOff val="5000"/>
                  </a:schemeClr>
                </a:solidFill>
              </a:rPr>
              <a:t>    Use of External Libraries – Font Awesome for</a:t>
            </a:r>
            <a:endParaRPr lang="en-IN" sz="2400">
              <a:solidFill>
                <a:schemeClr val="tx1">
                  <a:lumMod val="95000"/>
                  <a:lumOff val="5000"/>
                </a:schemeClr>
              </a:solidFill>
            </a:endParaRPr>
          </a:p>
        </p:txBody>
      </p:sp>
    </p:spTree>
    <p:extLst>
      <p:ext uri="{BB962C8B-B14F-4D97-AF65-F5344CB8AC3E}">
        <p14:creationId xmlns:p14="http://schemas.microsoft.com/office/powerpoint/2010/main" val="25001941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         DIGITAL  PORTFOLIO</vt:lpstr>
      <vt:lpstr>PROJECT  TITLE</vt:lpstr>
      <vt:lpstr>AGENDA</vt:lpstr>
      <vt:lpstr>PROBLEM STATEMENT</vt:lpstr>
      <vt:lpstr>PROJECT OVERVIEW</vt:lpstr>
      <vt:lpstr>PROJECT OVERVIEW</vt:lpstr>
      <vt:lpstr>END USERS</vt:lpstr>
      <vt:lpstr>TOOLS AND TECHNOLOGIES</vt:lpstr>
      <vt:lpstr>TOOLS AND TECHNOLOGIES</vt:lpstr>
      <vt:lpstr>PORTFOLIO DESIGN AND LAYOUT</vt:lpstr>
      <vt:lpstr>FEATURES AND FUNCTIONALTY</vt:lpstr>
      <vt:lpstr>FEATURES AND FUNCTIONALITY</vt:lpstr>
      <vt:lpstr>RESULTS AND SCREENSHOTS</vt:lpstr>
      <vt:lpstr>PowerPoint Presentation</vt:lpstr>
      <vt:lpstr>RESULTS AND SCREENSHOTS</vt:lpstr>
      <vt:lpstr>RESULTS AND SCREENSHOTS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PORTFOLIO</dc:title>
  <dc:creator>Gayathri S</dc:creator>
  <cp:lastModifiedBy>Abinaya P</cp:lastModifiedBy>
  <cp:revision>2</cp:revision>
  <dcterms:created xsi:type="dcterms:W3CDTF">2025-08-28T14:38:01Z</dcterms:created>
  <dcterms:modified xsi:type="dcterms:W3CDTF">2025-09-01T05:42:50Z</dcterms:modified>
</cp:coreProperties>
</file>