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9" r:id="rId4"/>
    <p:sldId id="270" r:id="rId5"/>
    <p:sldId id="271" r:id="rId6"/>
    <p:sldId id="272" r:id="rId7"/>
    <p:sldId id="273" r:id="rId8"/>
    <p:sldId id="274" r:id="rId9"/>
    <p:sldId id="275" r:id="rId10"/>
    <p:sldId id="276" r:id="rId11"/>
    <p:sldId id="278" r:id="rId12"/>
    <p:sldId id="279" r:id="rId13"/>
    <p:sldId id="277" r:id="rId14"/>
    <p:sldId id="280" r:id="rId15"/>
    <p:sldId id="281" r:id="rId16"/>
    <p:sldId id="282" r:id="rId17"/>
    <p:sldId id="283" r:id="rId18"/>
    <p:sldId id="284" r:id="rId19"/>
    <p:sldId id="285" r:id="rId20"/>
    <p:sldId id="286" r:id="rId21"/>
    <p:sldId id="28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4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7E715-890B-8CE2-A401-3240D81A26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80414A-42DA-D25C-ED18-8B1342EA1B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34FA77-544C-0E77-1D7C-0BF6495C4F8C}"/>
              </a:ext>
            </a:extLst>
          </p:cNvPr>
          <p:cNvSpPr>
            <a:spLocks noGrp="1"/>
          </p:cNvSpPr>
          <p:nvPr>
            <p:ph type="dt" sz="half" idx="10"/>
          </p:nvPr>
        </p:nvSpPr>
        <p:spPr/>
        <p:txBody>
          <a:bodyPr/>
          <a:lstStyle/>
          <a:p>
            <a:fld id="{FD587B20-6759-45D0-AC09-9A09C262AC0A}" type="datetimeFigureOut">
              <a:rPr lang="en-US" smtClean="0"/>
              <a:t>10/12/2023</a:t>
            </a:fld>
            <a:endParaRPr lang="en-US"/>
          </a:p>
        </p:txBody>
      </p:sp>
      <p:sp>
        <p:nvSpPr>
          <p:cNvPr id="5" name="Footer Placeholder 4">
            <a:extLst>
              <a:ext uri="{FF2B5EF4-FFF2-40B4-BE49-F238E27FC236}">
                <a16:creationId xmlns:a16="http://schemas.microsoft.com/office/drawing/2014/main" id="{BFD382B0-E654-9235-619F-F8B7E1C52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19E35-78ED-01F6-8888-2A835BDB2757}"/>
              </a:ext>
            </a:extLst>
          </p:cNvPr>
          <p:cNvSpPr>
            <a:spLocks noGrp="1"/>
          </p:cNvSpPr>
          <p:nvPr>
            <p:ph type="sldNum" sz="quarter" idx="12"/>
          </p:nvPr>
        </p:nvSpPr>
        <p:spPr/>
        <p:txBody>
          <a:bodyPr/>
          <a:lstStyle/>
          <a:p>
            <a:fld id="{8CE6E9BD-04AE-4CF2-8368-9BE654C049F0}" type="slidenum">
              <a:rPr lang="en-US" smtClean="0"/>
              <a:t>‹#›</a:t>
            </a:fld>
            <a:endParaRPr lang="en-US"/>
          </a:p>
        </p:txBody>
      </p:sp>
    </p:spTree>
    <p:extLst>
      <p:ext uri="{BB962C8B-B14F-4D97-AF65-F5344CB8AC3E}">
        <p14:creationId xmlns:p14="http://schemas.microsoft.com/office/powerpoint/2010/main" val="331496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61FD-7B03-4A98-57B1-78700EF44B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070403-4ED5-4FE0-B39B-4C04B672F6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DF7A88-3781-BBEB-0658-B3B845BE46CC}"/>
              </a:ext>
            </a:extLst>
          </p:cNvPr>
          <p:cNvSpPr>
            <a:spLocks noGrp="1"/>
          </p:cNvSpPr>
          <p:nvPr>
            <p:ph type="dt" sz="half" idx="10"/>
          </p:nvPr>
        </p:nvSpPr>
        <p:spPr/>
        <p:txBody>
          <a:bodyPr/>
          <a:lstStyle/>
          <a:p>
            <a:fld id="{FD587B20-6759-45D0-AC09-9A09C262AC0A}" type="datetimeFigureOut">
              <a:rPr lang="en-US" smtClean="0"/>
              <a:t>10/12/2023</a:t>
            </a:fld>
            <a:endParaRPr lang="en-US"/>
          </a:p>
        </p:txBody>
      </p:sp>
      <p:sp>
        <p:nvSpPr>
          <p:cNvPr id="5" name="Footer Placeholder 4">
            <a:extLst>
              <a:ext uri="{FF2B5EF4-FFF2-40B4-BE49-F238E27FC236}">
                <a16:creationId xmlns:a16="http://schemas.microsoft.com/office/drawing/2014/main" id="{88A51B8B-1B7E-7ADC-708A-7A3F7CCAB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857F78-2EA5-122B-ABA9-FF8CA8CA2D89}"/>
              </a:ext>
            </a:extLst>
          </p:cNvPr>
          <p:cNvSpPr>
            <a:spLocks noGrp="1"/>
          </p:cNvSpPr>
          <p:nvPr>
            <p:ph type="sldNum" sz="quarter" idx="12"/>
          </p:nvPr>
        </p:nvSpPr>
        <p:spPr/>
        <p:txBody>
          <a:bodyPr/>
          <a:lstStyle/>
          <a:p>
            <a:fld id="{8CE6E9BD-04AE-4CF2-8368-9BE654C049F0}" type="slidenum">
              <a:rPr lang="en-US" smtClean="0"/>
              <a:t>‹#›</a:t>
            </a:fld>
            <a:endParaRPr lang="en-US"/>
          </a:p>
        </p:txBody>
      </p:sp>
    </p:spTree>
    <p:extLst>
      <p:ext uri="{BB962C8B-B14F-4D97-AF65-F5344CB8AC3E}">
        <p14:creationId xmlns:p14="http://schemas.microsoft.com/office/powerpoint/2010/main" val="1773972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7FFC75-CD07-F727-1CBA-C5D3139171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63F0F5-814C-780B-2209-A7854AD0D4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5468A1-EFFD-4073-B014-CDCE9427F4E0}"/>
              </a:ext>
            </a:extLst>
          </p:cNvPr>
          <p:cNvSpPr>
            <a:spLocks noGrp="1"/>
          </p:cNvSpPr>
          <p:nvPr>
            <p:ph type="dt" sz="half" idx="10"/>
          </p:nvPr>
        </p:nvSpPr>
        <p:spPr/>
        <p:txBody>
          <a:bodyPr/>
          <a:lstStyle/>
          <a:p>
            <a:fld id="{FD587B20-6759-45D0-AC09-9A09C262AC0A}" type="datetimeFigureOut">
              <a:rPr lang="en-US" smtClean="0"/>
              <a:t>10/12/2023</a:t>
            </a:fld>
            <a:endParaRPr lang="en-US"/>
          </a:p>
        </p:txBody>
      </p:sp>
      <p:sp>
        <p:nvSpPr>
          <p:cNvPr id="5" name="Footer Placeholder 4">
            <a:extLst>
              <a:ext uri="{FF2B5EF4-FFF2-40B4-BE49-F238E27FC236}">
                <a16:creationId xmlns:a16="http://schemas.microsoft.com/office/drawing/2014/main" id="{95B89CF6-5539-9061-14B7-376E32EA6C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43834C-F2A5-A3AB-4CAA-11661A59CD3C}"/>
              </a:ext>
            </a:extLst>
          </p:cNvPr>
          <p:cNvSpPr>
            <a:spLocks noGrp="1"/>
          </p:cNvSpPr>
          <p:nvPr>
            <p:ph type="sldNum" sz="quarter" idx="12"/>
          </p:nvPr>
        </p:nvSpPr>
        <p:spPr/>
        <p:txBody>
          <a:bodyPr/>
          <a:lstStyle/>
          <a:p>
            <a:fld id="{8CE6E9BD-04AE-4CF2-8368-9BE654C049F0}" type="slidenum">
              <a:rPr lang="en-US" smtClean="0"/>
              <a:t>‹#›</a:t>
            </a:fld>
            <a:endParaRPr lang="en-US"/>
          </a:p>
        </p:txBody>
      </p:sp>
    </p:spTree>
    <p:extLst>
      <p:ext uri="{BB962C8B-B14F-4D97-AF65-F5344CB8AC3E}">
        <p14:creationId xmlns:p14="http://schemas.microsoft.com/office/powerpoint/2010/main" val="2501096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DC0E7-7403-DB06-9176-0D37D5E0EE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3B713B-AEB0-4F80-DAC6-7A7510859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527B4-5B58-9E00-4E50-E88EF401705C}"/>
              </a:ext>
            </a:extLst>
          </p:cNvPr>
          <p:cNvSpPr>
            <a:spLocks noGrp="1"/>
          </p:cNvSpPr>
          <p:nvPr>
            <p:ph type="dt" sz="half" idx="10"/>
          </p:nvPr>
        </p:nvSpPr>
        <p:spPr/>
        <p:txBody>
          <a:bodyPr/>
          <a:lstStyle/>
          <a:p>
            <a:fld id="{FD587B20-6759-45D0-AC09-9A09C262AC0A}" type="datetimeFigureOut">
              <a:rPr lang="en-US" smtClean="0"/>
              <a:t>10/12/2023</a:t>
            </a:fld>
            <a:endParaRPr lang="en-US"/>
          </a:p>
        </p:txBody>
      </p:sp>
      <p:sp>
        <p:nvSpPr>
          <p:cNvPr id="5" name="Footer Placeholder 4">
            <a:extLst>
              <a:ext uri="{FF2B5EF4-FFF2-40B4-BE49-F238E27FC236}">
                <a16:creationId xmlns:a16="http://schemas.microsoft.com/office/drawing/2014/main" id="{F45AAB6E-3F67-0B81-B392-5F88449BC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0DE89A-C268-B482-2C74-09B3A533328B}"/>
              </a:ext>
            </a:extLst>
          </p:cNvPr>
          <p:cNvSpPr>
            <a:spLocks noGrp="1"/>
          </p:cNvSpPr>
          <p:nvPr>
            <p:ph type="sldNum" sz="quarter" idx="12"/>
          </p:nvPr>
        </p:nvSpPr>
        <p:spPr/>
        <p:txBody>
          <a:bodyPr/>
          <a:lstStyle/>
          <a:p>
            <a:fld id="{8CE6E9BD-04AE-4CF2-8368-9BE654C049F0}" type="slidenum">
              <a:rPr lang="en-US" smtClean="0"/>
              <a:t>‹#›</a:t>
            </a:fld>
            <a:endParaRPr lang="en-US"/>
          </a:p>
        </p:txBody>
      </p:sp>
    </p:spTree>
    <p:extLst>
      <p:ext uri="{BB962C8B-B14F-4D97-AF65-F5344CB8AC3E}">
        <p14:creationId xmlns:p14="http://schemas.microsoft.com/office/powerpoint/2010/main" val="2060961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7C75-BFF3-BFF3-A939-99D171B741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F1F14A-EE4E-5AC4-658B-B78F38E7BA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94B20E-BD93-67FC-C7AA-87B1F10C4140}"/>
              </a:ext>
            </a:extLst>
          </p:cNvPr>
          <p:cNvSpPr>
            <a:spLocks noGrp="1"/>
          </p:cNvSpPr>
          <p:nvPr>
            <p:ph type="dt" sz="half" idx="10"/>
          </p:nvPr>
        </p:nvSpPr>
        <p:spPr/>
        <p:txBody>
          <a:bodyPr/>
          <a:lstStyle/>
          <a:p>
            <a:fld id="{FD587B20-6759-45D0-AC09-9A09C262AC0A}" type="datetimeFigureOut">
              <a:rPr lang="en-US" smtClean="0"/>
              <a:t>10/12/2023</a:t>
            </a:fld>
            <a:endParaRPr lang="en-US"/>
          </a:p>
        </p:txBody>
      </p:sp>
      <p:sp>
        <p:nvSpPr>
          <p:cNvPr id="5" name="Footer Placeholder 4">
            <a:extLst>
              <a:ext uri="{FF2B5EF4-FFF2-40B4-BE49-F238E27FC236}">
                <a16:creationId xmlns:a16="http://schemas.microsoft.com/office/drawing/2014/main" id="{2CA75F05-E76F-C15E-EF66-42C2BAEEB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6B11A-DE1F-8F46-B164-3307587B5F4F}"/>
              </a:ext>
            </a:extLst>
          </p:cNvPr>
          <p:cNvSpPr>
            <a:spLocks noGrp="1"/>
          </p:cNvSpPr>
          <p:nvPr>
            <p:ph type="sldNum" sz="quarter" idx="12"/>
          </p:nvPr>
        </p:nvSpPr>
        <p:spPr/>
        <p:txBody>
          <a:bodyPr/>
          <a:lstStyle/>
          <a:p>
            <a:fld id="{8CE6E9BD-04AE-4CF2-8368-9BE654C049F0}" type="slidenum">
              <a:rPr lang="en-US" smtClean="0"/>
              <a:t>‹#›</a:t>
            </a:fld>
            <a:endParaRPr lang="en-US"/>
          </a:p>
        </p:txBody>
      </p:sp>
    </p:spTree>
    <p:extLst>
      <p:ext uri="{BB962C8B-B14F-4D97-AF65-F5344CB8AC3E}">
        <p14:creationId xmlns:p14="http://schemas.microsoft.com/office/powerpoint/2010/main" val="374447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92F4-A669-6896-07BD-47521D9642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8B662-A98F-52B4-FBF0-BFBDF4A11E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A57B84-0DC8-A0C6-9C88-1A60626D37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F1A5F2-118A-5577-F93B-6F8FF8459B31}"/>
              </a:ext>
            </a:extLst>
          </p:cNvPr>
          <p:cNvSpPr>
            <a:spLocks noGrp="1"/>
          </p:cNvSpPr>
          <p:nvPr>
            <p:ph type="dt" sz="half" idx="10"/>
          </p:nvPr>
        </p:nvSpPr>
        <p:spPr/>
        <p:txBody>
          <a:bodyPr/>
          <a:lstStyle/>
          <a:p>
            <a:fld id="{FD587B20-6759-45D0-AC09-9A09C262AC0A}" type="datetimeFigureOut">
              <a:rPr lang="en-US" smtClean="0"/>
              <a:t>10/12/2023</a:t>
            </a:fld>
            <a:endParaRPr lang="en-US"/>
          </a:p>
        </p:txBody>
      </p:sp>
      <p:sp>
        <p:nvSpPr>
          <p:cNvPr id="6" name="Footer Placeholder 5">
            <a:extLst>
              <a:ext uri="{FF2B5EF4-FFF2-40B4-BE49-F238E27FC236}">
                <a16:creationId xmlns:a16="http://schemas.microsoft.com/office/drawing/2014/main" id="{03C329A7-0C73-2F92-124A-786520E2E7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D6F18-1B47-1F63-7C4D-6569A2BE5383}"/>
              </a:ext>
            </a:extLst>
          </p:cNvPr>
          <p:cNvSpPr>
            <a:spLocks noGrp="1"/>
          </p:cNvSpPr>
          <p:nvPr>
            <p:ph type="sldNum" sz="quarter" idx="12"/>
          </p:nvPr>
        </p:nvSpPr>
        <p:spPr/>
        <p:txBody>
          <a:bodyPr/>
          <a:lstStyle/>
          <a:p>
            <a:fld id="{8CE6E9BD-04AE-4CF2-8368-9BE654C049F0}" type="slidenum">
              <a:rPr lang="en-US" smtClean="0"/>
              <a:t>‹#›</a:t>
            </a:fld>
            <a:endParaRPr lang="en-US"/>
          </a:p>
        </p:txBody>
      </p:sp>
    </p:spTree>
    <p:extLst>
      <p:ext uri="{BB962C8B-B14F-4D97-AF65-F5344CB8AC3E}">
        <p14:creationId xmlns:p14="http://schemas.microsoft.com/office/powerpoint/2010/main" val="1146277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065D6-600E-84A3-CC09-778F31822B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20D622-E7BB-D90F-C6E9-77F7D7E735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B70751-41C1-8D04-0BE6-35D20DA9E5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D793C7-D316-5E92-F11B-A97D187605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059DD6-4415-09B0-5739-D919D7FAAD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42C418-E86B-CEB4-8F34-5780E37FE5DE}"/>
              </a:ext>
            </a:extLst>
          </p:cNvPr>
          <p:cNvSpPr>
            <a:spLocks noGrp="1"/>
          </p:cNvSpPr>
          <p:nvPr>
            <p:ph type="dt" sz="half" idx="10"/>
          </p:nvPr>
        </p:nvSpPr>
        <p:spPr/>
        <p:txBody>
          <a:bodyPr/>
          <a:lstStyle/>
          <a:p>
            <a:fld id="{FD587B20-6759-45D0-AC09-9A09C262AC0A}" type="datetimeFigureOut">
              <a:rPr lang="en-US" smtClean="0"/>
              <a:t>10/12/2023</a:t>
            </a:fld>
            <a:endParaRPr lang="en-US"/>
          </a:p>
        </p:txBody>
      </p:sp>
      <p:sp>
        <p:nvSpPr>
          <p:cNvPr id="8" name="Footer Placeholder 7">
            <a:extLst>
              <a:ext uri="{FF2B5EF4-FFF2-40B4-BE49-F238E27FC236}">
                <a16:creationId xmlns:a16="http://schemas.microsoft.com/office/drawing/2014/main" id="{B617051A-252C-A8D7-1653-F3CBC2EC16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88EE9B-53C8-0747-2774-ACD411A3E7D4}"/>
              </a:ext>
            </a:extLst>
          </p:cNvPr>
          <p:cNvSpPr>
            <a:spLocks noGrp="1"/>
          </p:cNvSpPr>
          <p:nvPr>
            <p:ph type="sldNum" sz="quarter" idx="12"/>
          </p:nvPr>
        </p:nvSpPr>
        <p:spPr/>
        <p:txBody>
          <a:bodyPr/>
          <a:lstStyle/>
          <a:p>
            <a:fld id="{8CE6E9BD-04AE-4CF2-8368-9BE654C049F0}" type="slidenum">
              <a:rPr lang="en-US" smtClean="0"/>
              <a:t>‹#›</a:t>
            </a:fld>
            <a:endParaRPr lang="en-US"/>
          </a:p>
        </p:txBody>
      </p:sp>
    </p:spTree>
    <p:extLst>
      <p:ext uri="{BB962C8B-B14F-4D97-AF65-F5344CB8AC3E}">
        <p14:creationId xmlns:p14="http://schemas.microsoft.com/office/powerpoint/2010/main" val="2596393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63057-FB05-692E-1969-0ECA20F697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120E9B-3896-94C3-6984-94A784B58A0D}"/>
              </a:ext>
            </a:extLst>
          </p:cNvPr>
          <p:cNvSpPr>
            <a:spLocks noGrp="1"/>
          </p:cNvSpPr>
          <p:nvPr>
            <p:ph type="dt" sz="half" idx="10"/>
          </p:nvPr>
        </p:nvSpPr>
        <p:spPr/>
        <p:txBody>
          <a:bodyPr/>
          <a:lstStyle/>
          <a:p>
            <a:fld id="{FD587B20-6759-45D0-AC09-9A09C262AC0A}" type="datetimeFigureOut">
              <a:rPr lang="en-US" smtClean="0"/>
              <a:t>10/12/2023</a:t>
            </a:fld>
            <a:endParaRPr lang="en-US"/>
          </a:p>
        </p:txBody>
      </p:sp>
      <p:sp>
        <p:nvSpPr>
          <p:cNvPr id="4" name="Footer Placeholder 3">
            <a:extLst>
              <a:ext uri="{FF2B5EF4-FFF2-40B4-BE49-F238E27FC236}">
                <a16:creationId xmlns:a16="http://schemas.microsoft.com/office/drawing/2014/main" id="{9D4793C3-8846-67CA-910D-6D1DF07201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084794-E42B-38BB-B379-B8D50225F045}"/>
              </a:ext>
            </a:extLst>
          </p:cNvPr>
          <p:cNvSpPr>
            <a:spLocks noGrp="1"/>
          </p:cNvSpPr>
          <p:nvPr>
            <p:ph type="sldNum" sz="quarter" idx="12"/>
          </p:nvPr>
        </p:nvSpPr>
        <p:spPr/>
        <p:txBody>
          <a:bodyPr/>
          <a:lstStyle/>
          <a:p>
            <a:fld id="{8CE6E9BD-04AE-4CF2-8368-9BE654C049F0}" type="slidenum">
              <a:rPr lang="en-US" smtClean="0"/>
              <a:t>‹#›</a:t>
            </a:fld>
            <a:endParaRPr lang="en-US"/>
          </a:p>
        </p:txBody>
      </p:sp>
    </p:spTree>
    <p:extLst>
      <p:ext uri="{BB962C8B-B14F-4D97-AF65-F5344CB8AC3E}">
        <p14:creationId xmlns:p14="http://schemas.microsoft.com/office/powerpoint/2010/main" val="2624378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F036BA-38D8-4292-2815-01CCBFA3AFFA}"/>
              </a:ext>
            </a:extLst>
          </p:cNvPr>
          <p:cNvSpPr>
            <a:spLocks noGrp="1"/>
          </p:cNvSpPr>
          <p:nvPr>
            <p:ph type="dt" sz="half" idx="10"/>
          </p:nvPr>
        </p:nvSpPr>
        <p:spPr/>
        <p:txBody>
          <a:bodyPr/>
          <a:lstStyle/>
          <a:p>
            <a:fld id="{FD587B20-6759-45D0-AC09-9A09C262AC0A}" type="datetimeFigureOut">
              <a:rPr lang="en-US" smtClean="0"/>
              <a:t>10/12/2023</a:t>
            </a:fld>
            <a:endParaRPr lang="en-US"/>
          </a:p>
        </p:txBody>
      </p:sp>
      <p:sp>
        <p:nvSpPr>
          <p:cNvPr id="3" name="Footer Placeholder 2">
            <a:extLst>
              <a:ext uri="{FF2B5EF4-FFF2-40B4-BE49-F238E27FC236}">
                <a16:creationId xmlns:a16="http://schemas.microsoft.com/office/drawing/2014/main" id="{C247BB4F-83E3-4EF7-D3A4-2641B5623B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F5ED16-E7B2-2590-4F76-F830EE95EED0}"/>
              </a:ext>
            </a:extLst>
          </p:cNvPr>
          <p:cNvSpPr>
            <a:spLocks noGrp="1"/>
          </p:cNvSpPr>
          <p:nvPr>
            <p:ph type="sldNum" sz="quarter" idx="12"/>
          </p:nvPr>
        </p:nvSpPr>
        <p:spPr/>
        <p:txBody>
          <a:bodyPr/>
          <a:lstStyle/>
          <a:p>
            <a:fld id="{8CE6E9BD-04AE-4CF2-8368-9BE654C049F0}" type="slidenum">
              <a:rPr lang="en-US" smtClean="0"/>
              <a:t>‹#›</a:t>
            </a:fld>
            <a:endParaRPr lang="en-US"/>
          </a:p>
        </p:txBody>
      </p:sp>
    </p:spTree>
    <p:extLst>
      <p:ext uri="{BB962C8B-B14F-4D97-AF65-F5344CB8AC3E}">
        <p14:creationId xmlns:p14="http://schemas.microsoft.com/office/powerpoint/2010/main" val="2406853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6C9C4-A8E6-9744-82E8-A93F1B161D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B883CC-AFFA-40A9-686D-86876F9FC6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AB5A50-D147-4139-71AC-0E6DD943F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C501C3-D12E-A35A-DD4D-A5F15FBA9D57}"/>
              </a:ext>
            </a:extLst>
          </p:cNvPr>
          <p:cNvSpPr>
            <a:spLocks noGrp="1"/>
          </p:cNvSpPr>
          <p:nvPr>
            <p:ph type="dt" sz="half" idx="10"/>
          </p:nvPr>
        </p:nvSpPr>
        <p:spPr/>
        <p:txBody>
          <a:bodyPr/>
          <a:lstStyle/>
          <a:p>
            <a:fld id="{FD587B20-6759-45D0-AC09-9A09C262AC0A}" type="datetimeFigureOut">
              <a:rPr lang="en-US" smtClean="0"/>
              <a:t>10/12/2023</a:t>
            </a:fld>
            <a:endParaRPr lang="en-US"/>
          </a:p>
        </p:txBody>
      </p:sp>
      <p:sp>
        <p:nvSpPr>
          <p:cNvPr id="6" name="Footer Placeholder 5">
            <a:extLst>
              <a:ext uri="{FF2B5EF4-FFF2-40B4-BE49-F238E27FC236}">
                <a16:creationId xmlns:a16="http://schemas.microsoft.com/office/drawing/2014/main" id="{037BF4CE-E0E9-5085-0DFA-0CF5E504A0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E391E8-16C9-4778-AD87-7AE89DCD3A6D}"/>
              </a:ext>
            </a:extLst>
          </p:cNvPr>
          <p:cNvSpPr>
            <a:spLocks noGrp="1"/>
          </p:cNvSpPr>
          <p:nvPr>
            <p:ph type="sldNum" sz="quarter" idx="12"/>
          </p:nvPr>
        </p:nvSpPr>
        <p:spPr/>
        <p:txBody>
          <a:bodyPr/>
          <a:lstStyle/>
          <a:p>
            <a:fld id="{8CE6E9BD-04AE-4CF2-8368-9BE654C049F0}" type="slidenum">
              <a:rPr lang="en-US" smtClean="0"/>
              <a:t>‹#›</a:t>
            </a:fld>
            <a:endParaRPr lang="en-US"/>
          </a:p>
        </p:txBody>
      </p:sp>
    </p:spTree>
    <p:extLst>
      <p:ext uri="{BB962C8B-B14F-4D97-AF65-F5344CB8AC3E}">
        <p14:creationId xmlns:p14="http://schemas.microsoft.com/office/powerpoint/2010/main" val="1606919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89DCD-56C9-93D2-E0F7-A6277C5A2B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0B1761-4522-457D-FD34-065F49DA0B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BDCCBF-391D-E289-E0FE-81F5E05E8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98C7E-CB64-6B52-47D3-850A447C95C0}"/>
              </a:ext>
            </a:extLst>
          </p:cNvPr>
          <p:cNvSpPr>
            <a:spLocks noGrp="1"/>
          </p:cNvSpPr>
          <p:nvPr>
            <p:ph type="dt" sz="half" idx="10"/>
          </p:nvPr>
        </p:nvSpPr>
        <p:spPr/>
        <p:txBody>
          <a:bodyPr/>
          <a:lstStyle/>
          <a:p>
            <a:fld id="{FD587B20-6759-45D0-AC09-9A09C262AC0A}" type="datetimeFigureOut">
              <a:rPr lang="en-US" smtClean="0"/>
              <a:t>10/12/2023</a:t>
            </a:fld>
            <a:endParaRPr lang="en-US"/>
          </a:p>
        </p:txBody>
      </p:sp>
      <p:sp>
        <p:nvSpPr>
          <p:cNvPr id="6" name="Footer Placeholder 5">
            <a:extLst>
              <a:ext uri="{FF2B5EF4-FFF2-40B4-BE49-F238E27FC236}">
                <a16:creationId xmlns:a16="http://schemas.microsoft.com/office/drawing/2014/main" id="{866AB0B5-FC64-297D-AC81-E2BD4CB0B0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9742C-8EF5-2471-04A9-EFCA4522181D}"/>
              </a:ext>
            </a:extLst>
          </p:cNvPr>
          <p:cNvSpPr>
            <a:spLocks noGrp="1"/>
          </p:cNvSpPr>
          <p:nvPr>
            <p:ph type="sldNum" sz="quarter" idx="12"/>
          </p:nvPr>
        </p:nvSpPr>
        <p:spPr/>
        <p:txBody>
          <a:bodyPr/>
          <a:lstStyle/>
          <a:p>
            <a:fld id="{8CE6E9BD-04AE-4CF2-8368-9BE654C049F0}" type="slidenum">
              <a:rPr lang="en-US" smtClean="0"/>
              <a:t>‹#›</a:t>
            </a:fld>
            <a:endParaRPr lang="en-US"/>
          </a:p>
        </p:txBody>
      </p:sp>
    </p:spTree>
    <p:extLst>
      <p:ext uri="{BB962C8B-B14F-4D97-AF65-F5344CB8AC3E}">
        <p14:creationId xmlns:p14="http://schemas.microsoft.com/office/powerpoint/2010/main" val="901586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787B-E525-BCD8-BCDA-B96F898B84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78AF07-877D-72D2-32B4-5AC2AF164F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628E20-D248-03A0-FA8F-21397C1277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587B20-6759-45D0-AC09-9A09C262AC0A}" type="datetimeFigureOut">
              <a:rPr lang="en-US" smtClean="0"/>
              <a:t>10/12/2023</a:t>
            </a:fld>
            <a:endParaRPr lang="en-US"/>
          </a:p>
        </p:txBody>
      </p:sp>
      <p:sp>
        <p:nvSpPr>
          <p:cNvPr id="5" name="Footer Placeholder 4">
            <a:extLst>
              <a:ext uri="{FF2B5EF4-FFF2-40B4-BE49-F238E27FC236}">
                <a16:creationId xmlns:a16="http://schemas.microsoft.com/office/drawing/2014/main" id="{1E52BEC1-81DC-1E93-696C-258D53C186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385FC2-E878-A2BE-0739-EE5E591617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E6E9BD-04AE-4CF2-8368-9BE654C049F0}" type="slidenum">
              <a:rPr lang="en-US" smtClean="0"/>
              <a:t>‹#›</a:t>
            </a:fld>
            <a:endParaRPr lang="en-US"/>
          </a:p>
        </p:txBody>
      </p:sp>
    </p:spTree>
    <p:extLst>
      <p:ext uri="{BB962C8B-B14F-4D97-AF65-F5344CB8AC3E}">
        <p14:creationId xmlns:p14="http://schemas.microsoft.com/office/powerpoint/2010/main" val="2834824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9069EA-F807-3070-FB07-5272182484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690" y="2615226"/>
            <a:ext cx="4580648" cy="4717775"/>
          </a:xfrm>
          <a:prstGeom prst="rect">
            <a:avLst/>
          </a:prstGeom>
        </p:spPr>
      </p:pic>
      <p:sp>
        <p:nvSpPr>
          <p:cNvPr id="7" name="TextBox 6">
            <a:extLst>
              <a:ext uri="{FF2B5EF4-FFF2-40B4-BE49-F238E27FC236}">
                <a16:creationId xmlns:a16="http://schemas.microsoft.com/office/drawing/2014/main" id="{395DAD86-731C-C0EF-0159-0D10B1C4053E}"/>
              </a:ext>
            </a:extLst>
          </p:cNvPr>
          <p:cNvSpPr txBox="1"/>
          <p:nvPr/>
        </p:nvSpPr>
        <p:spPr>
          <a:xfrm>
            <a:off x="495508" y="1046970"/>
            <a:ext cx="11873552" cy="954107"/>
          </a:xfrm>
          <a:prstGeom prst="rect">
            <a:avLst/>
          </a:prstGeom>
          <a:noFill/>
        </p:spPr>
        <p:txBody>
          <a:bodyPr wrap="square" rtlCol="0">
            <a:spAutoFit/>
          </a:bodyPr>
          <a:lstStyle/>
          <a:p>
            <a:r>
              <a:rPr lang="en-US" sz="2800" dirty="0">
                <a:latin typeface="Felix Titling" panose="04060505060202020A04" pitchFamily="82" charset="0"/>
              </a:rPr>
              <a:t>UNVEILING MARKET INSIGHTS; ANALYSING SPENDING BEHAVIOUR  AND IDENTIFYING OPPORTUNITIES FOR GROWTH</a:t>
            </a:r>
          </a:p>
        </p:txBody>
      </p:sp>
      <p:sp>
        <p:nvSpPr>
          <p:cNvPr id="9" name="TextBox 8">
            <a:extLst>
              <a:ext uri="{FF2B5EF4-FFF2-40B4-BE49-F238E27FC236}">
                <a16:creationId xmlns:a16="http://schemas.microsoft.com/office/drawing/2014/main" id="{31833C87-E7A9-5C1D-E931-BCE582F87008}"/>
              </a:ext>
            </a:extLst>
          </p:cNvPr>
          <p:cNvSpPr txBox="1"/>
          <p:nvPr/>
        </p:nvSpPr>
        <p:spPr>
          <a:xfrm>
            <a:off x="4380932" y="60599"/>
            <a:ext cx="3425460" cy="646331"/>
          </a:xfrm>
          <a:prstGeom prst="rect">
            <a:avLst/>
          </a:prstGeom>
          <a:noFill/>
        </p:spPr>
        <p:txBody>
          <a:bodyPr wrap="square" rtlCol="0">
            <a:spAutoFit/>
          </a:bodyPr>
          <a:lstStyle/>
          <a:p>
            <a:r>
              <a:rPr lang="en-US" sz="3600" dirty="0">
                <a:latin typeface="Bernard MT Condensed" panose="02050806060905020404" pitchFamily="18" charset="0"/>
              </a:rPr>
              <a:t>PROJECT TITLE</a:t>
            </a:r>
          </a:p>
        </p:txBody>
      </p:sp>
      <p:sp>
        <p:nvSpPr>
          <p:cNvPr id="11" name="TextBox 10">
            <a:extLst>
              <a:ext uri="{FF2B5EF4-FFF2-40B4-BE49-F238E27FC236}">
                <a16:creationId xmlns:a16="http://schemas.microsoft.com/office/drawing/2014/main" id="{49A31E90-D7A2-36E9-A296-A655BF6A90DA}"/>
              </a:ext>
            </a:extLst>
          </p:cNvPr>
          <p:cNvSpPr txBox="1"/>
          <p:nvPr/>
        </p:nvSpPr>
        <p:spPr>
          <a:xfrm>
            <a:off x="6811999" y="3121226"/>
            <a:ext cx="2996590" cy="369332"/>
          </a:xfrm>
          <a:prstGeom prst="rect">
            <a:avLst/>
          </a:prstGeom>
          <a:noFill/>
        </p:spPr>
        <p:txBody>
          <a:bodyPr wrap="square" rtlCol="0">
            <a:spAutoFit/>
          </a:bodyPr>
          <a:lstStyle/>
          <a:p>
            <a:r>
              <a:rPr lang="en-US" dirty="0"/>
              <a:t>TEAM ID :NM2023TMID08095</a:t>
            </a:r>
          </a:p>
        </p:txBody>
      </p:sp>
      <p:sp>
        <p:nvSpPr>
          <p:cNvPr id="12" name="TextBox 11">
            <a:extLst>
              <a:ext uri="{FF2B5EF4-FFF2-40B4-BE49-F238E27FC236}">
                <a16:creationId xmlns:a16="http://schemas.microsoft.com/office/drawing/2014/main" id="{0A796344-0501-C52C-F302-D52D9CBAEF0C}"/>
              </a:ext>
            </a:extLst>
          </p:cNvPr>
          <p:cNvSpPr txBox="1"/>
          <p:nvPr/>
        </p:nvSpPr>
        <p:spPr>
          <a:xfrm>
            <a:off x="6811999" y="3570467"/>
            <a:ext cx="2766527" cy="369332"/>
          </a:xfrm>
          <a:prstGeom prst="rect">
            <a:avLst/>
          </a:prstGeom>
          <a:noFill/>
        </p:spPr>
        <p:txBody>
          <a:bodyPr wrap="none" rtlCol="0">
            <a:spAutoFit/>
          </a:bodyPr>
          <a:lstStyle/>
          <a:p>
            <a:r>
              <a:rPr lang="en-US" dirty="0"/>
              <a:t>TEAM LEADER: ABINAYA K S</a:t>
            </a:r>
          </a:p>
        </p:txBody>
      </p:sp>
      <p:sp>
        <p:nvSpPr>
          <p:cNvPr id="14" name="TextBox 13">
            <a:extLst>
              <a:ext uri="{FF2B5EF4-FFF2-40B4-BE49-F238E27FC236}">
                <a16:creationId xmlns:a16="http://schemas.microsoft.com/office/drawing/2014/main" id="{EE9D8FAA-7487-D4E8-01F0-9B245711394B}"/>
              </a:ext>
            </a:extLst>
          </p:cNvPr>
          <p:cNvSpPr txBox="1"/>
          <p:nvPr/>
        </p:nvSpPr>
        <p:spPr>
          <a:xfrm>
            <a:off x="6811999" y="4019708"/>
            <a:ext cx="2766527" cy="369332"/>
          </a:xfrm>
          <a:prstGeom prst="rect">
            <a:avLst/>
          </a:prstGeom>
          <a:noFill/>
        </p:spPr>
        <p:txBody>
          <a:bodyPr wrap="square" rtlCol="0">
            <a:spAutoFit/>
          </a:bodyPr>
          <a:lstStyle/>
          <a:p>
            <a:r>
              <a:rPr lang="en-US" dirty="0"/>
              <a:t>TEAM MEMBERS: ABI P</a:t>
            </a:r>
          </a:p>
        </p:txBody>
      </p:sp>
      <p:sp>
        <p:nvSpPr>
          <p:cNvPr id="15" name="TextBox 14">
            <a:extLst>
              <a:ext uri="{FF2B5EF4-FFF2-40B4-BE49-F238E27FC236}">
                <a16:creationId xmlns:a16="http://schemas.microsoft.com/office/drawing/2014/main" id="{34C4040C-9742-4C72-BDC5-6EA7F48BA5F1}"/>
              </a:ext>
            </a:extLst>
          </p:cNvPr>
          <p:cNvSpPr txBox="1"/>
          <p:nvPr/>
        </p:nvSpPr>
        <p:spPr>
          <a:xfrm>
            <a:off x="8297839" y="4468949"/>
            <a:ext cx="1510750" cy="369332"/>
          </a:xfrm>
          <a:prstGeom prst="rect">
            <a:avLst/>
          </a:prstGeom>
          <a:noFill/>
        </p:spPr>
        <p:txBody>
          <a:bodyPr wrap="square" rtlCol="0">
            <a:spAutoFit/>
          </a:bodyPr>
          <a:lstStyle/>
          <a:p>
            <a:r>
              <a:rPr lang="en-US" dirty="0"/>
              <a:t>ABISHA C F </a:t>
            </a:r>
          </a:p>
        </p:txBody>
      </p:sp>
      <p:sp>
        <p:nvSpPr>
          <p:cNvPr id="16" name="TextBox 15">
            <a:extLst>
              <a:ext uri="{FF2B5EF4-FFF2-40B4-BE49-F238E27FC236}">
                <a16:creationId xmlns:a16="http://schemas.microsoft.com/office/drawing/2014/main" id="{9DB0148C-1799-9036-333A-6CBD30AD071C}"/>
              </a:ext>
            </a:extLst>
          </p:cNvPr>
          <p:cNvSpPr txBox="1"/>
          <p:nvPr/>
        </p:nvSpPr>
        <p:spPr>
          <a:xfrm>
            <a:off x="8297839" y="4918190"/>
            <a:ext cx="1510750" cy="369332"/>
          </a:xfrm>
          <a:prstGeom prst="rect">
            <a:avLst/>
          </a:prstGeom>
          <a:noFill/>
        </p:spPr>
        <p:txBody>
          <a:bodyPr wrap="square" rtlCol="0">
            <a:spAutoFit/>
          </a:bodyPr>
          <a:lstStyle/>
          <a:p>
            <a:r>
              <a:rPr lang="en-US" dirty="0"/>
              <a:t>ABISHMA V</a:t>
            </a:r>
          </a:p>
        </p:txBody>
      </p:sp>
    </p:spTree>
    <p:extLst>
      <p:ext uri="{BB962C8B-B14F-4D97-AF65-F5344CB8AC3E}">
        <p14:creationId xmlns:p14="http://schemas.microsoft.com/office/powerpoint/2010/main" val="3485009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BD7702-5B26-AC4F-0253-C737881054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492" y="733049"/>
            <a:ext cx="11041016" cy="5391902"/>
          </a:xfrm>
          <a:prstGeom prst="rect">
            <a:avLst/>
          </a:prstGeom>
        </p:spPr>
      </p:pic>
    </p:spTree>
    <p:extLst>
      <p:ext uri="{BB962C8B-B14F-4D97-AF65-F5344CB8AC3E}">
        <p14:creationId xmlns:p14="http://schemas.microsoft.com/office/powerpoint/2010/main" val="4263112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453686-8ACF-C8DD-B9F2-4062FFFDA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822" y="888792"/>
            <a:ext cx="11130845" cy="5238459"/>
          </a:xfrm>
          <a:prstGeom prst="rect">
            <a:avLst/>
          </a:prstGeom>
        </p:spPr>
      </p:pic>
    </p:spTree>
    <p:extLst>
      <p:ext uri="{BB962C8B-B14F-4D97-AF65-F5344CB8AC3E}">
        <p14:creationId xmlns:p14="http://schemas.microsoft.com/office/powerpoint/2010/main" val="4002608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406477-CE5C-79BC-5EC7-C6F5D4E63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67" y="793144"/>
            <a:ext cx="11503378" cy="5271712"/>
          </a:xfrm>
          <a:prstGeom prst="rect">
            <a:avLst/>
          </a:prstGeom>
        </p:spPr>
      </p:pic>
    </p:spTree>
    <p:extLst>
      <p:ext uri="{BB962C8B-B14F-4D97-AF65-F5344CB8AC3E}">
        <p14:creationId xmlns:p14="http://schemas.microsoft.com/office/powerpoint/2010/main" val="3248413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113A55-B11D-9FD4-CAC9-50F817A09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793144"/>
            <a:ext cx="11022957" cy="5271712"/>
          </a:xfrm>
          <a:prstGeom prst="rect">
            <a:avLst/>
          </a:prstGeom>
        </p:spPr>
      </p:pic>
    </p:spTree>
    <p:extLst>
      <p:ext uri="{BB962C8B-B14F-4D97-AF65-F5344CB8AC3E}">
        <p14:creationId xmlns:p14="http://schemas.microsoft.com/office/powerpoint/2010/main" val="1139136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4D8311-30B0-50A6-0B12-4EFCD65DB1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532" y="793144"/>
            <a:ext cx="11322757" cy="5271712"/>
          </a:xfrm>
          <a:prstGeom prst="rect">
            <a:avLst/>
          </a:prstGeom>
        </p:spPr>
      </p:pic>
    </p:spTree>
    <p:extLst>
      <p:ext uri="{BB962C8B-B14F-4D97-AF65-F5344CB8AC3E}">
        <p14:creationId xmlns:p14="http://schemas.microsoft.com/office/powerpoint/2010/main" val="2742653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EC49D8-C95D-1A4F-EAB4-DE5FEB412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266" y="935895"/>
            <a:ext cx="10916355" cy="5211988"/>
          </a:xfrm>
          <a:prstGeom prst="rect">
            <a:avLst/>
          </a:prstGeom>
        </p:spPr>
      </p:pic>
    </p:spTree>
    <p:extLst>
      <p:ext uri="{BB962C8B-B14F-4D97-AF65-F5344CB8AC3E}">
        <p14:creationId xmlns:p14="http://schemas.microsoft.com/office/powerpoint/2010/main" val="2837047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80156E-6DAD-3A11-9D54-CFEAC9E34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511" y="793144"/>
            <a:ext cx="11695289" cy="5271712"/>
          </a:xfrm>
          <a:prstGeom prst="rect">
            <a:avLst/>
          </a:prstGeom>
        </p:spPr>
      </p:pic>
    </p:spTree>
    <p:extLst>
      <p:ext uri="{BB962C8B-B14F-4D97-AF65-F5344CB8AC3E}">
        <p14:creationId xmlns:p14="http://schemas.microsoft.com/office/powerpoint/2010/main" val="3061232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3CDA6B-04EE-E5C7-7E72-CA664136005B}"/>
              </a:ext>
            </a:extLst>
          </p:cNvPr>
          <p:cNvSpPr txBox="1"/>
          <p:nvPr/>
        </p:nvSpPr>
        <p:spPr>
          <a:xfrm>
            <a:off x="259645" y="530577"/>
            <a:ext cx="4763910" cy="369332"/>
          </a:xfrm>
          <a:prstGeom prst="rect">
            <a:avLst/>
          </a:prstGeom>
          <a:noFill/>
        </p:spPr>
        <p:txBody>
          <a:bodyPr wrap="square" rtlCol="0">
            <a:spAutoFit/>
          </a:bodyPr>
          <a:lstStyle/>
          <a:p>
            <a:r>
              <a:rPr lang="en-US" i="1" dirty="0">
                <a:latin typeface="Algerian" panose="04020705040A02060702" pitchFamily="82" charset="0"/>
              </a:rPr>
              <a:t>4. ADVANTAGES AND DISADVANTAGES</a:t>
            </a:r>
          </a:p>
        </p:txBody>
      </p:sp>
      <p:sp>
        <p:nvSpPr>
          <p:cNvPr id="4" name="TextBox 3">
            <a:extLst>
              <a:ext uri="{FF2B5EF4-FFF2-40B4-BE49-F238E27FC236}">
                <a16:creationId xmlns:a16="http://schemas.microsoft.com/office/drawing/2014/main" id="{82284FB8-7400-6753-5FE6-8044FFA3D026}"/>
              </a:ext>
            </a:extLst>
          </p:cNvPr>
          <p:cNvSpPr txBox="1"/>
          <p:nvPr/>
        </p:nvSpPr>
        <p:spPr>
          <a:xfrm>
            <a:off x="846667" y="1095022"/>
            <a:ext cx="1794933" cy="523220"/>
          </a:xfrm>
          <a:prstGeom prst="rect">
            <a:avLst/>
          </a:prstGeom>
          <a:noFill/>
        </p:spPr>
        <p:txBody>
          <a:bodyPr wrap="square" rtlCol="0">
            <a:spAutoFit/>
          </a:bodyPr>
          <a:lstStyle/>
          <a:p>
            <a:r>
              <a:rPr lang="en-US" sz="2800" dirty="0">
                <a:latin typeface="Agency FB" panose="020B0503020202020204" pitchFamily="34" charset="0"/>
              </a:rPr>
              <a:t>ADVANTAGES</a:t>
            </a:r>
          </a:p>
        </p:txBody>
      </p:sp>
      <p:sp>
        <p:nvSpPr>
          <p:cNvPr id="5" name="TextBox 4">
            <a:extLst>
              <a:ext uri="{FF2B5EF4-FFF2-40B4-BE49-F238E27FC236}">
                <a16:creationId xmlns:a16="http://schemas.microsoft.com/office/drawing/2014/main" id="{C1073710-84B6-A4FE-6A20-3BE9DE2CEA6E}"/>
              </a:ext>
            </a:extLst>
          </p:cNvPr>
          <p:cNvSpPr txBox="1"/>
          <p:nvPr/>
        </p:nvSpPr>
        <p:spPr>
          <a:xfrm>
            <a:off x="706056" y="1930723"/>
            <a:ext cx="9769033" cy="646331"/>
          </a:xfrm>
          <a:prstGeom prst="rect">
            <a:avLst/>
          </a:prstGeom>
          <a:noFill/>
        </p:spPr>
        <p:txBody>
          <a:bodyPr wrap="square" rtlCol="0">
            <a:spAutoFit/>
          </a:bodyPr>
          <a:lstStyle/>
          <a:p>
            <a:r>
              <a:rPr lang="en-US" dirty="0">
                <a:latin typeface="Abadi" panose="020F0502020204030204" pitchFamily="34" charset="0"/>
              </a:rPr>
              <a:t>1.Data Driven Decision Making : Analyzing spending behavior provides valuable data enabling businesses to make informed decision based on real customer trends</a:t>
            </a:r>
            <a:endParaRPr lang="en-US" dirty="0"/>
          </a:p>
        </p:txBody>
      </p:sp>
      <p:sp>
        <p:nvSpPr>
          <p:cNvPr id="6" name="TextBox 5">
            <a:extLst>
              <a:ext uri="{FF2B5EF4-FFF2-40B4-BE49-F238E27FC236}">
                <a16:creationId xmlns:a16="http://schemas.microsoft.com/office/drawing/2014/main" id="{37F18BA4-EEA6-2C51-0849-060F0D7DC41D}"/>
              </a:ext>
            </a:extLst>
          </p:cNvPr>
          <p:cNvSpPr txBox="1"/>
          <p:nvPr/>
        </p:nvSpPr>
        <p:spPr>
          <a:xfrm>
            <a:off x="625033" y="3215618"/>
            <a:ext cx="9398643" cy="923330"/>
          </a:xfrm>
          <a:prstGeom prst="rect">
            <a:avLst/>
          </a:prstGeom>
          <a:noFill/>
        </p:spPr>
        <p:txBody>
          <a:bodyPr wrap="square" rtlCol="0">
            <a:spAutoFit/>
          </a:bodyPr>
          <a:lstStyle/>
          <a:p>
            <a:r>
              <a:rPr lang="en-US" dirty="0">
                <a:latin typeface="Abadi" panose="020F0502020204030204" pitchFamily="34" charset="0"/>
              </a:rPr>
              <a:t>2.Identifying Growing Opportunities : Market insights can uncover untapped market segment and emerging trends allowing businesses to capitalize on new opportunities for expansion and revenue growth</a:t>
            </a:r>
            <a:endParaRPr lang="en-US" dirty="0"/>
          </a:p>
        </p:txBody>
      </p:sp>
      <p:sp>
        <p:nvSpPr>
          <p:cNvPr id="7" name="TextBox 6">
            <a:extLst>
              <a:ext uri="{FF2B5EF4-FFF2-40B4-BE49-F238E27FC236}">
                <a16:creationId xmlns:a16="http://schemas.microsoft.com/office/drawing/2014/main" id="{156A7387-B093-EE29-A569-51A7EE11E971}"/>
              </a:ext>
            </a:extLst>
          </p:cNvPr>
          <p:cNvSpPr txBox="1"/>
          <p:nvPr/>
        </p:nvSpPr>
        <p:spPr>
          <a:xfrm>
            <a:off x="625033" y="5116647"/>
            <a:ext cx="9641711" cy="646331"/>
          </a:xfrm>
          <a:prstGeom prst="rect">
            <a:avLst/>
          </a:prstGeom>
          <a:noFill/>
        </p:spPr>
        <p:txBody>
          <a:bodyPr wrap="square" rtlCol="0">
            <a:spAutoFit/>
          </a:bodyPr>
          <a:lstStyle/>
          <a:p>
            <a:r>
              <a:rPr lang="en-US" dirty="0">
                <a:latin typeface="Abadi" panose="020F0502020204030204" pitchFamily="34" charset="0"/>
              </a:rPr>
              <a:t>3.Competitive Advantage : With insights into market trends businesses can stay ahead of competition by adapting their strategies to align with market demand</a:t>
            </a:r>
            <a:endParaRPr lang="en-US" dirty="0"/>
          </a:p>
        </p:txBody>
      </p:sp>
    </p:spTree>
    <p:extLst>
      <p:ext uri="{BB962C8B-B14F-4D97-AF65-F5344CB8AC3E}">
        <p14:creationId xmlns:p14="http://schemas.microsoft.com/office/powerpoint/2010/main" val="1923455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403924-9652-8331-DAB4-745150F6763D}"/>
              </a:ext>
            </a:extLst>
          </p:cNvPr>
          <p:cNvSpPr txBox="1"/>
          <p:nvPr/>
        </p:nvSpPr>
        <p:spPr>
          <a:xfrm>
            <a:off x="497711" y="682908"/>
            <a:ext cx="2689695" cy="369332"/>
          </a:xfrm>
          <a:prstGeom prst="rect">
            <a:avLst/>
          </a:prstGeom>
          <a:noFill/>
        </p:spPr>
        <p:txBody>
          <a:bodyPr wrap="square" rtlCol="0">
            <a:spAutoFit/>
          </a:bodyPr>
          <a:lstStyle/>
          <a:p>
            <a:r>
              <a:rPr lang="en-US" dirty="0">
                <a:latin typeface="Arial Black" panose="020B0A04020102020204" pitchFamily="34" charset="0"/>
              </a:rPr>
              <a:t>DISADVANTAGES</a:t>
            </a:r>
          </a:p>
        </p:txBody>
      </p:sp>
      <p:sp>
        <p:nvSpPr>
          <p:cNvPr id="3" name="TextBox 2">
            <a:extLst>
              <a:ext uri="{FF2B5EF4-FFF2-40B4-BE49-F238E27FC236}">
                <a16:creationId xmlns:a16="http://schemas.microsoft.com/office/drawing/2014/main" id="{68B502D8-500F-8259-216B-BA6843B5EA0C}"/>
              </a:ext>
            </a:extLst>
          </p:cNvPr>
          <p:cNvSpPr txBox="1"/>
          <p:nvPr/>
        </p:nvSpPr>
        <p:spPr>
          <a:xfrm>
            <a:off x="930343" y="1747777"/>
            <a:ext cx="10331824" cy="646331"/>
          </a:xfrm>
          <a:prstGeom prst="rect">
            <a:avLst/>
          </a:prstGeom>
          <a:noFill/>
        </p:spPr>
        <p:txBody>
          <a:bodyPr wrap="square" rtlCol="0">
            <a:spAutoFit/>
          </a:bodyPr>
          <a:lstStyle/>
          <a:p>
            <a:r>
              <a:rPr lang="en-US" dirty="0">
                <a:latin typeface="Abadi" panose="020F0502020204030204" pitchFamily="34" charset="0"/>
              </a:rPr>
              <a:t>1 . Data Accuracy : The quality of market insights depends on the accuracy of the data collected .Inaccurate data can lead to misguided decision and wasted resources</a:t>
            </a:r>
            <a:endParaRPr lang="en-US" dirty="0"/>
          </a:p>
        </p:txBody>
      </p:sp>
      <p:sp>
        <p:nvSpPr>
          <p:cNvPr id="4" name="TextBox 3">
            <a:extLst>
              <a:ext uri="{FF2B5EF4-FFF2-40B4-BE49-F238E27FC236}">
                <a16:creationId xmlns:a16="http://schemas.microsoft.com/office/drawing/2014/main" id="{791D9C94-65E1-9D30-D2E6-5649A39A84B8}"/>
              </a:ext>
            </a:extLst>
          </p:cNvPr>
          <p:cNvSpPr txBox="1"/>
          <p:nvPr/>
        </p:nvSpPr>
        <p:spPr>
          <a:xfrm>
            <a:off x="930344" y="3102015"/>
            <a:ext cx="9973008" cy="646331"/>
          </a:xfrm>
          <a:prstGeom prst="rect">
            <a:avLst/>
          </a:prstGeom>
          <a:noFill/>
        </p:spPr>
        <p:txBody>
          <a:bodyPr wrap="square" rtlCol="0">
            <a:spAutoFit/>
          </a:bodyPr>
          <a:lstStyle/>
          <a:p>
            <a:r>
              <a:rPr lang="en-US" dirty="0">
                <a:latin typeface="Abadi" panose="020F0502020204030204" pitchFamily="34" charset="0"/>
              </a:rPr>
              <a:t>2.Cost and resources : Gathering and analyzing market insights can be resource  intensive requiring investments in technology expertise and time</a:t>
            </a:r>
            <a:endParaRPr lang="en-US" dirty="0"/>
          </a:p>
        </p:txBody>
      </p:sp>
      <p:sp>
        <p:nvSpPr>
          <p:cNvPr id="5" name="TextBox 4">
            <a:extLst>
              <a:ext uri="{FF2B5EF4-FFF2-40B4-BE49-F238E27FC236}">
                <a16:creationId xmlns:a16="http://schemas.microsoft.com/office/drawing/2014/main" id="{9E817001-755C-C083-4C82-0F2373D7EA53}"/>
              </a:ext>
            </a:extLst>
          </p:cNvPr>
          <p:cNvSpPr txBox="1"/>
          <p:nvPr/>
        </p:nvSpPr>
        <p:spPr>
          <a:xfrm>
            <a:off x="930088" y="4618299"/>
            <a:ext cx="10331824" cy="646331"/>
          </a:xfrm>
          <a:prstGeom prst="rect">
            <a:avLst/>
          </a:prstGeom>
          <a:noFill/>
        </p:spPr>
        <p:txBody>
          <a:bodyPr wrap="square" rtlCol="0">
            <a:spAutoFit/>
          </a:bodyPr>
          <a:lstStyle/>
          <a:p>
            <a:r>
              <a:rPr lang="en-US" dirty="0">
                <a:latin typeface="Abadi" panose="020F0502020204030204" pitchFamily="34" charset="0"/>
              </a:rPr>
              <a:t>3. Market Volatility: Market can change rapidly and insights might become outdated quickly making it essential for businesses to maintain a continuous analysis  process  </a:t>
            </a:r>
            <a:endParaRPr lang="en-US" dirty="0"/>
          </a:p>
        </p:txBody>
      </p:sp>
    </p:spTree>
    <p:extLst>
      <p:ext uri="{BB962C8B-B14F-4D97-AF65-F5344CB8AC3E}">
        <p14:creationId xmlns:p14="http://schemas.microsoft.com/office/powerpoint/2010/main" val="908559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65C5C5-3CEB-7208-363A-A37043F267AF}"/>
              </a:ext>
            </a:extLst>
          </p:cNvPr>
          <p:cNvSpPr txBox="1"/>
          <p:nvPr/>
        </p:nvSpPr>
        <p:spPr>
          <a:xfrm>
            <a:off x="1145894" y="1006997"/>
            <a:ext cx="2526654" cy="461665"/>
          </a:xfrm>
          <a:prstGeom prst="rect">
            <a:avLst/>
          </a:prstGeom>
          <a:noFill/>
        </p:spPr>
        <p:txBody>
          <a:bodyPr wrap="none" rtlCol="0">
            <a:spAutoFit/>
          </a:bodyPr>
          <a:lstStyle/>
          <a:p>
            <a:r>
              <a:rPr lang="en-US" sz="2400" i="1" dirty="0">
                <a:latin typeface="Algerian" panose="04020705040A02060702" pitchFamily="82" charset="0"/>
              </a:rPr>
              <a:t>5. APPLICATION </a:t>
            </a:r>
          </a:p>
        </p:txBody>
      </p:sp>
      <p:sp>
        <p:nvSpPr>
          <p:cNvPr id="3" name="TextBox 2">
            <a:extLst>
              <a:ext uri="{FF2B5EF4-FFF2-40B4-BE49-F238E27FC236}">
                <a16:creationId xmlns:a16="http://schemas.microsoft.com/office/drawing/2014/main" id="{684DBD55-071E-5EA7-5DAA-ED8F1B77E10A}"/>
              </a:ext>
            </a:extLst>
          </p:cNvPr>
          <p:cNvSpPr txBox="1"/>
          <p:nvPr/>
        </p:nvSpPr>
        <p:spPr>
          <a:xfrm>
            <a:off x="1770927" y="1597306"/>
            <a:ext cx="6268946" cy="369332"/>
          </a:xfrm>
          <a:prstGeom prst="rect">
            <a:avLst/>
          </a:prstGeom>
          <a:noFill/>
        </p:spPr>
        <p:txBody>
          <a:bodyPr wrap="square" rtlCol="0">
            <a:spAutoFit/>
          </a:bodyPr>
          <a:lstStyle/>
          <a:p>
            <a:r>
              <a:rPr lang="en-US" dirty="0">
                <a:latin typeface="Eras Medium ITC" panose="020B0602030504020804" pitchFamily="34" charset="0"/>
              </a:rPr>
              <a:t>The unveiling market insights application listed below </a:t>
            </a:r>
            <a:r>
              <a:rPr lang="en-US" dirty="0"/>
              <a:t>:</a:t>
            </a:r>
          </a:p>
        </p:txBody>
      </p:sp>
      <p:sp>
        <p:nvSpPr>
          <p:cNvPr id="4" name="TextBox 3">
            <a:extLst>
              <a:ext uri="{FF2B5EF4-FFF2-40B4-BE49-F238E27FC236}">
                <a16:creationId xmlns:a16="http://schemas.microsoft.com/office/drawing/2014/main" id="{F7A8F109-83E1-F88D-39BE-835CF0CFEBF7}"/>
              </a:ext>
            </a:extLst>
          </p:cNvPr>
          <p:cNvSpPr txBox="1"/>
          <p:nvPr/>
        </p:nvSpPr>
        <p:spPr>
          <a:xfrm>
            <a:off x="2178754" y="2269362"/>
            <a:ext cx="8952089" cy="830997"/>
          </a:xfrm>
          <a:prstGeom prst="rect">
            <a:avLst/>
          </a:prstGeom>
          <a:noFill/>
        </p:spPr>
        <p:txBody>
          <a:bodyPr wrap="square" rtlCol="0">
            <a:spAutoFit/>
          </a:bodyPr>
          <a:lstStyle/>
          <a:p>
            <a:r>
              <a:rPr lang="en-US" sz="2400" dirty="0">
                <a:latin typeface="Aptos Display" panose="020B0004020202020204" pitchFamily="34" charset="0"/>
              </a:rPr>
              <a:t>1. Global Expansion : Expanding the research to international markets for the broader perspective on spending  behavior</a:t>
            </a:r>
          </a:p>
        </p:txBody>
      </p:sp>
      <p:sp>
        <p:nvSpPr>
          <p:cNvPr id="5" name="TextBox 4">
            <a:extLst>
              <a:ext uri="{FF2B5EF4-FFF2-40B4-BE49-F238E27FC236}">
                <a16:creationId xmlns:a16="http://schemas.microsoft.com/office/drawing/2014/main" id="{13E47DD8-C84F-55A2-E3CA-3AB6CFE1B710}"/>
              </a:ext>
            </a:extLst>
          </p:cNvPr>
          <p:cNvSpPr txBox="1"/>
          <p:nvPr/>
        </p:nvSpPr>
        <p:spPr>
          <a:xfrm>
            <a:off x="2259777" y="3757642"/>
            <a:ext cx="8632000" cy="830997"/>
          </a:xfrm>
          <a:prstGeom prst="rect">
            <a:avLst/>
          </a:prstGeom>
          <a:noFill/>
        </p:spPr>
        <p:txBody>
          <a:bodyPr wrap="square" rtlCol="0">
            <a:spAutoFit/>
          </a:bodyPr>
          <a:lstStyle/>
          <a:p>
            <a:r>
              <a:rPr lang="en-US" sz="2400" dirty="0">
                <a:latin typeface="Aptos Display" panose="020B0004020202020204" pitchFamily="34" charset="0"/>
              </a:rPr>
              <a:t>2 . Mobile Commerce Insights : Focusing on mobile spending trends as smartphone usage continues to rise.</a:t>
            </a:r>
          </a:p>
        </p:txBody>
      </p:sp>
      <p:sp>
        <p:nvSpPr>
          <p:cNvPr id="6" name="TextBox 5">
            <a:extLst>
              <a:ext uri="{FF2B5EF4-FFF2-40B4-BE49-F238E27FC236}">
                <a16:creationId xmlns:a16="http://schemas.microsoft.com/office/drawing/2014/main" id="{F16B1574-2767-0377-88AF-4D320CB6EC12}"/>
              </a:ext>
            </a:extLst>
          </p:cNvPr>
          <p:cNvSpPr txBox="1"/>
          <p:nvPr/>
        </p:nvSpPr>
        <p:spPr>
          <a:xfrm>
            <a:off x="2231769" y="5164161"/>
            <a:ext cx="9083413" cy="830997"/>
          </a:xfrm>
          <a:prstGeom prst="rect">
            <a:avLst/>
          </a:prstGeom>
          <a:noFill/>
        </p:spPr>
        <p:txBody>
          <a:bodyPr wrap="square" rtlCol="0">
            <a:spAutoFit/>
          </a:bodyPr>
          <a:lstStyle/>
          <a:p>
            <a:r>
              <a:rPr lang="en-US" sz="2400" dirty="0">
                <a:latin typeface="Aptos Display" panose="020B0004020202020204" pitchFamily="34" charset="0"/>
              </a:rPr>
              <a:t>3.Ethnographic research : Conducting in depth ethnographic studies to gain a deeper understanding of consumer behavior</a:t>
            </a:r>
          </a:p>
        </p:txBody>
      </p:sp>
    </p:spTree>
    <p:extLst>
      <p:ext uri="{BB962C8B-B14F-4D97-AF65-F5344CB8AC3E}">
        <p14:creationId xmlns:p14="http://schemas.microsoft.com/office/powerpoint/2010/main" val="3905158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D5C81A-2133-1005-CD32-D5C813BC3BAC}"/>
              </a:ext>
            </a:extLst>
          </p:cNvPr>
          <p:cNvSpPr txBox="1"/>
          <p:nvPr/>
        </p:nvSpPr>
        <p:spPr>
          <a:xfrm>
            <a:off x="4577329" y="333033"/>
            <a:ext cx="2792252" cy="461665"/>
          </a:xfrm>
          <a:prstGeom prst="rect">
            <a:avLst/>
          </a:prstGeom>
          <a:noFill/>
        </p:spPr>
        <p:txBody>
          <a:bodyPr wrap="square" rtlCol="0">
            <a:spAutoFit/>
          </a:bodyPr>
          <a:lstStyle/>
          <a:p>
            <a:r>
              <a:rPr lang="en-US" sz="2400" dirty="0">
                <a:latin typeface="Bernard MT Condensed" panose="02050806060905020404" pitchFamily="18" charset="0"/>
              </a:rPr>
              <a:t>PROJECT REPORT</a:t>
            </a:r>
          </a:p>
        </p:txBody>
      </p:sp>
      <p:sp>
        <p:nvSpPr>
          <p:cNvPr id="8" name="TextBox 7">
            <a:extLst>
              <a:ext uri="{FF2B5EF4-FFF2-40B4-BE49-F238E27FC236}">
                <a16:creationId xmlns:a16="http://schemas.microsoft.com/office/drawing/2014/main" id="{A5B83900-52E8-84C8-4771-C8A0B46BB857}"/>
              </a:ext>
            </a:extLst>
          </p:cNvPr>
          <p:cNvSpPr txBox="1"/>
          <p:nvPr/>
        </p:nvSpPr>
        <p:spPr>
          <a:xfrm>
            <a:off x="870579" y="1032472"/>
            <a:ext cx="3201040" cy="461665"/>
          </a:xfrm>
          <a:prstGeom prst="rect">
            <a:avLst/>
          </a:prstGeom>
          <a:noFill/>
        </p:spPr>
        <p:txBody>
          <a:bodyPr wrap="square" rtlCol="0">
            <a:spAutoFit/>
          </a:bodyPr>
          <a:lstStyle/>
          <a:p>
            <a:r>
              <a:rPr lang="en-US" sz="2400" dirty="0">
                <a:latin typeface="Lucida Handwriting" panose="03010101010101010101" pitchFamily="66" charset="0"/>
              </a:rPr>
              <a:t>INTRODUCTION</a:t>
            </a:r>
          </a:p>
        </p:txBody>
      </p:sp>
      <p:sp>
        <p:nvSpPr>
          <p:cNvPr id="9" name="TextBox 8">
            <a:extLst>
              <a:ext uri="{FF2B5EF4-FFF2-40B4-BE49-F238E27FC236}">
                <a16:creationId xmlns:a16="http://schemas.microsoft.com/office/drawing/2014/main" id="{81AF5756-71B2-B7BB-A048-EE4B68A3D1AD}"/>
              </a:ext>
            </a:extLst>
          </p:cNvPr>
          <p:cNvSpPr txBox="1"/>
          <p:nvPr/>
        </p:nvSpPr>
        <p:spPr>
          <a:xfrm>
            <a:off x="1926663" y="1519498"/>
            <a:ext cx="3201040" cy="369332"/>
          </a:xfrm>
          <a:prstGeom prst="rect">
            <a:avLst/>
          </a:prstGeom>
          <a:noFill/>
        </p:spPr>
        <p:txBody>
          <a:bodyPr wrap="square" rtlCol="0">
            <a:spAutoFit/>
          </a:bodyPr>
          <a:lstStyle/>
          <a:p>
            <a:r>
              <a:rPr lang="en-US" dirty="0">
                <a:latin typeface="Castellar" panose="020A0402060406010301" pitchFamily="18" charset="0"/>
              </a:rPr>
              <a:t>OVERVIEW</a:t>
            </a:r>
          </a:p>
        </p:txBody>
      </p:sp>
      <p:sp>
        <p:nvSpPr>
          <p:cNvPr id="10" name="TextBox 9">
            <a:extLst>
              <a:ext uri="{FF2B5EF4-FFF2-40B4-BE49-F238E27FC236}">
                <a16:creationId xmlns:a16="http://schemas.microsoft.com/office/drawing/2014/main" id="{23407DBF-E545-5037-F7FC-4190A4BF3FB4}"/>
              </a:ext>
            </a:extLst>
          </p:cNvPr>
          <p:cNvSpPr txBox="1"/>
          <p:nvPr/>
        </p:nvSpPr>
        <p:spPr>
          <a:xfrm>
            <a:off x="1993605" y="1888830"/>
            <a:ext cx="1855926" cy="369332"/>
          </a:xfrm>
          <a:prstGeom prst="rect">
            <a:avLst/>
          </a:prstGeom>
          <a:noFill/>
        </p:spPr>
        <p:txBody>
          <a:bodyPr wrap="square" rtlCol="0">
            <a:spAutoFit/>
          </a:bodyPr>
          <a:lstStyle/>
          <a:p>
            <a:r>
              <a:rPr lang="en-US" dirty="0">
                <a:latin typeface="Castellar" panose="020A0402060406010301" pitchFamily="18" charset="0"/>
              </a:rPr>
              <a:t>PURPUSE</a:t>
            </a:r>
          </a:p>
        </p:txBody>
      </p:sp>
      <p:sp>
        <p:nvSpPr>
          <p:cNvPr id="11" name="TextBox 10">
            <a:extLst>
              <a:ext uri="{FF2B5EF4-FFF2-40B4-BE49-F238E27FC236}">
                <a16:creationId xmlns:a16="http://schemas.microsoft.com/office/drawing/2014/main" id="{8E567E27-D712-CF76-63C3-97B1F4B9D61A}"/>
              </a:ext>
            </a:extLst>
          </p:cNvPr>
          <p:cNvSpPr txBox="1"/>
          <p:nvPr/>
        </p:nvSpPr>
        <p:spPr>
          <a:xfrm>
            <a:off x="861391" y="2432063"/>
            <a:ext cx="8346450" cy="461665"/>
          </a:xfrm>
          <a:prstGeom prst="rect">
            <a:avLst/>
          </a:prstGeom>
          <a:noFill/>
        </p:spPr>
        <p:txBody>
          <a:bodyPr wrap="square" rtlCol="0">
            <a:spAutoFit/>
          </a:bodyPr>
          <a:lstStyle/>
          <a:p>
            <a:r>
              <a:rPr lang="en-US" sz="2400" dirty="0">
                <a:latin typeface="Lucida Handwriting" panose="03010101010101010101" pitchFamily="66" charset="0"/>
              </a:rPr>
              <a:t>PROBLEM DEFINITION AND DESIDN THINKING</a:t>
            </a:r>
          </a:p>
        </p:txBody>
      </p:sp>
      <p:sp>
        <p:nvSpPr>
          <p:cNvPr id="12" name="TextBox 11">
            <a:extLst>
              <a:ext uri="{FF2B5EF4-FFF2-40B4-BE49-F238E27FC236}">
                <a16:creationId xmlns:a16="http://schemas.microsoft.com/office/drawing/2014/main" id="{76FB91FB-F869-0C31-3BDC-2A564909FA54}"/>
              </a:ext>
            </a:extLst>
          </p:cNvPr>
          <p:cNvSpPr txBox="1"/>
          <p:nvPr/>
        </p:nvSpPr>
        <p:spPr>
          <a:xfrm>
            <a:off x="2024737" y="3056528"/>
            <a:ext cx="2552591" cy="369332"/>
          </a:xfrm>
          <a:prstGeom prst="rect">
            <a:avLst/>
          </a:prstGeom>
          <a:noFill/>
        </p:spPr>
        <p:txBody>
          <a:bodyPr wrap="square" rtlCol="0">
            <a:spAutoFit/>
          </a:bodyPr>
          <a:lstStyle/>
          <a:p>
            <a:r>
              <a:rPr lang="en-US" dirty="0">
                <a:latin typeface="Castellar" panose="020A0402060406010301" pitchFamily="18" charset="0"/>
              </a:rPr>
              <a:t>EMPATHY MAP</a:t>
            </a:r>
          </a:p>
        </p:txBody>
      </p:sp>
      <p:sp>
        <p:nvSpPr>
          <p:cNvPr id="13" name="TextBox 12">
            <a:extLst>
              <a:ext uri="{FF2B5EF4-FFF2-40B4-BE49-F238E27FC236}">
                <a16:creationId xmlns:a16="http://schemas.microsoft.com/office/drawing/2014/main" id="{EFF60C9B-9451-66D9-1F3E-58C4EE3ABDDE}"/>
              </a:ext>
            </a:extLst>
          </p:cNvPr>
          <p:cNvSpPr txBox="1"/>
          <p:nvPr/>
        </p:nvSpPr>
        <p:spPr>
          <a:xfrm>
            <a:off x="1993605" y="3518984"/>
            <a:ext cx="5945816" cy="369332"/>
          </a:xfrm>
          <a:prstGeom prst="rect">
            <a:avLst/>
          </a:prstGeom>
          <a:noFill/>
        </p:spPr>
        <p:txBody>
          <a:bodyPr wrap="square" rtlCol="0">
            <a:spAutoFit/>
          </a:bodyPr>
          <a:lstStyle/>
          <a:p>
            <a:r>
              <a:rPr lang="en-US" dirty="0">
                <a:latin typeface="Castellar" panose="020A0402060406010301" pitchFamily="18" charset="0"/>
              </a:rPr>
              <a:t>IDEATION AND BRAIN STROMING MAP</a:t>
            </a:r>
          </a:p>
        </p:txBody>
      </p:sp>
      <p:sp>
        <p:nvSpPr>
          <p:cNvPr id="14" name="TextBox 13">
            <a:extLst>
              <a:ext uri="{FF2B5EF4-FFF2-40B4-BE49-F238E27FC236}">
                <a16:creationId xmlns:a16="http://schemas.microsoft.com/office/drawing/2014/main" id="{80F2C1B2-E827-2F7F-A304-79A502A2EA20}"/>
              </a:ext>
            </a:extLst>
          </p:cNvPr>
          <p:cNvSpPr txBox="1"/>
          <p:nvPr/>
        </p:nvSpPr>
        <p:spPr>
          <a:xfrm>
            <a:off x="870579" y="4038807"/>
            <a:ext cx="1724512" cy="400110"/>
          </a:xfrm>
          <a:prstGeom prst="rect">
            <a:avLst/>
          </a:prstGeom>
          <a:noFill/>
        </p:spPr>
        <p:txBody>
          <a:bodyPr wrap="square" rtlCol="0">
            <a:spAutoFit/>
          </a:bodyPr>
          <a:lstStyle/>
          <a:p>
            <a:r>
              <a:rPr lang="en-US" sz="2000" dirty="0">
                <a:latin typeface="Lucida Handwriting" panose="03010101010101010101" pitchFamily="66" charset="0"/>
              </a:rPr>
              <a:t>RESULT</a:t>
            </a:r>
          </a:p>
        </p:txBody>
      </p:sp>
      <p:sp>
        <p:nvSpPr>
          <p:cNvPr id="15" name="TextBox 14">
            <a:extLst>
              <a:ext uri="{FF2B5EF4-FFF2-40B4-BE49-F238E27FC236}">
                <a16:creationId xmlns:a16="http://schemas.microsoft.com/office/drawing/2014/main" id="{F1E7F72B-B253-E103-7686-68BDD533DA88}"/>
              </a:ext>
            </a:extLst>
          </p:cNvPr>
          <p:cNvSpPr txBox="1"/>
          <p:nvPr/>
        </p:nvSpPr>
        <p:spPr>
          <a:xfrm>
            <a:off x="870579" y="4563159"/>
            <a:ext cx="5497422" cy="400110"/>
          </a:xfrm>
          <a:prstGeom prst="rect">
            <a:avLst/>
          </a:prstGeom>
          <a:noFill/>
        </p:spPr>
        <p:txBody>
          <a:bodyPr wrap="square" rtlCol="0">
            <a:spAutoFit/>
          </a:bodyPr>
          <a:lstStyle/>
          <a:p>
            <a:r>
              <a:rPr lang="en-US" sz="2000" dirty="0">
                <a:latin typeface="Lucida Handwriting" panose="03010101010101010101" pitchFamily="66" charset="0"/>
              </a:rPr>
              <a:t>ADVANTAGES AND DISADVANTAGES</a:t>
            </a:r>
          </a:p>
        </p:txBody>
      </p:sp>
      <p:sp>
        <p:nvSpPr>
          <p:cNvPr id="16" name="TextBox 15">
            <a:extLst>
              <a:ext uri="{FF2B5EF4-FFF2-40B4-BE49-F238E27FC236}">
                <a16:creationId xmlns:a16="http://schemas.microsoft.com/office/drawing/2014/main" id="{4F9E0623-159B-DAC9-31DE-6F033C49CFAD}"/>
              </a:ext>
            </a:extLst>
          </p:cNvPr>
          <p:cNvSpPr txBox="1"/>
          <p:nvPr/>
        </p:nvSpPr>
        <p:spPr>
          <a:xfrm>
            <a:off x="861391" y="5147839"/>
            <a:ext cx="3852536" cy="400110"/>
          </a:xfrm>
          <a:prstGeom prst="rect">
            <a:avLst/>
          </a:prstGeom>
          <a:noFill/>
        </p:spPr>
        <p:txBody>
          <a:bodyPr wrap="square" rtlCol="0">
            <a:spAutoFit/>
          </a:bodyPr>
          <a:lstStyle/>
          <a:p>
            <a:r>
              <a:rPr lang="en-US" sz="2000" dirty="0">
                <a:latin typeface="Lucida Handwriting" panose="03010101010101010101" pitchFamily="66" charset="0"/>
              </a:rPr>
              <a:t>APPLICATION</a:t>
            </a:r>
          </a:p>
        </p:txBody>
      </p:sp>
      <p:sp>
        <p:nvSpPr>
          <p:cNvPr id="17" name="TextBox 16">
            <a:extLst>
              <a:ext uri="{FF2B5EF4-FFF2-40B4-BE49-F238E27FC236}">
                <a16:creationId xmlns:a16="http://schemas.microsoft.com/office/drawing/2014/main" id="{F696FB30-6212-045E-FF23-57035FC280DA}"/>
              </a:ext>
            </a:extLst>
          </p:cNvPr>
          <p:cNvSpPr txBox="1"/>
          <p:nvPr/>
        </p:nvSpPr>
        <p:spPr>
          <a:xfrm>
            <a:off x="917894" y="5645551"/>
            <a:ext cx="3852537" cy="400110"/>
          </a:xfrm>
          <a:prstGeom prst="rect">
            <a:avLst/>
          </a:prstGeom>
          <a:noFill/>
        </p:spPr>
        <p:txBody>
          <a:bodyPr wrap="square" rtlCol="0">
            <a:spAutoFit/>
          </a:bodyPr>
          <a:lstStyle/>
          <a:p>
            <a:r>
              <a:rPr lang="en-US" sz="2000" dirty="0">
                <a:latin typeface="Lucida Handwriting" panose="03010101010101010101" pitchFamily="66" charset="0"/>
              </a:rPr>
              <a:t>CONCLUSION</a:t>
            </a:r>
          </a:p>
        </p:txBody>
      </p:sp>
      <p:sp>
        <p:nvSpPr>
          <p:cNvPr id="19" name="TextBox 18">
            <a:extLst>
              <a:ext uri="{FF2B5EF4-FFF2-40B4-BE49-F238E27FC236}">
                <a16:creationId xmlns:a16="http://schemas.microsoft.com/office/drawing/2014/main" id="{B71CB1E0-1AB2-C820-FBC0-5F0EBF51A004}"/>
              </a:ext>
            </a:extLst>
          </p:cNvPr>
          <p:cNvSpPr txBox="1"/>
          <p:nvPr/>
        </p:nvSpPr>
        <p:spPr>
          <a:xfrm rot="10800000" flipV="1">
            <a:off x="917894" y="5969317"/>
            <a:ext cx="6920952" cy="646331"/>
          </a:xfrm>
          <a:prstGeom prst="rect">
            <a:avLst/>
          </a:prstGeom>
          <a:noFill/>
        </p:spPr>
        <p:txBody>
          <a:bodyPr wrap="square" rtlCol="0">
            <a:spAutoFit/>
          </a:bodyPr>
          <a:lstStyle/>
          <a:p>
            <a:endParaRPr lang="en-US" dirty="0">
              <a:latin typeface="Lucida Handwriting" panose="03010101010101010101" pitchFamily="66" charset="0"/>
            </a:endParaRPr>
          </a:p>
          <a:p>
            <a:r>
              <a:rPr lang="en-US" dirty="0">
                <a:latin typeface="Lucida Handwriting" panose="03010101010101010101" pitchFamily="66" charset="0"/>
              </a:rPr>
              <a:t>FUTURE SCOPE</a:t>
            </a:r>
            <a:endParaRPr lang="en-US" dirty="0"/>
          </a:p>
        </p:txBody>
      </p:sp>
    </p:spTree>
    <p:extLst>
      <p:ext uri="{BB962C8B-B14F-4D97-AF65-F5344CB8AC3E}">
        <p14:creationId xmlns:p14="http://schemas.microsoft.com/office/powerpoint/2010/main" val="4141726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0D5ECC-5A37-C8C3-6449-D390A399FC69}"/>
              </a:ext>
            </a:extLst>
          </p:cNvPr>
          <p:cNvSpPr txBox="1"/>
          <p:nvPr/>
        </p:nvSpPr>
        <p:spPr>
          <a:xfrm>
            <a:off x="767645" y="711200"/>
            <a:ext cx="2759089" cy="523220"/>
          </a:xfrm>
          <a:prstGeom prst="rect">
            <a:avLst/>
          </a:prstGeom>
          <a:noFill/>
        </p:spPr>
        <p:txBody>
          <a:bodyPr wrap="none" rtlCol="0">
            <a:spAutoFit/>
          </a:bodyPr>
          <a:lstStyle/>
          <a:p>
            <a:r>
              <a:rPr lang="en-US" sz="2800" dirty="0">
                <a:latin typeface="Algerian" panose="04020705040A02060702" pitchFamily="82" charset="0"/>
              </a:rPr>
              <a:t>6. CONCLUSION </a:t>
            </a:r>
            <a:r>
              <a:rPr lang="en-US" dirty="0">
                <a:latin typeface="Abadi" panose="020F0502020204030204" pitchFamily="34" charset="0"/>
              </a:rPr>
              <a:t>:</a:t>
            </a:r>
            <a:endParaRPr lang="en-US" dirty="0"/>
          </a:p>
        </p:txBody>
      </p:sp>
      <p:sp>
        <p:nvSpPr>
          <p:cNvPr id="3" name="TextBox 2">
            <a:extLst>
              <a:ext uri="{FF2B5EF4-FFF2-40B4-BE49-F238E27FC236}">
                <a16:creationId xmlns:a16="http://schemas.microsoft.com/office/drawing/2014/main" id="{D630A578-EBF5-0732-D7D1-FB8E378EBBD0}"/>
              </a:ext>
            </a:extLst>
          </p:cNvPr>
          <p:cNvSpPr txBox="1"/>
          <p:nvPr/>
        </p:nvSpPr>
        <p:spPr>
          <a:xfrm>
            <a:off x="1257498" y="1937717"/>
            <a:ext cx="9460659" cy="4401205"/>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The conclusion of the report “Unveiling market insights :Analyzing spending behavior and identifying opportunities for growth” highlights the key findings and takeaway from the analysis . It emphasizes the importance of the understanding consumer spending  behavior in order to make informed business decision and seize growth opportunities .The conclusion may also provide recommendations for businesses to leverage the identified insights and adapt their strategies for sustained growth in the market.</a:t>
            </a:r>
          </a:p>
        </p:txBody>
      </p:sp>
    </p:spTree>
    <p:extLst>
      <p:ext uri="{BB962C8B-B14F-4D97-AF65-F5344CB8AC3E}">
        <p14:creationId xmlns:p14="http://schemas.microsoft.com/office/powerpoint/2010/main" val="3966874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50DA2B-6840-B013-5ED1-E0F53CEB524B}"/>
              </a:ext>
            </a:extLst>
          </p:cNvPr>
          <p:cNvSpPr txBox="1"/>
          <p:nvPr/>
        </p:nvSpPr>
        <p:spPr>
          <a:xfrm>
            <a:off x="812800" y="530578"/>
            <a:ext cx="2834430" cy="400110"/>
          </a:xfrm>
          <a:prstGeom prst="rect">
            <a:avLst/>
          </a:prstGeom>
          <a:noFill/>
        </p:spPr>
        <p:txBody>
          <a:bodyPr wrap="none" rtlCol="0">
            <a:spAutoFit/>
          </a:bodyPr>
          <a:lstStyle/>
          <a:p>
            <a:r>
              <a:rPr lang="en-US" sz="2000" dirty="0">
                <a:latin typeface="Arial Black" panose="020B0A04020102020204" pitchFamily="34" charset="0"/>
              </a:rPr>
              <a:t>7 . FUTURE SCOPE</a:t>
            </a:r>
          </a:p>
        </p:txBody>
      </p:sp>
      <p:sp>
        <p:nvSpPr>
          <p:cNvPr id="4" name="TextBox 3">
            <a:extLst>
              <a:ext uri="{FF2B5EF4-FFF2-40B4-BE49-F238E27FC236}">
                <a16:creationId xmlns:a16="http://schemas.microsoft.com/office/drawing/2014/main" id="{76F223F6-27CD-30F7-BF2E-BA0D6E824E41}"/>
              </a:ext>
            </a:extLst>
          </p:cNvPr>
          <p:cNvSpPr txBox="1"/>
          <p:nvPr/>
        </p:nvSpPr>
        <p:spPr>
          <a:xfrm>
            <a:off x="2159865" y="1312990"/>
            <a:ext cx="4742505" cy="523220"/>
          </a:xfrm>
          <a:prstGeom prst="rect">
            <a:avLst/>
          </a:prstGeom>
          <a:noFill/>
        </p:spPr>
        <p:txBody>
          <a:bodyPr wrap="square" rtlCol="0">
            <a:spAutoFit/>
          </a:bodyPr>
          <a:lstStyle/>
          <a:p>
            <a:r>
              <a:rPr lang="en-US" sz="2800" dirty="0">
                <a:latin typeface="Bahnschrift" panose="020B0502040204020203" pitchFamily="34" charset="0"/>
              </a:rPr>
              <a:t>1 .Artificial intelligence</a:t>
            </a:r>
          </a:p>
        </p:txBody>
      </p:sp>
      <p:sp>
        <p:nvSpPr>
          <p:cNvPr id="5" name="TextBox 4">
            <a:extLst>
              <a:ext uri="{FF2B5EF4-FFF2-40B4-BE49-F238E27FC236}">
                <a16:creationId xmlns:a16="http://schemas.microsoft.com/office/drawing/2014/main" id="{FDDD90E2-A224-6CAD-B198-74F046C23B68}"/>
              </a:ext>
            </a:extLst>
          </p:cNvPr>
          <p:cNvSpPr txBox="1"/>
          <p:nvPr/>
        </p:nvSpPr>
        <p:spPr>
          <a:xfrm>
            <a:off x="2186735" y="2237604"/>
            <a:ext cx="3102896" cy="523220"/>
          </a:xfrm>
          <a:prstGeom prst="rect">
            <a:avLst/>
          </a:prstGeom>
          <a:noFill/>
        </p:spPr>
        <p:txBody>
          <a:bodyPr wrap="square" rtlCol="0">
            <a:spAutoFit/>
          </a:bodyPr>
          <a:lstStyle/>
          <a:p>
            <a:r>
              <a:rPr lang="en-US" sz="2800" dirty="0">
                <a:latin typeface="Bahnschrift" panose="020B0502040204020203" pitchFamily="34" charset="0"/>
              </a:rPr>
              <a:t>2. Personalization</a:t>
            </a:r>
            <a:r>
              <a:rPr lang="en-US" dirty="0">
                <a:latin typeface="Abadi" panose="020F0502020204030204" pitchFamily="34" charset="0"/>
              </a:rPr>
              <a:t>.</a:t>
            </a:r>
            <a:endParaRPr lang="en-US" dirty="0"/>
          </a:p>
        </p:txBody>
      </p:sp>
      <p:sp>
        <p:nvSpPr>
          <p:cNvPr id="6" name="TextBox 5">
            <a:extLst>
              <a:ext uri="{FF2B5EF4-FFF2-40B4-BE49-F238E27FC236}">
                <a16:creationId xmlns:a16="http://schemas.microsoft.com/office/drawing/2014/main" id="{1CD90457-061E-925C-D405-96BA7512E886}"/>
              </a:ext>
            </a:extLst>
          </p:cNvPr>
          <p:cNvSpPr txBox="1"/>
          <p:nvPr/>
        </p:nvSpPr>
        <p:spPr>
          <a:xfrm>
            <a:off x="2230015" y="3078865"/>
            <a:ext cx="6127695" cy="523220"/>
          </a:xfrm>
          <a:prstGeom prst="rect">
            <a:avLst/>
          </a:prstGeom>
          <a:noFill/>
        </p:spPr>
        <p:txBody>
          <a:bodyPr wrap="square" rtlCol="0">
            <a:spAutoFit/>
          </a:bodyPr>
          <a:lstStyle/>
          <a:p>
            <a:r>
              <a:rPr lang="en-US" sz="2800" dirty="0">
                <a:latin typeface="Bahnschrift" panose="020B0502040204020203" pitchFamily="34" charset="0"/>
              </a:rPr>
              <a:t>3. Industry specific insights </a:t>
            </a:r>
          </a:p>
        </p:txBody>
      </p:sp>
      <p:sp>
        <p:nvSpPr>
          <p:cNvPr id="8" name="TextBox 7">
            <a:extLst>
              <a:ext uri="{FF2B5EF4-FFF2-40B4-BE49-F238E27FC236}">
                <a16:creationId xmlns:a16="http://schemas.microsoft.com/office/drawing/2014/main" id="{44DC4F2D-A083-3359-F7D2-EA22A0DF194E}"/>
              </a:ext>
            </a:extLst>
          </p:cNvPr>
          <p:cNvSpPr txBox="1"/>
          <p:nvPr/>
        </p:nvSpPr>
        <p:spPr>
          <a:xfrm>
            <a:off x="2230014" y="3958598"/>
            <a:ext cx="6127696" cy="523220"/>
          </a:xfrm>
          <a:prstGeom prst="rect">
            <a:avLst/>
          </a:prstGeom>
          <a:noFill/>
        </p:spPr>
        <p:txBody>
          <a:bodyPr wrap="square" rtlCol="0">
            <a:spAutoFit/>
          </a:bodyPr>
          <a:lstStyle/>
          <a:p>
            <a:r>
              <a:rPr lang="en-US" sz="2800" dirty="0">
                <a:latin typeface="Bahnschrift" panose="020B0502040204020203" pitchFamily="34" charset="0"/>
              </a:rPr>
              <a:t>4. Competitive benchmarking</a:t>
            </a:r>
            <a:r>
              <a:rPr lang="en-US" dirty="0">
                <a:latin typeface="Abadi" panose="020F0502020204030204" pitchFamily="34" charset="0"/>
              </a:rPr>
              <a:t>.</a:t>
            </a:r>
            <a:endParaRPr lang="en-US" dirty="0"/>
          </a:p>
        </p:txBody>
      </p:sp>
      <p:sp>
        <p:nvSpPr>
          <p:cNvPr id="11" name="TextBox 10">
            <a:extLst>
              <a:ext uri="{FF2B5EF4-FFF2-40B4-BE49-F238E27FC236}">
                <a16:creationId xmlns:a16="http://schemas.microsoft.com/office/drawing/2014/main" id="{2345859B-9965-2565-B4BF-C7475AB1D707}"/>
              </a:ext>
            </a:extLst>
          </p:cNvPr>
          <p:cNvSpPr txBox="1"/>
          <p:nvPr/>
        </p:nvSpPr>
        <p:spPr>
          <a:xfrm rot="10800000" flipV="1">
            <a:off x="2230246" y="4761387"/>
            <a:ext cx="6763282" cy="523220"/>
          </a:xfrm>
          <a:prstGeom prst="rect">
            <a:avLst/>
          </a:prstGeom>
          <a:noFill/>
        </p:spPr>
        <p:txBody>
          <a:bodyPr wrap="square">
            <a:spAutoFit/>
          </a:bodyPr>
          <a:lstStyle/>
          <a:p>
            <a:r>
              <a:rPr lang="en-US" sz="2800" dirty="0">
                <a:latin typeface="Bahnschrift" panose="020B0502040204020203" pitchFamily="34" charset="0"/>
              </a:rPr>
              <a:t>5. Consumer feed  back and so on</a:t>
            </a:r>
            <a:r>
              <a:rPr lang="en-US" dirty="0">
                <a:latin typeface="Abadi" panose="020F0502020204030204" pitchFamily="34" charset="0"/>
              </a:rPr>
              <a:t>.</a:t>
            </a:r>
            <a:endParaRPr lang="en-US" dirty="0"/>
          </a:p>
        </p:txBody>
      </p:sp>
    </p:spTree>
    <p:extLst>
      <p:ext uri="{BB962C8B-B14F-4D97-AF65-F5344CB8AC3E}">
        <p14:creationId xmlns:p14="http://schemas.microsoft.com/office/powerpoint/2010/main" val="451688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6A9B7C-FBFD-9FAA-DDC8-6466F982F507}"/>
              </a:ext>
            </a:extLst>
          </p:cNvPr>
          <p:cNvSpPr txBox="1"/>
          <p:nvPr/>
        </p:nvSpPr>
        <p:spPr>
          <a:xfrm>
            <a:off x="2247330" y="581119"/>
            <a:ext cx="7697339" cy="584775"/>
          </a:xfrm>
          <a:prstGeom prst="rect">
            <a:avLst/>
          </a:prstGeom>
          <a:noFill/>
        </p:spPr>
        <p:txBody>
          <a:bodyPr wrap="square" rtlCol="0">
            <a:spAutoFit/>
          </a:bodyPr>
          <a:lstStyle/>
          <a:p>
            <a:r>
              <a:rPr lang="en-US" sz="1600" dirty="0">
                <a:latin typeface="Arial Black" panose="020B0A04020102020204" pitchFamily="34" charset="0"/>
              </a:rPr>
              <a:t>UNVEILING MARKET INSIGHTS :ANAIYSING SPENDING BEHAVIOUR AND IDENTIFYING OPPURTUNITIES FOR GROWTH</a:t>
            </a:r>
          </a:p>
        </p:txBody>
      </p:sp>
      <p:sp>
        <p:nvSpPr>
          <p:cNvPr id="4" name="TextBox 3">
            <a:extLst>
              <a:ext uri="{FF2B5EF4-FFF2-40B4-BE49-F238E27FC236}">
                <a16:creationId xmlns:a16="http://schemas.microsoft.com/office/drawing/2014/main" id="{D64D7158-5782-FD00-F278-56D9E0E21F59}"/>
              </a:ext>
            </a:extLst>
          </p:cNvPr>
          <p:cNvSpPr txBox="1"/>
          <p:nvPr/>
        </p:nvSpPr>
        <p:spPr>
          <a:xfrm>
            <a:off x="1220189" y="2457654"/>
            <a:ext cx="9466007" cy="3970318"/>
          </a:xfrm>
          <a:prstGeom prst="rect">
            <a:avLst/>
          </a:prstGeom>
          <a:noFill/>
        </p:spPr>
        <p:txBody>
          <a:bodyPr wrap="square" rtlCol="0">
            <a:spAutoFit/>
          </a:bodyPr>
          <a:lstStyle/>
          <a:p>
            <a:r>
              <a:rPr lang="en-US" sz="2800" dirty="0">
                <a:latin typeface="Baskerville Old Face" panose="02020602080505020303" pitchFamily="18" charset="0"/>
              </a:rPr>
              <a:t>Unveiling market insights :Analyzing spending behavior and identifying opportunities for growth In this exploration of consumer behavior and market dynamics ,we will delve into the intricacies of how people spend their hard earned money and discover the hidden opportunities for businesses to thrive in an ever evolving market place . Join us as we unravel the intricacies of consumer choices and unveil marketplace. Join us as we unravel the intricacies of consumer choices and unveil strategies for sustainable growth</a:t>
            </a:r>
          </a:p>
        </p:txBody>
      </p:sp>
      <p:sp>
        <p:nvSpPr>
          <p:cNvPr id="5" name="TextBox 4">
            <a:extLst>
              <a:ext uri="{FF2B5EF4-FFF2-40B4-BE49-F238E27FC236}">
                <a16:creationId xmlns:a16="http://schemas.microsoft.com/office/drawing/2014/main" id="{20BA73B9-A08D-53BB-6FB3-87AAA03E8BEC}"/>
              </a:ext>
            </a:extLst>
          </p:cNvPr>
          <p:cNvSpPr txBox="1"/>
          <p:nvPr/>
        </p:nvSpPr>
        <p:spPr>
          <a:xfrm>
            <a:off x="723331" y="1692322"/>
            <a:ext cx="3835021" cy="584775"/>
          </a:xfrm>
          <a:prstGeom prst="rect">
            <a:avLst/>
          </a:prstGeom>
          <a:noFill/>
        </p:spPr>
        <p:txBody>
          <a:bodyPr wrap="square" rtlCol="0">
            <a:spAutoFit/>
          </a:bodyPr>
          <a:lstStyle/>
          <a:p>
            <a:r>
              <a:rPr lang="en-US" sz="3200" dirty="0">
                <a:latin typeface="Baskerville Old Face" panose="02020602080505020303" pitchFamily="18" charset="0"/>
              </a:rPr>
              <a:t>INTRODUCTION</a:t>
            </a:r>
          </a:p>
        </p:txBody>
      </p:sp>
      <p:sp>
        <p:nvSpPr>
          <p:cNvPr id="7" name="TextBox 6">
            <a:extLst>
              <a:ext uri="{FF2B5EF4-FFF2-40B4-BE49-F238E27FC236}">
                <a16:creationId xmlns:a16="http://schemas.microsoft.com/office/drawing/2014/main" id="{DC5B7A89-32C0-B8E7-434F-046A89234530}"/>
              </a:ext>
            </a:extLst>
          </p:cNvPr>
          <p:cNvSpPr txBox="1"/>
          <p:nvPr/>
        </p:nvSpPr>
        <p:spPr>
          <a:xfrm>
            <a:off x="259307" y="1692323"/>
            <a:ext cx="341194" cy="646332"/>
          </a:xfrm>
          <a:prstGeom prst="rect">
            <a:avLst/>
          </a:prstGeom>
          <a:noFill/>
        </p:spPr>
        <p:txBody>
          <a:bodyPr wrap="square" rtlCol="0">
            <a:spAutoFit/>
          </a:bodyPr>
          <a:lstStyle/>
          <a:p>
            <a:r>
              <a:rPr lang="en-US" sz="3600" dirty="0">
                <a:latin typeface="Abadi" panose="020F0502020204030204" pitchFamily="34" charset="0"/>
              </a:rPr>
              <a:t>1</a:t>
            </a:r>
            <a:endParaRPr lang="en-US" sz="3600" dirty="0"/>
          </a:p>
        </p:txBody>
      </p:sp>
    </p:spTree>
    <p:extLst>
      <p:ext uri="{BB962C8B-B14F-4D97-AF65-F5344CB8AC3E}">
        <p14:creationId xmlns:p14="http://schemas.microsoft.com/office/powerpoint/2010/main" val="3440447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CBBA07-8FCD-3732-DA7D-D1F458697B79}"/>
              </a:ext>
            </a:extLst>
          </p:cNvPr>
          <p:cNvSpPr txBox="1"/>
          <p:nvPr/>
        </p:nvSpPr>
        <p:spPr>
          <a:xfrm>
            <a:off x="805218" y="900752"/>
            <a:ext cx="3220872" cy="707886"/>
          </a:xfrm>
          <a:prstGeom prst="rect">
            <a:avLst/>
          </a:prstGeom>
          <a:noFill/>
        </p:spPr>
        <p:txBody>
          <a:bodyPr wrap="square" rtlCol="0">
            <a:spAutoFit/>
          </a:bodyPr>
          <a:lstStyle/>
          <a:p>
            <a:r>
              <a:rPr lang="en-US" sz="4000" dirty="0">
                <a:latin typeface="Baskerville Old Face" panose="02020602080505020303" pitchFamily="18" charset="0"/>
              </a:rPr>
              <a:t>PURPOSE</a:t>
            </a:r>
          </a:p>
        </p:txBody>
      </p:sp>
      <p:sp>
        <p:nvSpPr>
          <p:cNvPr id="3" name="TextBox 2">
            <a:extLst>
              <a:ext uri="{FF2B5EF4-FFF2-40B4-BE49-F238E27FC236}">
                <a16:creationId xmlns:a16="http://schemas.microsoft.com/office/drawing/2014/main" id="{9A670C61-BA61-8060-3D67-6D128B6F8307}"/>
              </a:ext>
            </a:extLst>
          </p:cNvPr>
          <p:cNvSpPr txBox="1"/>
          <p:nvPr/>
        </p:nvSpPr>
        <p:spPr>
          <a:xfrm>
            <a:off x="1323834" y="2039020"/>
            <a:ext cx="8325133" cy="4832092"/>
          </a:xfrm>
          <a:prstGeom prst="rect">
            <a:avLst/>
          </a:prstGeom>
          <a:noFill/>
        </p:spPr>
        <p:txBody>
          <a:bodyPr wrap="square" rtlCol="0">
            <a:spAutoFit/>
          </a:bodyPr>
          <a:lstStyle/>
          <a:p>
            <a:r>
              <a:rPr lang="en-US" sz="2800" dirty="0">
                <a:latin typeface="Eras Medium ITC" panose="020B0602030504020804" pitchFamily="34" charset="0"/>
              </a:rPr>
              <a:t>Unveiling market insights serves the purpose of analyzing consumer spending behavior and identifying opportunities for business growth. By understanding how consumers allocate their resources and where they allocate them, companies can make informed decision to better target their products or services refine their marketing strategies and expand into new markets or products offerings .This process ultimately helps businesses adapt and thrive in a dynamic and competitive market.</a:t>
            </a:r>
          </a:p>
        </p:txBody>
      </p:sp>
      <p:sp>
        <p:nvSpPr>
          <p:cNvPr id="4" name="TextBox 3">
            <a:extLst>
              <a:ext uri="{FF2B5EF4-FFF2-40B4-BE49-F238E27FC236}">
                <a16:creationId xmlns:a16="http://schemas.microsoft.com/office/drawing/2014/main" id="{8B719156-329B-DC41-E39A-A12FB6DFA6CE}"/>
              </a:ext>
            </a:extLst>
          </p:cNvPr>
          <p:cNvSpPr txBox="1"/>
          <p:nvPr/>
        </p:nvSpPr>
        <p:spPr>
          <a:xfrm>
            <a:off x="327546" y="900752"/>
            <a:ext cx="477672" cy="707886"/>
          </a:xfrm>
          <a:prstGeom prst="rect">
            <a:avLst/>
          </a:prstGeom>
          <a:noFill/>
        </p:spPr>
        <p:txBody>
          <a:bodyPr wrap="square" rtlCol="0">
            <a:spAutoFit/>
          </a:bodyPr>
          <a:lstStyle/>
          <a:p>
            <a:r>
              <a:rPr lang="en-US" sz="4000" dirty="0">
                <a:latin typeface="Abadi" panose="020F0502020204030204" pitchFamily="34" charset="0"/>
              </a:rPr>
              <a:t>2</a:t>
            </a:r>
            <a:endParaRPr lang="en-US" sz="4000" dirty="0"/>
          </a:p>
        </p:txBody>
      </p:sp>
    </p:spTree>
    <p:extLst>
      <p:ext uri="{BB962C8B-B14F-4D97-AF65-F5344CB8AC3E}">
        <p14:creationId xmlns:p14="http://schemas.microsoft.com/office/powerpoint/2010/main" val="611755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DC8AB2-6FD7-B0A7-6665-17B6DA0D0524}"/>
              </a:ext>
            </a:extLst>
          </p:cNvPr>
          <p:cNvSpPr txBox="1"/>
          <p:nvPr/>
        </p:nvSpPr>
        <p:spPr>
          <a:xfrm>
            <a:off x="409828" y="530681"/>
            <a:ext cx="6479659" cy="461665"/>
          </a:xfrm>
          <a:prstGeom prst="rect">
            <a:avLst/>
          </a:prstGeom>
          <a:noFill/>
        </p:spPr>
        <p:txBody>
          <a:bodyPr wrap="none" rtlCol="0">
            <a:spAutoFit/>
          </a:bodyPr>
          <a:lstStyle/>
          <a:p>
            <a:r>
              <a:rPr lang="en-US" sz="2400" dirty="0">
                <a:latin typeface="Algerian" panose="04020705040A02060702" pitchFamily="82" charset="0"/>
              </a:rPr>
              <a:t>PROBLEM DEFINITION AND DESIGN THINKING </a:t>
            </a:r>
          </a:p>
        </p:txBody>
      </p:sp>
      <p:sp>
        <p:nvSpPr>
          <p:cNvPr id="5" name="TextBox 4">
            <a:extLst>
              <a:ext uri="{FF2B5EF4-FFF2-40B4-BE49-F238E27FC236}">
                <a16:creationId xmlns:a16="http://schemas.microsoft.com/office/drawing/2014/main" id="{4096D695-0CEA-9DF4-F5C6-3A8198483C8C}"/>
              </a:ext>
            </a:extLst>
          </p:cNvPr>
          <p:cNvSpPr txBox="1"/>
          <p:nvPr/>
        </p:nvSpPr>
        <p:spPr>
          <a:xfrm>
            <a:off x="1285461" y="1166191"/>
            <a:ext cx="10008952" cy="923330"/>
          </a:xfrm>
          <a:prstGeom prst="rect">
            <a:avLst/>
          </a:prstGeom>
          <a:noFill/>
        </p:spPr>
        <p:txBody>
          <a:bodyPr wrap="square" rtlCol="0">
            <a:spAutoFit/>
          </a:bodyPr>
          <a:lstStyle/>
          <a:p>
            <a:r>
              <a:rPr lang="en-US" dirty="0">
                <a:latin typeface="Aptos" panose="020B0004020202020204" pitchFamily="34" charset="0"/>
              </a:rPr>
              <a:t>The objective of the problem definition in unveiling market insights is analyzing the spending behavior provides valuable data enable businesses to make informed decisions based on the real customer trends</a:t>
            </a:r>
          </a:p>
        </p:txBody>
      </p:sp>
      <p:pic>
        <p:nvPicPr>
          <p:cNvPr id="9" name="Picture 8">
            <a:extLst>
              <a:ext uri="{FF2B5EF4-FFF2-40B4-BE49-F238E27FC236}">
                <a16:creationId xmlns:a16="http://schemas.microsoft.com/office/drawing/2014/main" id="{7F9951E1-03A7-95F9-039B-BA7B2DCE1A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133" y="2731911"/>
            <a:ext cx="8410223" cy="4007556"/>
          </a:xfrm>
          <a:prstGeom prst="rect">
            <a:avLst/>
          </a:prstGeom>
        </p:spPr>
      </p:pic>
      <p:sp>
        <p:nvSpPr>
          <p:cNvPr id="10" name="TextBox 9">
            <a:extLst>
              <a:ext uri="{FF2B5EF4-FFF2-40B4-BE49-F238E27FC236}">
                <a16:creationId xmlns:a16="http://schemas.microsoft.com/office/drawing/2014/main" id="{0FF20A1C-51D8-6659-D836-D8A669331815}"/>
              </a:ext>
            </a:extLst>
          </p:cNvPr>
          <p:cNvSpPr txBox="1"/>
          <p:nvPr/>
        </p:nvSpPr>
        <p:spPr>
          <a:xfrm>
            <a:off x="936975" y="2333486"/>
            <a:ext cx="1907823" cy="369332"/>
          </a:xfrm>
          <a:prstGeom prst="rect">
            <a:avLst/>
          </a:prstGeom>
          <a:noFill/>
        </p:spPr>
        <p:txBody>
          <a:bodyPr wrap="square" rtlCol="0">
            <a:spAutoFit/>
          </a:bodyPr>
          <a:lstStyle/>
          <a:p>
            <a:r>
              <a:rPr lang="en-US" b="1" dirty="0">
                <a:latin typeface="Algerian" panose="04020705040A02060702" pitchFamily="82" charset="0"/>
              </a:rPr>
              <a:t>EMPATHY MAP</a:t>
            </a:r>
          </a:p>
        </p:txBody>
      </p:sp>
      <p:sp>
        <p:nvSpPr>
          <p:cNvPr id="11" name="TextBox 10">
            <a:extLst>
              <a:ext uri="{FF2B5EF4-FFF2-40B4-BE49-F238E27FC236}">
                <a16:creationId xmlns:a16="http://schemas.microsoft.com/office/drawing/2014/main" id="{448C75CC-0639-0363-382F-206F897909E8}"/>
              </a:ext>
            </a:extLst>
          </p:cNvPr>
          <p:cNvSpPr txBox="1"/>
          <p:nvPr/>
        </p:nvSpPr>
        <p:spPr>
          <a:xfrm flipH="1">
            <a:off x="620324" y="2287319"/>
            <a:ext cx="316651" cy="461665"/>
          </a:xfrm>
          <a:prstGeom prst="rect">
            <a:avLst/>
          </a:prstGeom>
          <a:noFill/>
        </p:spPr>
        <p:txBody>
          <a:bodyPr wrap="square" rtlCol="0">
            <a:spAutoFit/>
          </a:bodyPr>
          <a:lstStyle/>
          <a:p>
            <a:r>
              <a:rPr lang="en-US" sz="2400" dirty="0">
                <a:latin typeface="Abadi" panose="020F0502020204030204" pitchFamily="34" charset="0"/>
              </a:rPr>
              <a:t>1</a:t>
            </a:r>
            <a:endParaRPr lang="en-US" sz="2400" dirty="0"/>
          </a:p>
        </p:txBody>
      </p:sp>
    </p:spTree>
    <p:extLst>
      <p:ext uri="{BB962C8B-B14F-4D97-AF65-F5344CB8AC3E}">
        <p14:creationId xmlns:p14="http://schemas.microsoft.com/office/powerpoint/2010/main" val="4131852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1A9123-C27D-140A-9E5E-5DC59A9728C5}"/>
              </a:ext>
            </a:extLst>
          </p:cNvPr>
          <p:cNvSpPr txBox="1"/>
          <p:nvPr/>
        </p:nvSpPr>
        <p:spPr>
          <a:xfrm>
            <a:off x="677334" y="1083734"/>
            <a:ext cx="3804356" cy="369332"/>
          </a:xfrm>
          <a:prstGeom prst="rect">
            <a:avLst/>
          </a:prstGeom>
          <a:noFill/>
        </p:spPr>
        <p:txBody>
          <a:bodyPr wrap="square" rtlCol="0">
            <a:spAutoFit/>
          </a:bodyPr>
          <a:lstStyle/>
          <a:p>
            <a:r>
              <a:rPr lang="en-US" dirty="0">
                <a:latin typeface="Bernard MT Condensed" panose="02050806060905020404" pitchFamily="18" charset="0"/>
              </a:rPr>
              <a:t>2  . IDEATION AND BRAINSTORMING MAP</a:t>
            </a:r>
          </a:p>
        </p:txBody>
      </p:sp>
      <p:pic>
        <p:nvPicPr>
          <p:cNvPr id="6" name="Picture 5">
            <a:extLst>
              <a:ext uri="{FF2B5EF4-FFF2-40B4-BE49-F238E27FC236}">
                <a16:creationId xmlns:a16="http://schemas.microsoft.com/office/drawing/2014/main" id="{B72B4934-DA12-1D68-4480-0D28DA0D0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491" y="1817510"/>
            <a:ext cx="11765017" cy="5040490"/>
          </a:xfrm>
          <a:prstGeom prst="rect">
            <a:avLst/>
          </a:prstGeom>
        </p:spPr>
      </p:pic>
    </p:spTree>
    <p:extLst>
      <p:ext uri="{BB962C8B-B14F-4D97-AF65-F5344CB8AC3E}">
        <p14:creationId xmlns:p14="http://schemas.microsoft.com/office/powerpoint/2010/main" val="85810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017A35-E1C3-39F0-E740-F3CBF3D0B2E5}"/>
              </a:ext>
            </a:extLst>
          </p:cNvPr>
          <p:cNvSpPr txBox="1"/>
          <p:nvPr/>
        </p:nvSpPr>
        <p:spPr>
          <a:xfrm>
            <a:off x="666046" y="528556"/>
            <a:ext cx="2675466" cy="707886"/>
          </a:xfrm>
          <a:prstGeom prst="rect">
            <a:avLst/>
          </a:prstGeom>
          <a:noFill/>
        </p:spPr>
        <p:txBody>
          <a:bodyPr wrap="square" rtlCol="0">
            <a:spAutoFit/>
          </a:bodyPr>
          <a:lstStyle/>
          <a:p>
            <a:r>
              <a:rPr lang="en-US" sz="4000" dirty="0">
                <a:latin typeface="Algerian" panose="04020705040A02060702" pitchFamily="82" charset="0"/>
              </a:rPr>
              <a:t>RESULT</a:t>
            </a:r>
          </a:p>
        </p:txBody>
      </p:sp>
      <p:sp>
        <p:nvSpPr>
          <p:cNvPr id="3" name="TextBox 2">
            <a:extLst>
              <a:ext uri="{FF2B5EF4-FFF2-40B4-BE49-F238E27FC236}">
                <a16:creationId xmlns:a16="http://schemas.microsoft.com/office/drawing/2014/main" id="{3C450E16-A68B-5213-8AE4-887DB51C31C4}"/>
              </a:ext>
            </a:extLst>
          </p:cNvPr>
          <p:cNvSpPr txBox="1"/>
          <p:nvPr/>
        </p:nvSpPr>
        <p:spPr>
          <a:xfrm>
            <a:off x="191913" y="590111"/>
            <a:ext cx="2573866" cy="646331"/>
          </a:xfrm>
          <a:prstGeom prst="rect">
            <a:avLst/>
          </a:prstGeom>
          <a:noFill/>
        </p:spPr>
        <p:txBody>
          <a:bodyPr wrap="square" rtlCol="0">
            <a:spAutoFit/>
          </a:bodyPr>
          <a:lstStyle/>
          <a:p>
            <a:r>
              <a:rPr lang="en-US" sz="3600" dirty="0">
                <a:latin typeface="Algerian" panose="04020705040A02060702" pitchFamily="82" charset="0"/>
              </a:rPr>
              <a:t>3.</a:t>
            </a:r>
          </a:p>
        </p:txBody>
      </p:sp>
      <p:sp>
        <p:nvSpPr>
          <p:cNvPr id="4" name="TextBox 3">
            <a:extLst>
              <a:ext uri="{FF2B5EF4-FFF2-40B4-BE49-F238E27FC236}">
                <a16:creationId xmlns:a16="http://schemas.microsoft.com/office/drawing/2014/main" id="{574CC328-EA12-C424-09A8-83884AFD6A6D}"/>
              </a:ext>
            </a:extLst>
          </p:cNvPr>
          <p:cNvSpPr txBox="1"/>
          <p:nvPr/>
        </p:nvSpPr>
        <p:spPr>
          <a:xfrm>
            <a:off x="1398645" y="1477664"/>
            <a:ext cx="1210268" cy="307777"/>
          </a:xfrm>
          <a:prstGeom prst="rect">
            <a:avLst/>
          </a:prstGeom>
          <a:noFill/>
        </p:spPr>
        <p:txBody>
          <a:bodyPr wrap="none" rtlCol="0">
            <a:spAutoFit/>
          </a:bodyPr>
          <a:lstStyle/>
          <a:p>
            <a:r>
              <a:rPr lang="en-US" sz="1400" b="1" i="1" dirty="0">
                <a:latin typeface="Aptos Display" panose="020B0004020202020204" pitchFamily="34" charset="0"/>
              </a:rPr>
              <a:t>DASHBOARD</a:t>
            </a:r>
          </a:p>
        </p:txBody>
      </p:sp>
      <p:pic>
        <p:nvPicPr>
          <p:cNvPr id="6" name="Picture 5">
            <a:extLst>
              <a:ext uri="{FF2B5EF4-FFF2-40B4-BE49-F238E27FC236}">
                <a16:creationId xmlns:a16="http://schemas.microsoft.com/office/drawing/2014/main" id="{38A8C0BD-ADFE-9EEF-2751-D6669CF66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46" y="1896533"/>
            <a:ext cx="10927643" cy="4560711"/>
          </a:xfrm>
          <a:prstGeom prst="rect">
            <a:avLst/>
          </a:prstGeom>
        </p:spPr>
      </p:pic>
    </p:spTree>
    <p:extLst>
      <p:ext uri="{BB962C8B-B14F-4D97-AF65-F5344CB8AC3E}">
        <p14:creationId xmlns:p14="http://schemas.microsoft.com/office/powerpoint/2010/main" val="2499062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6A4303-CF34-D486-2D7A-00036B9A8C6C}"/>
              </a:ext>
            </a:extLst>
          </p:cNvPr>
          <p:cNvSpPr txBox="1"/>
          <p:nvPr/>
        </p:nvSpPr>
        <p:spPr>
          <a:xfrm>
            <a:off x="282222" y="474133"/>
            <a:ext cx="1885245" cy="584775"/>
          </a:xfrm>
          <a:prstGeom prst="rect">
            <a:avLst/>
          </a:prstGeom>
          <a:noFill/>
        </p:spPr>
        <p:txBody>
          <a:bodyPr wrap="square" rtlCol="0">
            <a:spAutoFit/>
          </a:bodyPr>
          <a:lstStyle/>
          <a:p>
            <a:r>
              <a:rPr lang="en-US" sz="3200" dirty="0">
                <a:latin typeface="Algerian" panose="04020705040A02060702" pitchFamily="82" charset="0"/>
              </a:rPr>
              <a:t>STORY</a:t>
            </a:r>
          </a:p>
        </p:txBody>
      </p:sp>
      <p:pic>
        <p:nvPicPr>
          <p:cNvPr id="6" name="Picture 5">
            <a:extLst>
              <a:ext uri="{FF2B5EF4-FFF2-40B4-BE49-F238E27FC236}">
                <a16:creationId xmlns:a16="http://schemas.microsoft.com/office/drawing/2014/main" id="{C3395883-87E6-9952-7D2E-7BADDBEE75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555" y="1377245"/>
            <a:ext cx="11322756" cy="4646460"/>
          </a:xfrm>
          <a:prstGeom prst="rect">
            <a:avLst/>
          </a:prstGeom>
        </p:spPr>
      </p:pic>
    </p:spTree>
    <p:extLst>
      <p:ext uri="{BB962C8B-B14F-4D97-AF65-F5344CB8AC3E}">
        <p14:creationId xmlns:p14="http://schemas.microsoft.com/office/powerpoint/2010/main" val="2103390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E82405-8159-470E-0128-7ED8D47947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311" y="823006"/>
            <a:ext cx="10212443" cy="5211988"/>
          </a:xfrm>
          <a:prstGeom prst="rect">
            <a:avLst/>
          </a:prstGeom>
        </p:spPr>
      </p:pic>
    </p:spTree>
    <p:extLst>
      <p:ext uri="{BB962C8B-B14F-4D97-AF65-F5344CB8AC3E}">
        <p14:creationId xmlns:p14="http://schemas.microsoft.com/office/powerpoint/2010/main" val="2763471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613</Words>
  <Application>Microsoft Office PowerPoint</Application>
  <PresentationFormat>Widescreen</PresentationFormat>
  <Paragraphs>58</Paragraphs>
  <Slides>21</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21</vt:i4>
      </vt:variant>
    </vt:vector>
  </HeadingPairs>
  <TitlesOfParts>
    <vt:vector size="38" baseType="lpstr">
      <vt:lpstr>Abadi</vt:lpstr>
      <vt:lpstr>Agency FB</vt:lpstr>
      <vt:lpstr>Algerian</vt:lpstr>
      <vt:lpstr>Aptos</vt:lpstr>
      <vt:lpstr>Aptos Display</vt:lpstr>
      <vt:lpstr>Arial</vt:lpstr>
      <vt:lpstr>Arial Black</vt:lpstr>
      <vt:lpstr>Bahnschrift</vt:lpstr>
      <vt:lpstr>Baskerville Old Face</vt:lpstr>
      <vt:lpstr>Bernard MT Condensed</vt:lpstr>
      <vt:lpstr>Calibri</vt:lpstr>
      <vt:lpstr>Calibri Light</vt:lpstr>
      <vt:lpstr>Castellar</vt:lpstr>
      <vt:lpstr>Eras Medium ITC</vt:lpstr>
      <vt:lpstr>Felix Titling</vt:lpstr>
      <vt:lpstr>Lucida Handwriting</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cp:revision>
  <dcterms:created xsi:type="dcterms:W3CDTF">2023-10-12T14:49:06Z</dcterms:created>
  <dcterms:modified xsi:type="dcterms:W3CDTF">2023-10-12T19:48:12Z</dcterms:modified>
</cp:coreProperties>
</file>