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77"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7F1D2A-572D-4FB7-B476-5B618F50B33D}"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322709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F1D2A-572D-4FB7-B476-5B618F50B33D}"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153955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F1D2A-572D-4FB7-B476-5B618F50B33D}"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15022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F1D2A-572D-4FB7-B476-5B618F50B33D}"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200495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F1D2A-572D-4FB7-B476-5B618F50B33D}"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384643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F1D2A-572D-4FB7-B476-5B618F50B33D}"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66913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F1D2A-572D-4FB7-B476-5B618F50B33D}"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240099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F1D2A-572D-4FB7-B476-5B618F50B33D}"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118298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F1D2A-572D-4FB7-B476-5B618F50B33D}"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240946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F1D2A-572D-4FB7-B476-5B618F50B33D}"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85583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F1D2A-572D-4FB7-B476-5B618F50B33D}"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86961-97E5-43B3-88B7-EBA05F2AB027}" type="slidenum">
              <a:rPr lang="en-IN" smtClean="0"/>
              <a:t>‹#›</a:t>
            </a:fld>
            <a:endParaRPr lang="en-IN"/>
          </a:p>
        </p:txBody>
      </p:sp>
    </p:spTree>
    <p:extLst>
      <p:ext uri="{BB962C8B-B14F-4D97-AF65-F5344CB8AC3E}">
        <p14:creationId xmlns:p14="http://schemas.microsoft.com/office/powerpoint/2010/main" val="290614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F1D2A-572D-4FB7-B476-5B618F50B33D}" type="datetimeFigureOut">
              <a:rPr lang="en-IN" smtClean="0"/>
              <a:t>27-11-2023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86961-97E5-43B3-88B7-EBA05F2AB027}" type="slidenum">
              <a:rPr lang="en-IN" smtClean="0"/>
              <a:t>‹#›</a:t>
            </a:fld>
            <a:endParaRPr lang="en-IN"/>
          </a:p>
        </p:txBody>
      </p:sp>
    </p:spTree>
    <p:extLst>
      <p:ext uri="{BB962C8B-B14F-4D97-AF65-F5344CB8AC3E}">
        <p14:creationId xmlns:p14="http://schemas.microsoft.com/office/powerpoint/2010/main" val="27562744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2E94-7AFD-5CA8-558D-9215DB1D8F00}"/>
              </a:ext>
            </a:extLst>
          </p:cNvPr>
          <p:cNvSpPr>
            <a:spLocks noGrp="1"/>
          </p:cNvSpPr>
          <p:nvPr>
            <p:ph type="ctrTitle"/>
          </p:nvPr>
        </p:nvSpPr>
        <p:spPr>
          <a:xfrm>
            <a:off x="1524000" y="1122363"/>
            <a:ext cx="9144000" cy="1583515"/>
          </a:xfrm>
        </p:spPr>
        <p:txBody>
          <a:bodyPr>
            <a:normAutofit/>
          </a:bodyPr>
          <a:lstStyle/>
          <a:p>
            <a:r>
              <a:rPr lang="en-US" sz="3600" dirty="0"/>
              <a:t>A smart access control through number plate</a:t>
            </a:r>
            <a:endParaRPr lang="en-IN" sz="3600" dirty="0"/>
          </a:p>
        </p:txBody>
      </p:sp>
      <p:sp>
        <p:nvSpPr>
          <p:cNvPr id="3" name="Subtitle 2">
            <a:extLst>
              <a:ext uri="{FF2B5EF4-FFF2-40B4-BE49-F238E27FC236}">
                <a16:creationId xmlns:a16="http://schemas.microsoft.com/office/drawing/2014/main" id="{176043B3-D915-9402-67ED-95282AE80B00}"/>
              </a:ext>
            </a:extLst>
          </p:cNvPr>
          <p:cNvSpPr>
            <a:spLocks noGrp="1"/>
          </p:cNvSpPr>
          <p:nvPr>
            <p:ph type="subTitle" idx="1"/>
          </p:nvPr>
        </p:nvSpPr>
        <p:spPr>
          <a:xfrm>
            <a:off x="1524000" y="3806890"/>
            <a:ext cx="9144000" cy="1450910"/>
          </a:xfrm>
        </p:spPr>
        <p:txBody>
          <a:bodyPr>
            <a:normAutofit/>
          </a:bodyPr>
          <a:lstStyle/>
          <a:p>
            <a:r>
              <a:rPr lang="en-IN" sz="2000" dirty="0"/>
              <a:t>Guided by </a:t>
            </a:r>
          </a:p>
          <a:p>
            <a:r>
              <a:rPr lang="en-IN" sz="2000" dirty="0"/>
              <a:t>Mr. P. Paulraj M.E</a:t>
            </a:r>
          </a:p>
        </p:txBody>
      </p:sp>
      <p:sp>
        <p:nvSpPr>
          <p:cNvPr id="7" name="Title 1">
            <a:extLst>
              <a:ext uri="{FF2B5EF4-FFF2-40B4-BE49-F238E27FC236}">
                <a16:creationId xmlns:a16="http://schemas.microsoft.com/office/drawing/2014/main" id="{ECB6D6B1-DCCF-A8F1-A849-BD1326898B6C}"/>
              </a:ext>
            </a:extLst>
          </p:cNvPr>
          <p:cNvSpPr txBox="1">
            <a:spLocks/>
          </p:cNvSpPr>
          <p:nvPr/>
        </p:nvSpPr>
        <p:spPr>
          <a:xfrm>
            <a:off x="1524000" y="1122363"/>
            <a:ext cx="9144000" cy="1828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400" b="1" dirty="0">
                <a:solidFill>
                  <a:srgbClr val="FFFFFF"/>
                </a:solidFill>
                <a:latin typeface="Arial"/>
                <a:ea typeface="Arial"/>
                <a:cs typeface="Arial"/>
              </a:rPr>
            </a:br>
            <a:endParaRPr lang="en-IN" sz="2400" dirty="0"/>
          </a:p>
        </p:txBody>
      </p:sp>
      <p:sp>
        <p:nvSpPr>
          <p:cNvPr id="8" name="Subtitle 2">
            <a:extLst>
              <a:ext uri="{FF2B5EF4-FFF2-40B4-BE49-F238E27FC236}">
                <a16:creationId xmlns:a16="http://schemas.microsoft.com/office/drawing/2014/main" id="{44DE3434-8D77-E674-0D23-DAB104D9A52F}"/>
              </a:ext>
            </a:extLst>
          </p:cNvPr>
          <p:cNvSpPr txBox="1">
            <a:spLocks/>
          </p:cNvSpPr>
          <p:nvPr/>
        </p:nvSpPr>
        <p:spPr>
          <a:xfrm>
            <a:off x="6923314" y="4285957"/>
            <a:ext cx="4845698" cy="18281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u="sng" dirty="0"/>
          </a:p>
        </p:txBody>
      </p:sp>
      <p:pic>
        <p:nvPicPr>
          <p:cNvPr id="10" name="Picture 9">
            <a:extLst>
              <a:ext uri="{FF2B5EF4-FFF2-40B4-BE49-F238E27FC236}">
                <a16:creationId xmlns:a16="http://schemas.microsoft.com/office/drawing/2014/main" id="{8B6BCB34-3EF9-3C45-F83A-4C7A9B953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 y="4446350"/>
            <a:ext cx="4627984" cy="2374587"/>
          </a:xfrm>
          <a:prstGeom prst="rect">
            <a:avLst/>
          </a:prstGeom>
        </p:spPr>
      </p:pic>
    </p:spTree>
    <p:extLst>
      <p:ext uri="{BB962C8B-B14F-4D97-AF65-F5344CB8AC3E}">
        <p14:creationId xmlns:p14="http://schemas.microsoft.com/office/powerpoint/2010/main" val="327059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3F02-EF2D-EF5F-A2B1-AC574E10F95B}"/>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48439BB8-B7DD-C3FB-A013-A0E76858AEC2}"/>
              </a:ext>
            </a:extLst>
          </p:cNvPr>
          <p:cNvSpPr>
            <a:spLocks noGrp="1"/>
          </p:cNvSpPr>
          <p:nvPr>
            <p:ph idx="1"/>
          </p:nvPr>
        </p:nvSpPr>
        <p:spPr>
          <a:xfrm>
            <a:off x="838200" y="1978089"/>
            <a:ext cx="10515600" cy="4198873"/>
          </a:xfrm>
        </p:spPr>
        <p:txBody>
          <a:bodyPr/>
          <a:lstStyle/>
          <a:p>
            <a:pPr algn="just"/>
            <a:r>
              <a:rPr lang="en-US" dirty="0"/>
              <a:t> To recognize and extract the number  plate information accurately</a:t>
            </a:r>
          </a:p>
          <a:p>
            <a:endParaRPr lang="en-US" dirty="0"/>
          </a:p>
          <a:p>
            <a:pPr marL="0" indent="0">
              <a:buNone/>
            </a:pPr>
            <a:endParaRPr lang="en-US" dirty="0"/>
          </a:p>
          <a:p>
            <a:r>
              <a:rPr lang="en-US" dirty="0"/>
              <a:t>This module is responsible for storing the number plate information of authorized vehicles in a database. </a:t>
            </a:r>
          </a:p>
          <a:p>
            <a:pPr marL="0" indent="0">
              <a:buNone/>
            </a:pPr>
            <a:r>
              <a:rPr lang="en-US" dirty="0"/>
              <a:t>                                                                        </a:t>
            </a:r>
            <a:endParaRPr lang="en-IN" dirty="0"/>
          </a:p>
        </p:txBody>
      </p:sp>
      <p:pic>
        <p:nvPicPr>
          <p:cNvPr id="5" name="Picture 4">
            <a:extLst>
              <a:ext uri="{FF2B5EF4-FFF2-40B4-BE49-F238E27FC236}">
                <a16:creationId xmlns:a16="http://schemas.microsoft.com/office/drawing/2014/main" id="{DCF2145D-4A95-E97A-FE4D-7996F19E3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038" y="4609321"/>
            <a:ext cx="4641008" cy="1679510"/>
          </a:xfrm>
          <a:prstGeom prst="rect">
            <a:avLst/>
          </a:prstGeom>
        </p:spPr>
      </p:pic>
    </p:spTree>
    <p:extLst>
      <p:ext uri="{BB962C8B-B14F-4D97-AF65-F5344CB8AC3E}">
        <p14:creationId xmlns:p14="http://schemas.microsoft.com/office/powerpoint/2010/main" val="106368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6FD-B27B-E183-1FD0-A2C81486E5C8}"/>
              </a:ext>
            </a:extLst>
          </p:cNvPr>
          <p:cNvSpPr>
            <a:spLocks noGrp="1"/>
          </p:cNvSpPr>
          <p:nvPr>
            <p:ph type="title"/>
          </p:nvPr>
        </p:nvSpPr>
        <p:spPr/>
        <p:txBody>
          <a:bodyPr/>
          <a:lstStyle/>
          <a:p>
            <a:r>
              <a:rPr lang="en-US" dirty="0"/>
              <a:t>Authentication</a:t>
            </a:r>
            <a:br>
              <a:rPr lang="en-US" dirty="0"/>
            </a:br>
            <a:endParaRPr lang="en-IN" dirty="0"/>
          </a:p>
        </p:txBody>
      </p:sp>
      <p:sp>
        <p:nvSpPr>
          <p:cNvPr id="3" name="Content Placeholder 2">
            <a:extLst>
              <a:ext uri="{FF2B5EF4-FFF2-40B4-BE49-F238E27FC236}">
                <a16:creationId xmlns:a16="http://schemas.microsoft.com/office/drawing/2014/main" id="{022B46F0-4A36-B27A-7BF3-726AD97F1A4F}"/>
              </a:ext>
            </a:extLst>
          </p:cNvPr>
          <p:cNvSpPr>
            <a:spLocks noGrp="1"/>
          </p:cNvSpPr>
          <p:nvPr>
            <p:ph idx="1"/>
          </p:nvPr>
        </p:nvSpPr>
        <p:spPr/>
        <p:txBody>
          <a:bodyPr/>
          <a:lstStyle/>
          <a:p>
            <a:r>
              <a:rPr lang="en-US" dirty="0"/>
              <a:t>The system checks whether the vehicle is  enter the building by comparing the number plate with a database .</a:t>
            </a:r>
          </a:p>
          <a:p>
            <a:pPr marL="0" indent="0">
              <a:buNone/>
            </a:pPr>
            <a:endParaRPr lang="en-US" dirty="0"/>
          </a:p>
          <a:p>
            <a:r>
              <a:rPr lang="en-US" dirty="0"/>
              <a:t>If the vehicle is authorized, the system allows access to the building, for example, by opening gates or barriers.</a:t>
            </a:r>
            <a:endParaRPr lang="en-IN" dirty="0"/>
          </a:p>
          <a:p>
            <a:endParaRPr lang="en-IN" dirty="0"/>
          </a:p>
        </p:txBody>
      </p:sp>
      <p:pic>
        <p:nvPicPr>
          <p:cNvPr id="5" name="Picture 4">
            <a:extLst>
              <a:ext uri="{FF2B5EF4-FFF2-40B4-BE49-F238E27FC236}">
                <a16:creationId xmlns:a16="http://schemas.microsoft.com/office/drawing/2014/main" id="{917AF299-42D5-A1E7-CFF2-B14316DAB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661" y="4001294"/>
            <a:ext cx="2463961" cy="1973164"/>
          </a:xfrm>
          <a:prstGeom prst="rect">
            <a:avLst/>
          </a:prstGeom>
        </p:spPr>
      </p:pic>
    </p:spTree>
    <p:extLst>
      <p:ext uri="{BB962C8B-B14F-4D97-AF65-F5344CB8AC3E}">
        <p14:creationId xmlns:p14="http://schemas.microsoft.com/office/powerpoint/2010/main" val="13132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D7D5-5044-EFEC-7742-442140B52417}"/>
              </a:ext>
            </a:extLst>
          </p:cNvPr>
          <p:cNvSpPr>
            <a:spLocks noGrp="1"/>
          </p:cNvSpPr>
          <p:nvPr>
            <p:ph type="title"/>
          </p:nvPr>
        </p:nvSpPr>
        <p:spPr/>
        <p:txBody>
          <a:bodyPr/>
          <a:lstStyle/>
          <a:p>
            <a:r>
              <a:rPr lang="en-IN" dirty="0"/>
              <a:t>System Implementation</a:t>
            </a:r>
            <a:br>
              <a:rPr lang="en-IN" dirty="0"/>
            </a:br>
            <a:endParaRPr lang="en-IN" dirty="0"/>
          </a:p>
        </p:txBody>
      </p:sp>
      <p:sp>
        <p:nvSpPr>
          <p:cNvPr id="3" name="Content Placeholder 2">
            <a:extLst>
              <a:ext uri="{FF2B5EF4-FFF2-40B4-BE49-F238E27FC236}">
                <a16:creationId xmlns:a16="http://schemas.microsoft.com/office/drawing/2014/main" id="{7A9A2120-758E-1193-614C-53E6F31CEECF}"/>
              </a:ext>
            </a:extLst>
          </p:cNvPr>
          <p:cNvSpPr>
            <a:spLocks noGrp="1"/>
          </p:cNvSpPr>
          <p:nvPr>
            <p:ph idx="1"/>
          </p:nvPr>
        </p:nvSpPr>
        <p:spPr/>
        <p:txBody>
          <a:bodyPr>
            <a:normAutofit/>
          </a:bodyPr>
          <a:lstStyle/>
          <a:p>
            <a:pPr>
              <a:lnSpc>
                <a:spcPct val="150000"/>
              </a:lnSpc>
            </a:pPr>
            <a:r>
              <a:rPr lang="en-US" b="1" dirty="0"/>
              <a:t>Software installation</a:t>
            </a:r>
            <a:r>
              <a:rPr lang="en-US" dirty="0"/>
              <a:t>: The next step is to install the software components of the system, including the image processing and recognition software, number plate database management software, and notification software, on the processing units</a:t>
            </a:r>
            <a:endParaRPr lang="en-IN" dirty="0"/>
          </a:p>
        </p:txBody>
      </p:sp>
    </p:spTree>
    <p:extLst>
      <p:ext uri="{BB962C8B-B14F-4D97-AF65-F5344CB8AC3E}">
        <p14:creationId xmlns:p14="http://schemas.microsoft.com/office/powerpoint/2010/main" val="144865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049FF-EE77-2071-7F59-0F5143D28C75}"/>
              </a:ext>
            </a:extLst>
          </p:cNvPr>
          <p:cNvSpPr>
            <a:spLocks noGrp="1"/>
          </p:cNvSpPr>
          <p:nvPr>
            <p:ph type="title"/>
          </p:nvPr>
        </p:nvSpPr>
        <p:spPr/>
        <p:txBody>
          <a:bodyPr/>
          <a:lstStyle/>
          <a:p>
            <a:r>
              <a:rPr lang="en-IN" dirty="0"/>
              <a:t>System </a:t>
            </a:r>
            <a:r>
              <a:rPr lang="en-IN" dirty="0" err="1"/>
              <a:t>implemention</a:t>
            </a:r>
            <a:endParaRPr lang="en-IN" dirty="0"/>
          </a:p>
        </p:txBody>
      </p:sp>
      <p:sp>
        <p:nvSpPr>
          <p:cNvPr id="5" name="Content Placeholder 4">
            <a:extLst>
              <a:ext uri="{FF2B5EF4-FFF2-40B4-BE49-F238E27FC236}">
                <a16:creationId xmlns:a16="http://schemas.microsoft.com/office/drawing/2014/main" id="{682A6DE4-1B47-63BA-25B6-97CC44C3EE18}"/>
              </a:ext>
            </a:extLst>
          </p:cNvPr>
          <p:cNvSpPr>
            <a:spLocks noGrp="1"/>
          </p:cNvSpPr>
          <p:nvPr>
            <p:ph idx="1"/>
          </p:nvPr>
        </p:nvSpPr>
        <p:spPr>
          <a:xfrm>
            <a:off x="838200" y="1856793"/>
            <a:ext cx="10515600" cy="4049486"/>
          </a:xfrm>
        </p:spPr>
        <p:txBody>
          <a:bodyPr>
            <a:normAutofit/>
          </a:bodyPr>
          <a:lstStyle/>
          <a:p>
            <a:pPr>
              <a:lnSpc>
                <a:spcPct val="200000"/>
              </a:lnSpc>
            </a:pPr>
            <a:r>
              <a:rPr lang="en-US" dirty="0"/>
              <a:t>Database setup: The database should be set up with the necessary fields to store the number plate numbers, vehicle owner names, and access privileges.</a:t>
            </a:r>
          </a:p>
        </p:txBody>
      </p:sp>
    </p:spTree>
    <p:extLst>
      <p:ext uri="{BB962C8B-B14F-4D97-AF65-F5344CB8AC3E}">
        <p14:creationId xmlns:p14="http://schemas.microsoft.com/office/powerpoint/2010/main" val="247893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D60D-DF04-54E6-5A42-C0FCF6944BE3}"/>
              </a:ext>
            </a:extLst>
          </p:cNvPr>
          <p:cNvSpPr>
            <a:spLocks noGrp="1"/>
          </p:cNvSpPr>
          <p:nvPr>
            <p:ph type="title"/>
          </p:nvPr>
        </p:nvSpPr>
        <p:spPr/>
        <p:txBody>
          <a:bodyPr/>
          <a:lstStyle/>
          <a:p>
            <a:r>
              <a:rPr lang="en-IN" dirty="0"/>
              <a:t>System Implementation </a:t>
            </a:r>
          </a:p>
        </p:txBody>
      </p:sp>
      <p:sp>
        <p:nvSpPr>
          <p:cNvPr id="3" name="Content Placeholder 2">
            <a:extLst>
              <a:ext uri="{FF2B5EF4-FFF2-40B4-BE49-F238E27FC236}">
                <a16:creationId xmlns:a16="http://schemas.microsoft.com/office/drawing/2014/main" id="{91D7B6FB-7B19-F1D9-320A-966395222C3A}"/>
              </a:ext>
            </a:extLst>
          </p:cNvPr>
          <p:cNvSpPr>
            <a:spLocks noGrp="1"/>
          </p:cNvSpPr>
          <p:nvPr>
            <p:ph idx="1"/>
          </p:nvPr>
        </p:nvSpPr>
        <p:spPr>
          <a:xfrm>
            <a:off x="838200" y="1825625"/>
            <a:ext cx="10515600" cy="4351338"/>
          </a:xfrm>
        </p:spPr>
        <p:txBody>
          <a:bodyPr>
            <a:normAutofit/>
          </a:bodyPr>
          <a:lstStyle/>
          <a:p>
            <a:pPr>
              <a:lnSpc>
                <a:spcPct val="200000"/>
              </a:lnSpc>
            </a:pPr>
            <a:r>
              <a:rPr lang="en-US" b="1" dirty="0"/>
              <a:t>Configuration</a:t>
            </a:r>
            <a:r>
              <a:rPr lang="en-US" dirty="0"/>
              <a:t>: Once the software and database are installed, the system needs to be configured according to the building's access control requirements..</a:t>
            </a:r>
            <a:endParaRPr lang="en-IN" dirty="0"/>
          </a:p>
          <a:p>
            <a:endParaRPr lang="en-IN" dirty="0"/>
          </a:p>
        </p:txBody>
      </p:sp>
    </p:spTree>
    <p:extLst>
      <p:ext uri="{BB962C8B-B14F-4D97-AF65-F5344CB8AC3E}">
        <p14:creationId xmlns:p14="http://schemas.microsoft.com/office/powerpoint/2010/main" val="207835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26C8-FA69-07BE-A153-787E99F74B98}"/>
              </a:ext>
            </a:extLst>
          </p:cNvPr>
          <p:cNvSpPr>
            <a:spLocks noGrp="1"/>
          </p:cNvSpPr>
          <p:nvPr>
            <p:ph type="title"/>
          </p:nvPr>
        </p:nvSpPr>
        <p:spPr/>
        <p:txBody>
          <a:bodyPr/>
          <a:lstStyle/>
          <a:p>
            <a:r>
              <a:rPr lang="en-IN" dirty="0"/>
              <a:t>System implementation </a:t>
            </a:r>
          </a:p>
        </p:txBody>
      </p:sp>
      <p:sp>
        <p:nvSpPr>
          <p:cNvPr id="3" name="Content Placeholder 2">
            <a:extLst>
              <a:ext uri="{FF2B5EF4-FFF2-40B4-BE49-F238E27FC236}">
                <a16:creationId xmlns:a16="http://schemas.microsoft.com/office/drawing/2014/main" id="{BEABF164-7D4A-CD11-BF40-610FD659BD05}"/>
              </a:ext>
            </a:extLst>
          </p:cNvPr>
          <p:cNvSpPr>
            <a:spLocks noGrp="1"/>
          </p:cNvSpPr>
          <p:nvPr>
            <p:ph idx="1"/>
          </p:nvPr>
        </p:nvSpPr>
        <p:spPr/>
        <p:txBody>
          <a:bodyPr/>
          <a:lstStyle/>
          <a:p>
            <a:pPr marL="0" indent="0">
              <a:buNone/>
            </a:pPr>
            <a:endParaRPr lang="en-IN" dirty="0"/>
          </a:p>
        </p:txBody>
      </p:sp>
      <p:sp>
        <p:nvSpPr>
          <p:cNvPr id="9" name="TextBox 8">
            <a:extLst>
              <a:ext uri="{FF2B5EF4-FFF2-40B4-BE49-F238E27FC236}">
                <a16:creationId xmlns:a16="http://schemas.microsoft.com/office/drawing/2014/main" id="{6E68B359-0624-BF72-120A-FA63FAFC642B}"/>
              </a:ext>
            </a:extLst>
          </p:cNvPr>
          <p:cNvSpPr txBox="1"/>
          <p:nvPr/>
        </p:nvSpPr>
        <p:spPr>
          <a:xfrm>
            <a:off x="1231641" y="1987420"/>
            <a:ext cx="9890449" cy="3418756"/>
          </a:xfrm>
          <a:prstGeom prst="rect">
            <a:avLst/>
          </a:prstGeom>
          <a:noFill/>
        </p:spPr>
        <p:txBody>
          <a:bodyPr wrap="square">
            <a:spAutoFit/>
          </a:bodyPr>
          <a:lstStyle/>
          <a:p>
            <a:pPr>
              <a:lnSpc>
                <a:spcPct val="200000"/>
              </a:lnSpc>
            </a:pPr>
            <a:r>
              <a:rPr lang="en-IN" sz="2800" b="1" dirty="0"/>
              <a:t>Testing and calibration</a:t>
            </a:r>
            <a:r>
              <a:rPr lang="en-IN" sz="2800" dirty="0"/>
              <a:t>: After configuration, the  system needs      to be tested and calibrated . This includes adjusting the camera angles, lighting, and other parameters to optimize the system’s   performance.</a:t>
            </a:r>
          </a:p>
        </p:txBody>
      </p:sp>
    </p:spTree>
    <p:extLst>
      <p:ext uri="{BB962C8B-B14F-4D97-AF65-F5344CB8AC3E}">
        <p14:creationId xmlns:p14="http://schemas.microsoft.com/office/powerpoint/2010/main" val="223926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4FFF-1D2E-5E74-EA20-F168508B46E9}"/>
              </a:ext>
            </a:extLst>
          </p:cNvPr>
          <p:cNvSpPr>
            <a:spLocks noGrp="1"/>
          </p:cNvSpPr>
          <p:nvPr>
            <p:ph type="title"/>
          </p:nvPr>
        </p:nvSpPr>
        <p:spPr/>
        <p:txBody>
          <a:bodyPr/>
          <a:lstStyle/>
          <a:p>
            <a:r>
              <a:rPr lang="en-IN" dirty="0"/>
              <a:t>System </a:t>
            </a:r>
            <a:r>
              <a:rPr lang="en-IN" dirty="0" err="1"/>
              <a:t>implementaion</a:t>
            </a:r>
            <a:endParaRPr lang="en-IN" dirty="0"/>
          </a:p>
        </p:txBody>
      </p:sp>
      <p:sp>
        <p:nvSpPr>
          <p:cNvPr id="3" name="Content Placeholder 2">
            <a:extLst>
              <a:ext uri="{FF2B5EF4-FFF2-40B4-BE49-F238E27FC236}">
                <a16:creationId xmlns:a16="http://schemas.microsoft.com/office/drawing/2014/main" id="{3DEFE8F5-4586-C3C3-DDD5-C28C918068B7}"/>
              </a:ext>
            </a:extLst>
          </p:cNvPr>
          <p:cNvSpPr>
            <a:spLocks noGrp="1"/>
          </p:cNvSpPr>
          <p:nvPr>
            <p:ph idx="1"/>
          </p:nvPr>
        </p:nvSpPr>
        <p:spPr>
          <a:xfrm>
            <a:off x="838200" y="1690689"/>
            <a:ext cx="10515600" cy="4486274"/>
          </a:xfrm>
        </p:spPr>
        <p:txBody>
          <a:bodyPr>
            <a:normAutofit/>
          </a:bodyPr>
          <a:lstStyle/>
          <a:p>
            <a:pPr>
              <a:lnSpc>
                <a:spcPct val="210000"/>
              </a:lnSpc>
            </a:pPr>
            <a:r>
              <a:rPr lang="en-US" b="1" dirty="0"/>
              <a:t>Maintenance and updates</a:t>
            </a:r>
            <a:r>
              <a:rPr lang="en-US" dirty="0"/>
              <a:t>: Finally, the system requires regular maintenance and updates to ensure that it continues to function efficiently and securely.</a:t>
            </a:r>
            <a:endParaRPr lang="en-IN" dirty="0"/>
          </a:p>
        </p:txBody>
      </p:sp>
    </p:spTree>
    <p:extLst>
      <p:ext uri="{BB962C8B-B14F-4D97-AF65-F5344CB8AC3E}">
        <p14:creationId xmlns:p14="http://schemas.microsoft.com/office/powerpoint/2010/main" val="427944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1ED7-68DE-AFC1-5034-6B8BA49A2524}"/>
              </a:ext>
            </a:extLst>
          </p:cNvPr>
          <p:cNvSpPr>
            <a:spLocks noGrp="1"/>
          </p:cNvSpPr>
          <p:nvPr>
            <p:ph type="title"/>
          </p:nvPr>
        </p:nvSpPr>
        <p:spPr/>
        <p:txBody>
          <a:bodyPr/>
          <a:lstStyle/>
          <a:p>
            <a:r>
              <a:rPr lang="en-IN" dirty="0"/>
              <a:t>Python packages</a:t>
            </a:r>
          </a:p>
        </p:txBody>
      </p:sp>
      <p:sp>
        <p:nvSpPr>
          <p:cNvPr id="3" name="Content Placeholder 2">
            <a:extLst>
              <a:ext uri="{FF2B5EF4-FFF2-40B4-BE49-F238E27FC236}">
                <a16:creationId xmlns:a16="http://schemas.microsoft.com/office/drawing/2014/main" id="{C8FE4B37-29D4-C07B-9A32-E60107E57654}"/>
              </a:ext>
            </a:extLst>
          </p:cNvPr>
          <p:cNvSpPr>
            <a:spLocks noGrp="1"/>
          </p:cNvSpPr>
          <p:nvPr>
            <p:ph idx="1"/>
          </p:nvPr>
        </p:nvSpPr>
        <p:spPr>
          <a:xfrm>
            <a:off x="4208106" y="1825625"/>
            <a:ext cx="7145694" cy="4351338"/>
          </a:xfrm>
        </p:spPr>
        <p:txBody>
          <a:bodyPr/>
          <a:lstStyle/>
          <a:p>
            <a:r>
              <a:rPr lang="en-IN" dirty="0"/>
              <a:t>Pip(Preferred Installer Program)</a:t>
            </a:r>
          </a:p>
          <a:p>
            <a:r>
              <a:rPr lang="en-IN" dirty="0" err="1"/>
              <a:t>Numpy</a:t>
            </a:r>
            <a:r>
              <a:rPr lang="en-IN" dirty="0"/>
              <a:t>(Numerical Python)</a:t>
            </a:r>
          </a:p>
          <a:p>
            <a:r>
              <a:rPr lang="en-IN" dirty="0"/>
              <a:t>Pandas</a:t>
            </a:r>
          </a:p>
          <a:p>
            <a:r>
              <a:rPr lang="en-IN" dirty="0"/>
              <a:t>Open-cv(Open Source Computer Vision)</a:t>
            </a:r>
          </a:p>
          <a:p>
            <a:r>
              <a:rPr lang="en-IN" dirty="0"/>
              <a:t>Tesseract</a:t>
            </a:r>
          </a:p>
          <a:p>
            <a:r>
              <a:rPr lang="en-IN" dirty="0" err="1"/>
              <a:t>Imutils</a:t>
            </a:r>
            <a:r>
              <a:rPr lang="en-IN" dirty="0"/>
              <a:t>(Image Utilization)</a:t>
            </a:r>
          </a:p>
          <a:p>
            <a:r>
              <a:rPr lang="en-IN" dirty="0" err="1"/>
              <a:t>Pytesseract</a:t>
            </a:r>
            <a:endParaRPr lang="en-IN" dirty="0"/>
          </a:p>
        </p:txBody>
      </p:sp>
    </p:spTree>
    <p:extLst>
      <p:ext uri="{BB962C8B-B14F-4D97-AF65-F5344CB8AC3E}">
        <p14:creationId xmlns:p14="http://schemas.microsoft.com/office/powerpoint/2010/main" val="119902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BAD-AB8C-467E-1013-F79B7E39A7B7}"/>
              </a:ext>
            </a:extLst>
          </p:cNvPr>
          <p:cNvSpPr>
            <a:spLocks noGrp="1"/>
          </p:cNvSpPr>
          <p:nvPr>
            <p:ph type="title"/>
          </p:nvPr>
        </p:nvSpPr>
        <p:spPr/>
        <p:txBody>
          <a:bodyPr/>
          <a:lstStyle/>
          <a:p>
            <a:r>
              <a:rPr lang="en-IN" dirty="0"/>
              <a:t>Output of the program</a:t>
            </a:r>
          </a:p>
        </p:txBody>
      </p:sp>
      <p:pic>
        <p:nvPicPr>
          <p:cNvPr id="5" name="Content Placeholder 4">
            <a:extLst>
              <a:ext uri="{FF2B5EF4-FFF2-40B4-BE49-F238E27FC236}">
                <a16:creationId xmlns:a16="http://schemas.microsoft.com/office/drawing/2014/main" id="{6A869284-A893-3FDA-153C-9B23BCF9C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23621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E498-415D-A13D-4D08-38706EE1EE60}"/>
              </a:ext>
            </a:extLst>
          </p:cNvPr>
          <p:cNvSpPr>
            <a:spLocks noGrp="1"/>
          </p:cNvSpPr>
          <p:nvPr>
            <p:ph type="title"/>
          </p:nvPr>
        </p:nvSpPr>
        <p:spPr/>
        <p:txBody>
          <a:bodyPr/>
          <a:lstStyle/>
          <a:p>
            <a:r>
              <a:rPr lang="en-IN" dirty="0"/>
              <a:t>Output of the program</a:t>
            </a:r>
          </a:p>
        </p:txBody>
      </p:sp>
      <p:pic>
        <p:nvPicPr>
          <p:cNvPr id="5" name="Content Placeholder 4">
            <a:extLst>
              <a:ext uri="{FF2B5EF4-FFF2-40B4-BE49-F238E27FC236}">
                <a16:creationId xmlns:a16="http://schemas.microsoft.com/office/drawing/2014/main" id="{44D1D7E3-7B90-EAC9-2E3C-7C656EC54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64461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3B11-C1F5-46C8-290B-C0CBF272AD17}"/>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D453E57E-6475-FEF7-F8F0-0CFE63100203}"/>
              </a:ext>
            </a:extLst>
          </p:cNvPr>
          <p:cNvSpPr>
            <a:spLocks noGrp="1"/>
          </p:cNvSpPr>
          <p:nvPr>
            <p:ph idx="1"/>
          </p:nvPr>
        </p:nvSpPr>
        <p:spPr/>
        <p:txBody>
          <a:bodyPr>
            <a:normAutofit fontScale="92500"/>
          </a:bodyPr>
          <a:lstStyle/>
          <a:p>
            <a:pPr>
              <a:lnSpc>
                <a:spcPct val="210000"/>
              </a:lnSpc>
            </a:pPr>
            <a:r>
              <a:rPr lang="en-US" sz="2800" b="1" dirty="0">
                <a:solidFill>
                  <a:srgbClr val="FFFFFF"/>
                </a:solidFill>
              </a:rPr>
              <a:t> The  platform is automated  with  number  plate recognition based on images of vehicles.</a:t>
            </a:r>
          </a:p>
          <a:p>
            <a:pPr>
              <a:lnSpc>
                <a:spcPct val="210000"/>
              </a:lnSpc>
            </a:pPr>
            <a:r>
              <a:rPr lang="en-US" sz="2800" b="1" dirty="0">
                <a:solidFill>
                  <a:srgbClr val="FFFFFF"/>
                </a:solidFill>
              </a:rPr>
              <a:t> This  main proposes  of a project </a:t>
            </a:r>
            <a:r>
              <a:rPr lang="en-US" b="1" dirty="0">
                <a:solidFill>
                  <a:srgbClr val="FFFFFF"/>
                </a:solidFill>
              </a:rPr>
              <a:t>is </a:t>
            </a:r>
            <a:r>
              <a:rPr lang="en-US" sz="2800" b="1" dirty="0">
                <a:solidFill>
                  <a:srgbClr val="FFFFFF"/>
                </a:solidFill>
              </a:rPr>
              <a:t> automatic gate access controlling system which scans the vehicle plate numbers using a camera  </a:t>
            </a:r>
          </a:p>
        </p:txBody>
      </p:sp>
    </p:spTree>
    <p:extLst>
      <p:ext uri="{BB962C8B-B14F-4D97-AF65-F5344CB8AC3E}">
        <p14:creationId xmlns:p14="http://schemas.microsoft.com/office/powerpoint/2010/main" val="3444489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4037-3E67-5047-3C81-F65188A83F9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C04C1AA-E996-CF7E-21A3-869804D82909}"/>
              </a:ext>
            </a:extLst>
          </p:cNvPr>
          <p:cNvSpPr>
            <a:spLocks noGrp="1"/>
          </p:cNvSpPr>
          <p:nvPr>
            <p:ph idx="1"/>
          </p:nvPr>
        </p:nvSpPr>
        <p:spPr/>
        <p:txBody>
          <a:bodyPr>
            <a:normAutofit/>
          </a:bodyPr>
          <a:lstStyle/>
          <a:p>
            <a:pPr>
              <a:lnSpc>
                <a:spcPct val="200000"/>
              </a:lnSpc>
            </a:pPr>
            <a:r>
              <a:rPr lang="en-US" dirty="0"/>
              <a:t>It can be a highly effective way to secure buildings </a:t>
            </a:r>
          </a:p>
          <a:p>
            <a:pPr>
              <a:lnSpc>
                <a:spcPct val="200000"/>
              </a:lnSpc>
            </a:pPr>
            <a:r>
              <a:rPr lang="en-US" dirty="0"/>
              <a:t> It eliminates the need for physical security guards to check vehicle access manually</a:t>
            </a:r>
            <a:endParaRPr lang="en-IN" dirty="0"/>
          </a:p>
        </p:txBody>
      </p:sp>
    </p:spTree>
    <p:extLst>
      <p:ext uri="{BB962C8B-B14F-4D97-AF65-F5344CB8AC3E}">
        <p14:creationId xmlns:p14="http://schemas.microsoft.com/office/powerpoint/2010/main" val="292530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C283-F8C8-1FFA-F22E-76788B0D6EF7}"/>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B14CD4F1-1D4D-1454-4022-AA1B50F337CB}"/>
              </a:ext>
            </a:extLst>
          </p:cNvPr>
          <p:cNvSpPr>
            <a:spLocks noGrp="1"/>
          </p:cNvSpPr>
          <p:nvPr>
            <p:ph idx="1"/>
          </p:nvPr>
        </p:nvSpPr>
        <p:spPr/>
        <p:txBody>
          <a:bodyPr/>
          <a:lstStyle/>
          <a:p>
            <a:pPr>
              <a:lnSpc>
                <a:spcPct val="200000"/>
              </a:lnSpc>
            </a:pPr>
            <a:r>
              <a:rPr lang="en-US" dirty="0"/>
              <a:t>Smart Parking and Access Control System using ANPR" by R. Nithya and M. Saravanan. This paper provides an overview of a smart parking and access control system that uses automatic number plate recognition (ANPR) technology.</a:t>
            </a:r>
            <a:endParaRPr lang="en-IN" dirty="0"/>
          </a:p>
        </p:txBody>
      </p:sp>
    </p:spTree>
    <p:extLst>
      <p:ext uri="{BB962C8B-B14F-4D97-AF65-F5344CB8AC3E}">
        <p14:creationId xmlns:p14="http://schemas.microsoft.com/office/powerpoint/2010/main" val="40068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FD78-F282-DDBD-1E5F-7F18A7F49BD9}"/>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D8484B84-FB1D-E3F9-9D9B-1F2F46CF8E58}"/>
              </a:ext>
            </a:extLst>
          </p:cNvPr>
          <p:cNvSpPr>
            <a:spLocks noGrp="1"/>
          </p:cNvSpPr>
          <p:nvPr>
            <p:ph idx="1"/>
          </p:nvPr>
        </p:nvSpPr>
        <p:spPr>
          <a:xfrm>
            <a:off x="4254758" y="2743201"/>
            <a:ext cx="7099041" cy="3433762"/>
          </a:xfrm>
        </p:spPr>
        <p:txBody>
          <a:bodyPr/>
          <a:lstStyle/>
          <a:p>
            <a:pPr>
              <a:buFont typeface="Wingdings" panose="05000000000000000000" pitchFamily="2" charset="2"/>
              <a:buChar char="§"/>
            </a:pPr>
            <a:r>
              <a:rPr lang="en-IN" dirty="0"/>
              <a:t>Python 3.8.6</a:t>
            </a:r>
          </a:p>
          <a:p>
            <a:pPr>
              <a:buFont typeface="Wingdings" panose="05000000000000000000" pitchFamily="2" charset="2"/>
              <a:buChar char="§"/>
            </a:pPr>
            <a:r>
              <a:rPr lang="en-IN" sz="2800" dirty="0"/>
              <a:t>Tesseract</a:t>
            </a:r>
          </a:p>
          <a:p>
            <a:pPr marL="0" indent="0">
              <a:buNone/>
            </a:pPr>
            <a:endParaRPr lang="en-IN" sz="2800" dirty="0"/>
          </a:p>
          <a:p>
            <a:endParaRPr lang="en-IN" dirty="0"/>
          </a:p>
        </p:txBody>
      </p:sp>
    </p:spTree>
    <p:extLst>
      <p:ext uri="{BB962C8B-B14F-4D97-AF65-F5344CB8AC3E}">
        <p14:creationId xmlns:p14="http://schemas.microsoft.com/office/powerpoint/2010/main" val="3470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2BAC-465E-0CE7-AC2A-AD063476294B}"/>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672CC38F-6257-BD55-2C3C-730277BFEFB1}"/>
              </a:ext>
            </a:extLst>
          </p:cNvPr>
          <p:cNvSpPr>
            <a:spLocks noGrp="1"/>
          </p:cNvSpPr>
          <p:nvPr>
            <p:ph idx="1"/>
          </p:nvPr>
        </p:nvSpPr>
        <p:spPr>
          <a:xfrm>
            <a:off x="838200" y="1825625"/>
            <a:ext cx="10515600" cy="4407224"/>
          </a:xfrm>
        </p:spPr>
        <p:txBody>
          <a:bodyPr>
            <a:normAutofit/>
          </a:bodyPr>
          <a:lstStyle/>
          <a:p>
            <a:pPr>
              <a:lnSpc>
                <a:spcPct val="170000"/>
              </a:lnSpc>
            </a:pPr>
            <a:r>
              <a:rPr lang="en-US" sz="2800" b="1" dirty="0">
                <a:solidFill>
                  <a:srgbClr val="FFFFFF"/>
                </a:solidFill>
              </a:rPr>
              <a:t> Manual work is required so to overcome these shortcomings</a:t>
            </a:r>
            <a:endParaRPr lang="en-IN" sz="2800" dirty="0"/>
          </a:p>
          <a:p>
            <a:pPr>
              <a:lnSpc>
                <a:spcPct val="170000"/>
              </a:lnSpc>
            </a:pPr>
            <a:r>
              <a:rPr lang="en-IN" b="1" dirty="0">
                <a:latin typeface="Calibri" panose="020F0502020204030204" pitchFamily="34" charset="0"/>
                <a:ea typeface="Calibri" panose="020F0502020204030204" pitchFamily="34" charset="0"/>
                <a:cs typeface="Times New Roman" panose="02020603050405020304" pitchFamily="18" charset="0"/>
              </a:rPr>
              <a:t>Number plate recognition </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(NPR)</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Cameras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C</a:t>
            </a:r>
            <a:r>
              <a:rPr lang="en-IN" sz="2800" dirty="0">
                <a:effectLst/>
                <a:latin typeface="Calibri" panose="020F0502020204030204" pitchFamily="34" charset="0"/>
                <a:ea typeface="Calibri" panose="020F0502020204030204" pitchFamily="34" charset="0"/>
                <a:cs typeface="Times New Roman" panose="02020603050405020304" pitchFamily="18" charset="0"/>
              </a:rPr>
              <a:t>ameras are placed at the entrance and exit points of the building</a:t>
            </a:r>
            <a:endParaRPr lang="en-IN" sz="2800" dirty="0"/>
          </a:p>
          <a:p>
            <a:pPr>
              <a:lnSpc>
                <a:spcPct val="170000"/>
              </a:lnSpc>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Image</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Processing</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Software</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images captured by the NPR cameras are processed using  image processing software.</a:t>
            </a:r>
          </a:p>
          <a:p>
            <a:endParaRPr lang="en-IN" dirty="0"/>
          </a:p>
        </p:txBody>
      </p:sp>
    </p:spTree>
    <p:extLst>
      <p:ext uri="{BB962C8B-B14F-4D97-AF65-F5344CB8AC3E}">
        <p14:creationId xmlns:p14="http://schemas.microsoft.com/office/powerpoint/2010/main" val="5723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C2F-EC07-A734-5947-AC8905818213}"/>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31B1CF1-EEC8-FF80-5474-3F53A88642BB}"/>
              </a:ext>
            </a:extLst>
          </p:cNvPr>
          <p:cNvSpPr>
            <a:spLocks noGrp="1"/>
          </p:cNvSpPr>
          <p:nvPr>
            <p:ph idx="1"/>
          </p:nvPr>
        </p:nvSpPr>
        <p:spPr>
          <a:xfrm>
            <a:off x="838200" y="2258007"/>
            <a:ext cx="10515599" cy="3918955"/>
          </a:xfrm>
        </p:spPr>
        <p:txBody>
          <a:bodyPr>
            <a:noAutofit/>
          </a:bodyPr>
          <a:lstStyle/>
          <a:p>
            <a:pPr>
              <a:lnSpc>
                <a:spcPct val="200000"/>
              </a:lnSpc>
            </a:pPr>
            <a:r>
              <a:rPr lang="en-IN" b="1" dirty="0">
                <a:effectLst/>
                <a:latin typeface="Calibri" panose="020F0502020204030204" pitchFamily="34" charset="0"/>
                <a:ea typeface="Calibri" panose="020F0502020204030204" pitchFamily="34" charset="0"/>
                <a:cs typeface="Times New Roman" panose="02020603050405020304" pitchFamily="18" charset="0"/>
              </a:rPr>
              <a:t>  Database</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effectLst/>
                <a:latin typeface="Calibri" panose="020F0502020204030204" pitchFamily="34" charset="0"/>
                <a:ea typeface="Calibri" panose="020F0502020204030204" pitchFamily="34" charset="0"/>
                <a:cs typeface="Times New Roman" panose="02020603050405020304" pitchFamily="18" charset="0"/>
              </a:rPr>
              <a:t>of</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effectLst/>
                <a:latin typeface="Calibri" panose="020F0502020204030204" pitchFamily="34" charset="0"/>
                <a:ea typeface="Calibri" panose="020F0502020204030204" pitchFamily="34" charset="0"/>
                <a:cs typeface="Times New Roman" panose="02020603050405020304" pitchFamily="18" charset="0"/>
              </a:rPr>
              <a:t>Authorized</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effectLst/>
                <a:latin typeface="Calibri" panose="020F0502020204030204" pitchFamily="34" charset="0"/>
                <a:ea typeface="Calibri" panose="020F0502020204030204" pitchFamily="34" charset="0"/>
                <a:cs typeface="Times New Roman" panose="02020603050405020304" pitchFamily="18" charset="0"/>
              </a:rPr>
              <a:t>Vehicles</a:t>
            </a:r>
            <a:r>
              <a:rPr lang="en-IN" dirty="0">
                <a:effectLst/>
                <a:latin typeface="Calibri" panose="020F0502020204030204" pitchFamily="34" charset="0"/>
                <a:ea typeface="Calibri" panose="020F0502020204030204" pitchFamily="34" charset="0"/>
                <a:cs typeface="Times New Roman" panose="02020603050405020304" pitchFamily="18" charset="0"/>
              </a:rPr>
              <a:t>: The system maintains a database of authorized vehicles and their corresponding license plate numbers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20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They are designed to capture images of the number plates of vehicles entering or leaving the premises</a:t>
            </a:r>
            <a:endParaRPr lang="en-IN" dirty="0"/>
          </a:p>
        </p:txBody>
      </p:sp>
    </p:spTree>
    <p:extLst>
      <p:ext uri="{BB962C8B-B14F-4D97-AF65-F5344CB8AC3E}">
        <p14:creationId xmlns:p14="http://schemas.microsoft.com/office/powerpoint/2010/main" val="10117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4218-DACE-86FE-2F2B-2E51209957AC}"/>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E0BD9BE-7472-331B-443B-1957F993FF7C}"/>
              </a:ext>
            </a:extLst>
          </p:cNvPr>
          <p:cNvSpPr>
            <a:spLocks noGrp="1"/>
          </p:cNvSpPr>
          <p:nvPr>
            <p:ph idx="1"/>
          </p:nvPr>
        </p:nvSpPr>
        <p:spPr>
          <a:xfrm>
            <a:off x="4161453" y="2341983"/>
            <a:ext cx="7192346" cy="3834979"/>
          </a:xfrm>
        </p:spPr>
        <p:txBody>
          <a:bodyPr/>
          <a:lstStyle/>
          <a:p>
            <a:r>
              <a:rPr lang="en-IN" dirty="0"/>
              <a:t>Enhanced security</a:t>
            </a:r>
          </a:p>
          <a:p>
            <a:r>
              <a:rPr lang="en-IN" dirty="0"/>
              <a:t>Efficiency</a:t>
            </a:r>
          </a:p>
          <a:p>
            <a:r>
              <a:rPr lang="en-IN" dirty="0"/>
              <a:t>Cost effective</a:t>
            </a:r>
          </a:p>
          <a:p>
            <a:r>
              <a:rPr lang="en-IN" dirty="0"/>
              <a:t>Customizable access</a:t>
            </a:r>
          </a:p>
          <a:p>
            <a:r>
              <a:rPr lang="en-IN" dirty="0"/>
              <a:t>Real time  monitoring </a:t>
            </a:r>
          </a:p>
          <a:p>
            <a:endParaRPr lang="en-IN" dirty="0"/>
          </a:p>
        </p:txBody>
      </p:sp>
    </p:spTree>
    <p:extLst>
      <p:ext uri="{BB962C8B-B14F-4D97-AF65-F5344CB8AC3E}">
        <p14:creationId xmlns:p14="http://schemas.microsoft.com/office/powerpoint/2010/main" val="41211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9E95E2-916B-570D-E992-F3348C53FAE8}"/>
              </a:ext>
            </a:extLst>
          </p:cNvPr>
          <p:cNvSpPr>
            <a:spLocks noGrp="1"/>
          </p:cNvSpPr>
          <p:nvPr>
            <p:ph type="title"/>
          </p:nvPr>
        </p:nvSpPr>
        <p:spPr/>
        <p:txBody>
          <a:bodyPr/>
          <a:lstStyle/>
          <a:p>
            <a:r>
              <a:rPr lang="en-US" dirty="0"/>
              <a:t>Block Diagram</a:t>
            </a:r>
            <a:endParaRPr lang="en-IN" dirty="0"/>
          </a:p>
        </p:txBody>
      </p:sp>
      <p:pic>
        <p:nvPicPr>
          <p:cNvPr id="10" name="Content Placeholder 9">
            <a:extLst>
              <a:ext uri="{FF2B5EF4-FFF2-40B4-BE49-F238E27FC236}">
                <a16:creationId xmlns:a16="http://schemas.microsoft.com/office/drawing/2014/main" id="{B8FEF8C6-E1C1-4387-A8A4-6F47A8636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51" y="2202024"/>
            <a:ext cx="8602825" cy="3676262"/>
          </a:xfrm>
        </p:spPr>
      </p:pic>
    </p:spTree>
    <p:extLst>
      <p:ext uri="{BB962C8B-B14F-4D97-AF65-F5344CB8AC3E}">
        <p14:creationId xmlns:p14="http://schemas.microsoft.com/office/powerpoint/2010/main" val="8867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573B-D094-1FF3-8CE7-32DFA675ACB5}"/>
              </a:ext>
            </a:extLst>
          </p:cNvPr>
          <p:cNvSpPr>
            <a:spLocks noGrp="1"/>
          </p:cNvSpPr>
          <p:nvPr>
            <p:ph type="title"/>
          </p:nvPr>
        </p:nvSpPr>
        <p:spPr/>
        <p:txBody>
          <a:bodyPr/>
          <a:lstStyle/>
          <a:p>
            <a:r>
              <a:rPr lang="en-US" dirty="0"/>
              <a:t>Modules </a:t>
            </a:r>
            <a:endParaRPr lang="en-IN" dirty="0"/>
          </a:p>
        </p:txBody>
      </p:sp>
      <p:sp>
        <p:nvSpPr>
          <p:cNvPr id="3" name="Content Placeholder 2">
            <a:extLst>
              <a:ext uri="{FF2B5EF4-FFF2-40B4-BE49-F238E27FC236}">
                <a16:creationId xmlns:a16="http://schemas.microsoft.com/office/drawing/2014/main" id="{D2E152A0-5207-0275-F314-81C0E3E423F5}"/>
              </a:ext>
            </a:extLst>
          </p:cNvPr>
          <p:cNvSpPr>
            <a:spLocks noGrp="1"/>
          </p:cNvSpPr>
          <p:nvPr>
            <p:ph idx="1"/>
          </p:nvPr>
        </p:nvSpPr>
        <p:spPr>
          <a:xfrm>
            <a:off x="4096138" y="2230015"/>
            <a:ext cx="7257661" cy="3946947"/>
          </a:xfrm>
        </p:spPr>
        <p:txBody>
          <a:bodyPr/>
          <a:lstStyle/>
          <a:p>
            <a:r>
              <a:rPr lang="en-US" dirty="0"/>
              <a:t>Segmentation</a:t>
            </a:r>
          </a:p>
          <a:p>
            <a:r>
              <a:rPr lang="en-US" dirty="0"/>
              <a:t>Identification</a:t>
            </a:r>
          </a:p>
          <a:p>
            <a:r>
              <a:rPr lang="en-US" dirty="0"/>
              <a:t>Authentication</a:t>
            </a:r>
          </a:p>
          <a:p>
            <a:endParaRPr lang="en-IN" dirty="0"/>
          </a:p>
        </p:txBody>
      </p:sp>
    </p:spTree>
    <p:extLst>
      <p:ext uri="{BB962C8B-B14F-4D97-AF65-F5344CB8AC3E}">
        <p14:creationId xmlns:p14="http://schemas.microsoft.com/office/powerpoint/2010/main" val="279240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1DB4-5198-4790-570B-8FE8AE3EC80C}"/>
              </a:ext>
            </a:extLst>
          </p:cNvPr>
          <p:cNvSpPr>
            <a:spLocks noGrp="1"/>
          </p:cNvSpPr>
          <p:nvPr>
            <p:ph type="title"/>
          </p:nvPr>
        </p:nvSpPr>
        <p:spPr/>
        <p:txBody>
          <a:bodyPr/>
          <a:lstStyle/>
          <a:p>
            <a:r>
              <a:rPr lang="en-US" dirty="0"/>
              <a:t>Segmentation</a:t>
            </a:r>
            <a:br>
              <a:rPr lang="en-US" dirty="0"/>
            </a:br>
            <a:endParaRPr lang="en-IN" dirty="0"/>
          </a:p>
        </p:txBody>
      </p:sp>
      <p:sp>
        <p:nvSpPr>
          <p:cNvPr id="3" name="Content Placeholder 2">
            <a:extLst>
              <a:ext uri="{FF2B5EF4-FFF2-40B4-BE49-F238E27FC236}">
                <a16:creationId xmlns:a16="http://schemas.microsoft.com/office/drawing/2014/main" id="{B652FBEA-B63F-B8ED-A4FA-7A0C60D0A92B}"/>
              </a:ext>
            </a:extLst>
          </p:cNvPr>
          <p:cNvSpPr>
            <a:spLocks noGrp="1"/>
          </p:cNvSpPr>
          <p:nvPr>
            <p:ph idx="1"/>
          </p:nvPr>
        </p:nvSpPr>
        <p:spPr>
          <a:xfrm>
            <a:off x="838200" y="1690688"/>
            <a:ext cx="10515600" cy="4486275"/>
          </a:xfrm>
        </p:spPr>
        <p:txBody>
          <a:bodyPr/>
          <a:lstStyle/>
          <a:p>
            <a:r>
              <a:rPr lang="en-US" dirty="0"/>
              <a:t>This module is responsible for capturing high-quality images of number  plates of vehicles entering or exiting the building. </a:t>
            </a:r>
          </a:p>
          <a:p>
            <a:endParaRPr lang="en-US" dirty="0"/>
          </a:p>
          <a:p>
            <a:endParaRPr lang="en-US" dirty="0"/>
          </a:p>
          <a:p>
            <a:r>
              <a:rPr lang="en-US" dirty="0"/>
              <a:t>The Image Acquisition module and extracting the license plate information from them. </a:t>
            </a:r>
            <a:endParaRPr lang="en-IN" dirty="0"/>
          </a:p>
        </p:txBody>
      </p:sp>
      <p:pic>
        <p:nvPicPr>
          <p:cNvPr id="4" name="Picture 3">
            <a:extLst>
              <a:ext uri="{FF2B5EF4-FFF2-40B4-BE49-F238E27FC236}">
                <a16:creationId xmlns:a16="http://schemas.microsoft.com/office/drawing/2014/main" id="{F7D79DF0-E997-8D63-CDAF-BF5DD825E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3102" y="5133588"/>
            <a:ext cx="3778898" cy="1724412"/>
          </a:xfrm>
          <a:prstGeom prst="rect">
            <a:avLst/>
          </a:prstGeom>
        </p:spPr>
      </p:pic>
    </p:spTree>
    <p:extLst>
      <p:ext uri="{BB962C8B-B14F-4D97-AF65-F5344CB8AC3E}">
        <p14:creationId xmlns:p14="http://schemas.microsoft.com/office/powerpoint/2010/main" val="3445004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185</TotalTime>
  <Words>540</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A smart access control through number plate</vt:lpstr>
      <vt:lpstr>Abstract</vt:lpstr>
      <vt:lpstr>Software Requirements</vt:lpstr>
      <vt:lpstr>Existing System</vt:lpstr>
      <vt:lpstr>Proposed System</vt:lpstr>
      <vt:lpstr>ADVANTAGES</vt:lpstr>
      <vt:lpstr>Block Diagram</vt:lpstr>
      <vt:lpstr>Modules </vt:lpstr>
      <vt:lpstr>Segmentation </vt:lpstr>
      <vt:lpstr>Identification </vt:lpstr>
      <vt:lpstr>Authentication </vt:lpstr>
      <vt:lpstr>System Implementation </vt:lpstr>
      <vt:lpstr>System implemention</vt:lpstr>
      <vt:lpstr>System Implementation </vt:lpstr>
      <vt:lpstr>System implementation </vt:lpstr>
      <vt:lpstr>System implementaion</vt:lpstr>
      <vt:lpstr>Python packages</vt:lpstr>
      <vt:lpstr>Output of the program</vt:lpstr>
      <vt:lpstr>Output of the program</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access control through number plate</dc:title>
  <dc:creator>abinaya abi</dc:creator>
  <cp:lastModifiedBy>abinaya abi</cp:lastModifiedBy>
  <cp:revision>4</cp:revision>
  <dcterms:created xsi:type="dcterms:W3CDTF">2023-05-09T08:34:54Z</dcterms:created>
  <dcterms:modified xsi:type="dcterms:W3CDTF">2023-11-27T05:47:49Z</dcterms:modified>
</cp:coreProperties>
</file>