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827" autoAdjust="0"/>
  </p:normalViewPr>
  <p:slideViewPr>
    <p:cSldViewPr>
      <p:cViewPr varScale="1">
        <p:scale>
          <a:sx n="103" d="100"/>
          <a:sy n="103" d="100"/>
        </p:scale>
        <p:origin x="-83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285727"/>
            <a:ext cx="11739602" cy="1247777"/>
          </a:xfrm>
          <a:prstGeom prst="rect">
            <a:avLst/>
          </a:prstGeom>
        </p:spPr>
        <p:txBody>
          <a:bodyPr vert="horz" wrap="square" lIns="0" tIns="16510" rIns="0" bIns="0" rtlCol="0">
            <a:spAutoFit/>
          </a:bodyPr>
          <a:lstStyle/>
          <a:p>
            <a:pPr marL="3213735">
              <a:spcBef>
                <a:spcPts val="130"/>
              </a:spcBef>
            </a:pPr>
            <a:r>
              <a:rPr lang="en-US" sz="4000" b="1" i="0" dirty="0" smtClean="0">
                <a:solidFill>
                  <a:srgbClr val="0F0F0F"/>
                </a:solidFill>
                <a:effectLst/>
                <a:latin typeface="Times New Roman" panose="02020603050405020304" pitchFamily="18" charset="0"/>
                <a:cs typeface="Times New Roman" panose="02020603050405020304" pitchFamily="18" charset="0"/>
              </a:rPr>
              <a:t>DIGITAL PORTFOLIO </a:t>
            </a:r>
            <a:r>
              <a:rPr lang="en-US" sz="4000" b="1" i="0" dirty="0">
                <a:solidFill>
                  <a:srgbClr val="0F0F0F"/>
                </a:solidFill>
                <a:effectLst/>
                <a:latin typeface="Roboto" panose="020F0502020204030204" pitchFamily="2" charset="0"/>
              </a:rPr>
              <a:t/>
            </a:r>
            <a:br>
              <a:rPr lang="en-US" sz="4000" b="1" i="0" dirty="0">
                <a:solidFill>
                  <a:srgbClr val="0F0F0F"/>
                </a:solidFill>
                <a:effectLst/>
                <a:latin typeface="Roboto" panose="020F0502020204030204" pitchFamily="2" charset="0"/>
              </a:rPr>
            </a:br>
            <a:endParaRPr sz="40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38216" y="3314150"/>
            <a:ext cx="8572560" cy="1938992"/>
          </a:xfrm>
          <a:prstGeom prst="rect">
            <a:avLst/>
          </a:prstGeom>
          <a:noFill/>
        </p:spPr>
        <p:txBody>
          <a:bodyPr wrap="square" lIns="91440" tIns="45720" rIns="91440" bIns="45720" rtlCol="0" anchor="t">
            <a:spAutoFit/>
          </a:bodyPr>
          <a:lstStyle/>
          <a:p>
            <a:r>
              <a:rPr lang="en-US" sz="2400" dirty="0"/>
              <a:t>STUDENT NAME: </a:t>
            </a:r>
            <a:r>
              <a:rPr lang="en-US" sz="2400" b="1" dirty="0" smtClean="0"/>
              <a:t> ABINAYA  A</a:t>
            </a:r>
            <a:endParaRPr lang="en-US" sz="2400" b="1" dirty="0"/>
          </a:p>
          <a:p>
            <a:r>
              <a:rPr lang="en-US" sz="2400" dirty="0"/>
              <a:t>REGISTER NO AND NMID: </a:t>
            </a:r>
            <a:r>
              <a:rPr lang="en-US" sz="2400" b="1" dirty="0" smtClean="0"/>
              <a:t>asunm1397222406210</a:t>
            </a:r>
            <a:endParaRPr lang="en-US" sz="2400" b="1" dirty="0">
              <a:cs typeface="Calibri"/>
            </a:endParaRPr>
          </a:p>
          <a:p>
            <a:r>
              <a:rPr lang="en-US" sz="2400" dirty="0"/>
              <a:t>DEPARTMENT: </a:t>
            </a:r>
            <a:r>
              <a:rPr lang="en-US" sz="2400" b="1" dirty="0" smtClean="0"/>
              <a:t>BSC</a:t>
            </a:r>
            <a:endParaRPr lang="en-US" sz="2400" b="1" dirty="0"/>
          </a:p>
          <a:p>
            <a:r>
              <a:rPr lang="en-US" sz="2400" dirty="0"/>
              <a:t>COLLEGE: </a:t>
            </a:r>
            <a:r>
              <a:rPr lang="en-US" sz="2400" b="1" dirty="0" smtClean="0"/>
              <a:t>SRM ARTS AND SCIENCE COLLEGE MADRAS UNIVERSITY</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abi nmmm.jpg"/>
          <p:cNvPicPr>
            <a:picLocks noChangeAspect="1"/>
          </p:cNvPicPr>
          <p:nvPr/>
        </p:nvPicPr>
        <p:blipFill>
          <a:blip r:embed="rId3"/>
          <a:stretch>
            <a:fillRect/>
          </a:stretch>
        </p:blipFill>
        <p:spPr>
          <a:xfrm>
            <a:off x="3881422" y="1948646"/>
            <a:ext cx="3500462" cy="36949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p:cNvSpPr txBox="1"/>
          <p:nvPr/>
        </p:nvSpPr>
        <p:spPr>
          <a:xfrm>
            <a:off x="952464" y="2071678"/>
            <a:ext cx="8215370" cy="1631216"/>
          </a:xfrm>
          <a:prstGeom prst="rect">
            <a:avLst/>
          </a:prstGeom>
          <a:noFill/>
        </p:spPr>
        <p:txBody>
          <a:bodyPr wrap="square" rtlCol="0">
            <a:spAutoFit/>
          </a:bodyPr>
          <a:lstStyle/>
          <a:p>
            <a:r>
              <a:rPr lang="en-US" sz="2000" dirty="0" smtClean="0">
                <a:solidFill>
                  <a:schemeClr val="accent5">
                    <a:lumMod val="50000"/>
                  </a:schemeClr>
                </a:solidFill>
                <a:latin typeface="Bahnschrift SemiLight" pitchFamily="34" charset="0"/>
              </a:rPr>
              <a:t>This digital portfolio represents the culmination of my journey through front end web development, demonstrating my growth as a student. The process of building this site with HTML, CSS, and JavaScript was a valuable exercise in not only technical development but also in critical self-reflection.</a:t>
            </a:r>
            <a:endParaRPr lang="en-US" sz="2000" dirty="0">
              <a:solidFill>
                <a:schemeClr val="accent5">
                  <a:lumMod val="50000"/>
                </a:schemeClr>
              </a:solidFill>
              <a:latin typeface="Bahnschrift SemiLigh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09588" y="928670"/>
            <a:ext cx="8358246" cy="4333238"/>
          </a:xfrm>
          <a:prstGeom prst="rect">
            <a:avLst/>
          </a:prstGeom>
        </p:spPr>
        <p:txBody>
          <a:bodyPr vert="horz" wrap="square" lIns="0" tIns="16510" rIns="0" bIns="0" rtlCol="0">
            <a:spAutoFit/>
          </a:bodyPr>
          <a:lstStyle/>
          <a:p>
            <a:pPr marL="12700">
              <a:lnSpc>
                <a:spcPct val="100000"/>
              </a:lnSpc>
              <a:spcBef>
                <a:spcPts val="130"/>
              </a:spcBef>
            </a:pPr>
            <a:r>
              <a:rPr sz="4000" spc="5"/>
              <a:t>PROJECT</a:t>
            </a:r>
            <a:r>
              <a:rPr sz="4000" spc="-85"/>
              <a:t> </a:t>
            </a:r>
            <a:r>
              <a:rPr sz="4000" spc="25" smtClean="0"/>
              <a:t>TITL</a:t>
            </a:r>
            <a:r>
              <a:rPr lang="en-US" sz="4000" spc="25" dirty="0" smtClean="0"/>
              <a:t>E</a:t>
            </a:r>
            <a:r>
              <a:rPr lang="en-US" sz="4250" spc="25" dirty="0" smtClean="0"/>
              <a:t/>
            </a:r>
            <a:br>
              <a:rPr lang="en-US" sz="4250" spc="25" dirty="0" smtClean="0"/>
            </a:br>
            <a:r>
              <a:rPr lang="en-US" sz="4250" spc="25" dirty="0" smtClean="0"/>
              <a:t/>
            </a:r>
            <a:br>
              <a:rPr lang="en-US" sz="4250" spc="25" dirty="0" smtClean="0"/>
            </a:br>
            <a:r>
              <a:rPr lang="en-US" sz="2800" spc="25" dirty="0" smtClean="0">
                <a:solidFill>
                  <a:schemeClr val="accent4">
                    <a:lumMod val="75000"/>
                  </a:schemeClr>
                </a:solidFill>
                <a:latin typeface="Baskerville Old Face" pitchFamily="18" charset="0"/>
              </a:rPr>
              <a:t>FROM   CONCEPTS  TO  CODES</a:t>
            </a:r>
            <a:r>
              <a:rPr lang="en-US" sz="2000" spc="25" dirty="0" smtClean="0">
                <a:latin typeface="Arial Rounded MT Bold" pitchFamily="34" charset="0"/>
              </a:rPr>
              <a:t/>
            </a:r>
            <a:br>
              <a:rPr lang="en-US" sz="2000" spc="25" dirty="0" smtClean="0">
                <a:latin typeface="Arial Rounded MT Bold" pitchFamily="34" charset="0"/>
              </a:rPr>
            </a:br>
            <a:r>
              <a:rPr lang="en-US" sz="4250" spc="25" dirty="0" smtClean="0"/>
              <a:t/>
            </a:r>
            <a:br>
              <a:rPr lang="en-US" sz="4250" spc="25" dirty="0" smtClean="0"/>
            </a:br>
            <a:r>
              <a:rPr lang="en-US" sz="4250" spc="25" dirty="0" smtClean="0"/>
              <a:t/>
            </a:r>
            <a:br>
              <a:rPr lang="en-US" sz="4250" spc="25" dirty="0" smtClean="0"/>
            </a:br>
            <a:r>
              <a:rPr lang="en-US" sz="4250" spc="25" dirty="0" smtClean="0"/>
              <a:t/>
            </a:r>
            <a:br>
              <a:rPr lang="en-US" sz="4250" spc="25" dirty="0" smtClean="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642918"/>
            <a:ext cx="2713019"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chemeClr val="accent1">
                    <a:lumMod val="75000"/>
                  </a:schemeClr>
                </a:solidFill>
                <a:latin typeface="Times New Roman" panose="02020603050405020304" pitchFamily="18" charset="0"/>
                <a:cs typeface="Times New Roman" panose="02020603050405020304" pitchFamily="18" charset="0"/>
              </a:rPr>
              <a:t>Tools and Technologies</a:t>
            </a:r>
            <a:endParaRPr lang="en-US" sz="2800" b="1"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chemeClr val="accent1">
                    <a:lumMod val="75000"/>
                  </a:schemeClr>
                </a:solidFill>
                <a:latin typeface="Times New Roman" panose="02020603050405020304" pitchFamily="18" charset="0"/>
                <a:cs typeface="Times New Roman" panose="02020603050405020304" pitchFamily="18" charset="0"/>
              </a:rPr>
              <a:t>Features and Functionality</a:t>
            </a:r>
            <a:endParaRPr lang="en-US" sz="2800" b="1"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Results and </a:t>
            </a:r>
            <a:r>
              <a:rPr lang="en-US" sz="2800" b="1" dirty="0">
                <a:solidFill>
                  <a:schemeClr val="accent1">
                    <a:lumMod val="75000"/>
                  </a:schemeClr>
                </a:solidFill>
                <a:latin typeface="Times New Roman" panose="02020603050405020304" pitchFamily="18" charset="0"/>
                <a:cs typeface="Times New Roman" panose="02020603050405020304" pitchFamily="18" charset="0"/>
              </a:rPr>
              <a:t>Screenshots</a:t>
            </a:r>
            <a:endParaRPr lang="en-US" sz="2800" b="1"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accent1">
                    <a:lumMod val="75000"/>
                  </a:schemeClr>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chemeClr val="accent1">
                    <a:lumMod val="75000"/>
                  </a:schemeClr>
                </a:solidFill>
                <a:latin typeface="Times New Roman" panose="02020603050405020304" pitchFamily="18" charset="0"/>
                <a:cs typeface="Times New Roman" panose="02020603050405020304" pitchFamily="18" charset="0"/>
              </a:rPr>
              <a:t>Github</a:t>
            </a:r>
            <a:r>
              <a:rPr lang="en-US" sz="2800" b="1" dirty="0">
                <a:solidFill>
                  <a:schemeClr val="accent1">
                    <a:lumMod val="75000"/>
                  </a:schemeClr>
                </a:solidFill>
                <a:latin typeface="Times New Roman" panose="02020603050405020304" pitchFamily="18" charset="0"/>
                <a:cs typeface="Times New Roman" panose="02020603050405020304" pitchFamily="18" charset="0"/>
              </a:rPr>
              <a:t> Link</a:t>
            </a:r>
            <a:endParaRPr lang="en-US" sz="2800" b="1" i="0"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95274" y="642918"/>
            <a:ext cx="10841393" cy="186333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000"/>
              <a:t>	</a:t>
            </a:r>
            <a:r>
              <a:rPr sz="4000" spc="10" smtClean="0"/>
              <a:t>S</a:t>
            </a:r>
            <a:r>
              <a:rPr sz="4000" spc="-370" smtClean="0"/>
              <a:t>T</a:t>
            </a:r>
            <a:r>
              <a:rPr sz="4000" spc="-375" smtClean="0"/>
              <a:t>A</a:t>
            </a:r>
            <a:r>
              <a:rPr sz="4000" spc="15" smtClean="0"/>
              <a:t>T</a:t>
            </a:r>
            <a:r>
              <a:rPr sz="4000" spc="-10" smtClean="0"/>
              <a:t>E</a:t>
            </a:r>
            <a:r>
              <a:rPr sz="4000" spc="-20" smtClean="0"/>
              <a:t>ME</a:t>
            </a:r>
            <a:r>
              <a:rPr sz="4000" spc="10" smtClean="0"/>
              <a:t>NT</a:t>
            </a:r>
            <a:r>
              <a:rPr lang="en-US" sz="4000" spc="10" dirty="0" smtClean="0"/>
              <a:t/>
            </a:r>
            <a:br>
              <a:rPr lang="en-US" sz="4000" spc="10" dirty="0" smtClean="0"/>
            </a:br>
            <a:r>
              <a:rPr lang="en-US" sz="4000" spc="10" dirty="0" smtClean="0"/>
              <a:t/>
            </a:r>
            <a:br>
              <a:rPr lang="en-US" sz="4000" spc="10" dirty="0" smtClean="0"/>
            </a:br>
            <a:endParaRPr sz="4000"/>
          </a:p>
        </p:txBody>
      </p:sp>
      <p:sp>
        <p:nvSpPr>
          <p:cNvPr id="11" name="Text Placeholder 10"/>
          <p:cNvSpPr>
            <a:spLocks noGrp="1"/>
          </p:cNvSpPr>
          <p:nvPr>
            <p:ph type="body" idx="1"/>
          </p:nvPr>
        </p:nvSpPr>
        <p:spPr>
          <a:xfrm>
            <a:off x="609600" y="2071678"/>
            <a:ext cx="7200912" cy="4308872"/>
          </a:xfrm>
        </p:spPr>
        <p:txBody>
          <a:bodyPr/>
          <a:lstStyle/>
          <a:p>
            <a:r>
              <a:rPr lang="en-US" sz="2000" dirty="0" smtClean="0"/>
              <a:t>In today's digital-first world, individuals often struggle to present their skills, achievements, and work experience in a centralized, accessible, and visually appealing format. Traditional resumes and paper-based portfolios are limited in scope, lack interactivity, and do not effectively showcase dynamic or multimedia content.</a:t>
            </a:r>
          </a:p>
          <a:p>
            <a:r>
              <a:rPr lang="en-US" sz="2000" dirty="0" smtClean="0"/>
              <a:t>There is a need for a digital solution that allows users to create and manage personalized portfolios that highlight their professional and creative capabilities. This portfolio should support various content types (text, images, videos, documents, links), provide customization options, and be accessible across devices.</a:t>
            </a:r>
          </a:p>
          <a:p>
            <a:r>
              <a:rPr lang="en-US" sz="2000" dirty="0" smtClean="0"/>
              <a:t>The absence of an engaging digital portfolio can hinder opportunities for employment, collaboration, or admission to academic programs, especially in fields where visual and project-based work is essential.</a:t>
            </a:r>
          </a:p>
          <a:p>
            <a:pPr algn="l"/>
            <a:endParaRPr lang="en-US" sz="2000" dirty="0">
              <a:solidFill>
                <a:schemeClr val="accent2">
                  <a:lumMod val="50000"/>
                </a:schemeClr>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714356"/>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p:cNvSpPr>
            <a:spLocks noGrp="1"/>
          </p:cNvSpPr>
          <p:nvPr>
            <p:ph type="body" idx="1"/>
          </p:nvPr>
        </p:nvSpPr>
        <p:spPr>
          <a:xfrm>
            <a:off x="738150" y="2143116"/>
            <a:ext cx="8786874" cy="3323987"/>
          </a:xfrm>
        </p:spPr>
        <p:txBody>
          <a:bodyPr/>
          <a:lstStyle/>
          <a:p>
            <a:r>
              <a:rPr lang="en-US" dirty="0" smtClean="0"/>
              <a:t>A Digital Portfolio is an online platform that enables individuals to effectively present their skills, achievements, experiences, and creative work in a structured and visually engaging format. This project focuses on designing and developing a responsive and customizable web-based digital portfolio that can serve students, professionals, and </a:t>
            </a:r>
            <a:r>
              <a:rPr lang="en-US" dirty="0" err="1" smtClean="0"/>
              <a:t>creatives</a:t>
            </a:r>
            <a:r>
              <a:rPr lang="en-US" dirty="0" smtClean="0"/>
              <a:t> alike.</a:t>
            </a:r>
          </a:p>
          <a:p>
            <a:r>
              <a:rPr lang="en-US" dirty="0" smtClean="0"/>
              <a:t>The portfolio will allow users to organize their content into different sections such as </a:t>
            </a:r>
            <a:r>
              <a:rPr lang="en-US" dirty="0" smtClean="0"/>
              <a:t>about</a:t>
            </a:r>
            <a:r>
              <a:rPr lang="en-US" b="1" dirty="0" smtClean="0"/>
              <a:t> </a:t>
            </a:r>
            <a:r>
              <a:rPr lang="en-US" dirty="0" smtClean="0"/>
              <a:t>Me, Resume/CV, Projects, Skills, Certificates, Gallery, and Contact Information. It will also support the integration of multimedia elements such as images, videos, PDFs, and external links to demonstrate competencies and showcase work.</a:t>
            </a:r>
          </a:p>
          <a:p>
            <a:r>
              <a:rPr lang="en-US" dirty="0" smtClean="0"/>
              <a:t>This project aims to bridge the gap between traditional resumes and modern, interactive self-presentation tools, offering a more compelling way for users to stand out in academic, freelance, or job-seeking contexts.</a:t>
            </a:r>
          </a:p>
          <a:p>
            <a:endParaRPr lang="en-US" dirty="0" smtClean="0">
              <a:solidFill>
                <a:schemeClr val="accent5">
                  <a:lumMod val="50000"/>
                </a:schemeClr>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8150" y="642918"/>
            <a:ext cx="5786478" cy="407932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r>
              <a:rPr lang="en-US" sz="2000" b="0" dirty="0" smtClean="0">
                <a:solidFill>
                  <a:schemeClr val="accent5">
                    <a:lumMod val="75000"/>
                  </a:schemeClr>
                </a:solidFill>
                <a:latin typeface="Sitka Display Semibold" pitchFamily="2" charset="0"/>
              </a:rPr>
              <a:t>For most personal portfolios, the creator is the sole back-end user, handling all of these tasks. For more robust or team-based projects, these specialized roles ensure the portfolio remains functional, secure, and well-managed over time</a:t>
            </a:r>
            <a:br>
              <a:rPr lang="en-US" sz="2000" b="0" dirty="0" smtClean="0">
                <a:solidFill>
                  <a:schemeClr val="accent5">
                    <a:lumMod val="75000"/>
                  </a:schemeClr>
                </a:solidFill>
                <a:latin typeface="Sitka Display Semibold" pitchFamily="2" charset="0"/>
              </a:rPr>
            </a:br>
            <a:r>
              <a:rPr lang="en-US" sz="2000" b="0" dirty="0" smtClean="0">
                <a:solidFill>
                  <a:schemeClr val="accent5">
                    <a:lumMod val="75000"/>
                  </a:schemeClr>
                </a:solidFill>
                <a:latin typeface="Sitka Display Semibold" pitchFamily="2" charset="0"/>
              </a:rPr>
              <a:t/>
            </a:r>
            <a:br>
              <a:rPr lang="en-US" sz="2000" b="0" dirty="0" smtClean="0">
                <a:solidFill>
                  <a:schemeClr val="accent5">
                    <a:lumMod val="75000"/>
                  </a:schemeClr>
                </a:solidFill>
                <a:latin typeface="Sitka Display Semibold" pitchFamily="2" charset="0"/>
              </a:rPr>
            </a:br>
            <a:r>
              <a:rPr lang="en-US" sz="2000" b="0" dirty="0" smtClean="0">
                <a:solidFill>
                  <a:schemeClr val="accent5">
                    <a:lumMod val="75000"/>
                  </a:schemeClr>
                </a:solidFill>
                <a:latin typeface="Sitka Display Semibold" pitchFamily="2" charset="0"/>
              </a:rPr>
              <a:t>Content managers or editors</a:t>
            </a:r>
            <a:br>
              <a:rPr lang="en-US" sz="2000" b="0" dirty="0" smtClean="0">
                <a:solidFill>
                  <a:schemeClr val="accent5">
                    <a:lumMod val="75000"/>
                  </a:schemeClr>
                </a:solidFill>
                <a:latin typeface="Sitka Display Semibold" pitchFamily="2" charset="0"/>
              </a:rPr>
            </a:br>
            <a:r>
              <a:rPr lang="en-US" sz="2000" b="0" dirty="0" smtClean="0">
                <a:solidFill>
                  <a:schemeClr val="accent5">
                    <a:lumMod val="75000"/>
                  </a:schemeClr>
                </a:solidFill>
                <a:latin typeface="Sitka Display Semibold" pitchFamily="2" charset="0"/>
              </a:rPr>
              <a:t>Administrators</a:t>
            </a:r>
            <a:br>
              <a:rPr lang="en-US" sz="2000" b="0" dirty="0" smtClean="0">
                <a:solidFill>
                  <a:schemeClr val="accent5">
                    <a:lumMod val="75000"/>
                  </a:schemeClr>
                </a:solidFill>
                <a:latin typeface="Sitka Display Semibold" pitchFamily="2" charset="0"/>
              </a:rPr>
            </a:br>
            <a:r>
              <a:rPr lang="en-US" sz="2000" b="0" dirty="0" smtClean="0">
                <a:solidFill>
                  <a:schemeClr val="accent5">
                    <a:lumMod val="75000"/>
                  </a:schemeClr>
                </a:solidFill>
                <a:latin typeface="Sitka Display Semibold" pitchFamily="2" charset="0"/>
              </a:rPr>
              <a:t>Technical support</a:t>
            </a:r>
            <a:br>
              <a:rPr lang="en-US" sz="2000" b="0" dirty="0" smtClean="0">
                <a:solidFill>
                  <a:schemeClr val="accent5">
                    <a:lumMod val="75000"/>
                  </a:schemeClr>
                </a:solidFill>
                <a:latin typeface="Sitka Display Semibold" pitchFamily="2" charset="0"/>
              </a:rPr>
            </a:br>
            <a:r>
              <a:rPr lang="en-US" sz="2000" b="0" dirty="0" smtClean="0">
                <a:solidFill>
                  <a:schemeClr val="accent5">
                    <a:lumMod val="75000"/>
                  </a:schemeClr>
                </a:solidFill>
                <a:latin typeface="Sitka Display Semibold" pitchFamily="2" charset="0"/>
              </a:rPr>
              <a:t>Data analysts</a:t>
            </a:r>
            <a:endParaRPr sz="2000">
              <a:solidFill>
                <a:schemeClr val="accent5">
                  <a:lumMod val="75000"/>
                </a:schemeClr>
              </a:solidFill>
              <a:latin typeface="Sitka Display Semibold"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10" name="Text Placeholder 9"/>
          <p:cNvSpPr>
            <a:spLocks noGrp="1"/>
          </p:cNvSpPr>
          <p:nvPr>
            <p:ph type="body" idx="1"/>
          </p:nvPr>
        </p:nvSpPr>
        <p:spPr>
          <a:xfrm>
            <a:off x="2952728" y="2000240"/>
            <a:ext cx="7358114" cy="3571900"/>
          </a:xfrm>
        </p:spPr>
        <p:txBody>
          <a:bodyPr/>
          <a:lstStyle/>
          <a:p>
            <a:r>
              <a:rPr lang="en-US" b="1" dirty="0" smtClean="0">
                <a:solidFill>
                  <a:srgbClr val="002060"/>
                </a:solidFill>
              </a:rPr>
              <a:t>HTML :</a:t>
            </a:r>
            <a:r>
              <a:rPr lang="en-US" dirty="0" smtClean="0">
                <a:solidFill>
                  <a:srgbClr val="002060"/>
                </a:solidFill>
              </a:rPr>
              <a:t>The standard markup language for creating the structure of your website, including headings, paragraphs, and sections for projects, skills, and contact information.</a:t>
            </a:r>
          </a:p>
          <a:p>
            <a:r>
              <a:rPr lang="en-US" b="1" dirty="0" smtClean="0">
                <a:solidFill>
                  <a:srgbClr val="002060"/>
                </a:solidFill>
              </a:rPr>
              <a:t>CSS :</a:t>
            </a:r>
            <a:r>
              <a:rPr lang="en-US" dirty="0" smtClean="0">
                <a:solidFill>
                  <a:srgbClr val="002060"/>
                </a:solidFill>
              </a:rPr>
              <a:t> Used to control the appearance and layout of your HTML elements, including colors, fonts, spacing, and animations.</a:t>
            </a:r>
          </a:p>
          <a:p>
            <a:r>
              <a:rPr lang="en-US" b="1" dirty="0" smtClean="0">
                <a:solidFill>
                  <a:srgbClr val="002060"/>
                </a:solidFill>
              </a:rPr>
              <a:t>JavaScript : </a:t>
            </a:r>
            <a:r>
              <a:rPr lang="en-US" dirty="0" smtClean="0">
                <a:solidFill>
                  <a:srgbClr val="002060"/>
                </a:solidFill>
              </a:rPr>
              <a:t>A programming language that adds interactivity and dynamic functionality to your website, such as image sliders, form validation, or smooth scrolling effects. </a:t>
            </a:r>
          </a:p>
          <a:p>
            <a:r>
              <a:rPr lang="en-US" b="1" dirty="0" smtClean="0">
                <a:solidFill>
                  <a:srgbClr val="002060"/>
                </a:solidFill>
              </a:rPr>
              <a:t>Visual Studio Code : </a:t>
            </a:r>
            <a:r>
              <a:rPr lang="en-US" dirty="0" smtClean="0">
                <a:solidFill>
                  <a:srgbClr val="002060"/>
                </a:solidFill>
              </a:rPr>
              <a:t>A lightweight yet powerful and highly customizable open-source editor with a vast library of extensions.</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571480"/>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smtClean="0">
                <a:latin typeface="Trebuchet MS"/>
                <a:cs typeface="Trebuchet MS"/>
              </a:rPr>
              <a:t>PORTFOLIO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1" name="TextBox 20"/>
          <p:cNvSpPr txBox="1"/>
          <p:nvPr/>
        </p:nvSpPr>
        <p:spPr>
          <a:xfrm>
            <a:off x="1166778" y="1857364"/>
            <a:ext cx="4273043" cy="1815882"/>
          </a:xfrm>
          <a:prstGeom prst="rect">
            <a:avLst/>
          </a:prstGeom>
          <a:noFill/>
        </p:spPr>
        <p:txBody>
          <a:bodyPr wrap="square" rtlCol="0">
            <a:spAutoFit/>
          </a:bodyPr>
          <a:lstStyle/>
          <a:p>
            <a:pPr>
              <a:buFont typeface="Wingdings" pitchFamily="2" charset="2"/>
              <a:buChar char="Ø"/>
            </a:pPr>
            <a:r>
              <a:rPr lang="en-US" sz="2800" dirty="0" smtClean="0">
                <a:solidFill>
                  <a:srgbClr val="333300"/>
                </a:solidFill>
                <a:latin typeface="Baskerville Old Face" pitchFamily="18" charset="0"/>
              </a:rPr>
              <a:t>About</a:t>
            </a:r>
          </a:p>
          <a:p>
            <a:pPr>
              <a:buFont typeface="Wingdings" pitchFamily="2" charset="2"/>
              <a:buChar char="Ø"/>
            </a:pPr>
            <a:r>
              <a:rPr lang="en-US" sz="2800" dirty="0" smtClean="0">
                <a:solidFill>
                  <a:srgbClr val="333300"/>
                </a:solidFill>
                <a:latin typeface="Baskerville Old Face" pitchFamily="18" charset="0"/>
              </a:rPr>
              <a:t>Skills</a:t>
            </a:r>
          </a:p>
          <a:p>
            <a:pPr>
              <a:buFont typeface="Wingdings" pitchFamily="2" charset="2"/>
              <a:buChar char="Ø"/>
            </a:pPr>
            <a:r>
              <a:rPr lang="en-US" sz="2800" dirty="0" smtClean="0">
                <a:solidFill>
                  <a:srgbClr val="333300"/>
                </a:solidFill>
                <a:latin typeface="Baskerville Old Face" pitchFamily="18" charset="0"/>
              </a:rPr>
              <a:t>Education</a:t>
            </a:r>
          </a:p>
          <a:p>
            <a:pPr>
              <a:buFont typeface="Wingdings" pitchFamily="2" charset="2"/>
              <a:buChar char="Ø"/>
            </a:pPr>
            <a:r>
              <a:rPr lang="en-US" sz="2800" dirty="0" smtClean="0">
                <a:solidFill>
                  <a:srgbClr val="333300"/>
                </a:solidFill>
                <a:latin typeface="Baskerville Old Face" pitchFamily="18" charset="0"/>
              </a:rPr>
              <a:t>Resume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666712" y="1928802"/>
            <a:ext cx="11072890" cy="2862322"/>
          </a:xfrm>
          <a:prstGeom prst="rect">
            <a:avLst/>
          </a:prstGeom>
          <a:noFill/>
        </p:spPr>
        <p:txBody>
          <a:bodyPr wrap="square" rtlCol="0">
            <a:spAutoFit/>
          </a:bodyPr>
          <a:lstStyle/>
          <a:p>
            <a:pPr>
              <a:buFont typeface="Wingdings" pitchFamily="2" charset="2"/>
              <a:buChar char="ü"/>
            </a:pPr>
            <a:r>
              <a:rPr lang="en-US" dirty="0" smtClean="0">
                <a:solidFill>
                  <a:schemeClr val="tx1">
                    <a:lumMod val="85000"/>
                    <a:lumOff val="15000"/>
                  </a:schemeClr>
                </a:solidFill>
                <a:latin typeface="Arial" pitchFamily="34" charset="0"/>
                <a:cs typeface="Arial" pitchFamily="34" charset="0"/>
              </a:rPr>
              <a:t>Homepage/Landing Page: Introduces a professional role and value proposition.</a:t>
            </a:r>
          </a:p>
          <a:p>
            <a:pPr>
              <a:buFont typeface="Wingdings" pitchFamily="2" charset="2"/>
              <a:buChar char="ü"/>
            </a:pPr>
            <a:endParaRPr lang="en-US" dirty="0" smtClean="0">
              <a:solidFill>
                <a:schemeClr val="tx1">
                  <a:lumMod val="85000"/>
                  <a:lumOff val="15000"/>
                </a:schemeClr>
              </a:solidFill>
              <a:latin typeface="Arial" pitchFamily="34" charset="0"/>
              <a:cs typeface="Arial" pitchFamily="34" charset="0"/>
            </a:endParaRPr>
          </a:p>
          <a:p>
            <a:pPr>
              <a:buFont typeface="Wingdings" pitchFamily="2" charset="2"/>
              <a:buChar char="ü"/>
            </a:pPr>
            <a:r>
              <a:rPr lang="en-US" dirty="0" smtClean="0">
                <a:solidFill>
                  <a:schemeClr val="tx1">
                    <a:lumMod val="85000"/>
                    <a:lumOff val="15000"/>
                  </a:schemeClr>
                </a:solidFill>
                <a:latin typeface="Arial" pitchFamily="34" charset="0"/>
                <a:cs typeface="Arial" pitchFamily="34" charset="0"/>
              </a:rPr>
              <a:t>About Me Section: A personal narrative detailing background, career goals, skills, and motivations. Include a professional photo to connect with the audience.</a:t>
            </a:r>
          </a:p>
          <a:p>
            <a:pPr>
              <a:buFont typeface="Wingdings" pitchFamily="2" charset="2"/>
              <a:buChar char="ü"/>
            </a:pPr>
            <a:endParaRPr lang="en-US" dirty="0" smtClean="0">
              <a:solidFill>
                <a:schemeClr val="tx1">
                  <a:lumMod val="85000"/>
                  <a:lumOff val="15000"/>
                </a:schemeClr>
              </a:solidFill>
              <a:latin typeface="Arial" pitchFamily="34" charset="0"/>
              <a:cs typeface="Arial" pitchFamily="34" charset="0"/>
            </a:endParaRPr>
          </a:p>
          <a:p>
            <a:pPr>
              <a:buFont typeface="Wingdings" pitchFamily="2" charset="2"/>
              <a:buChar char="ü"/>
            </a:pPr>
            <a:r>
              <a:rPr lang="en-US" dirty="0" smtClean="0">
                <a:solidFill>
                  <a:schemeClr val="tx1">
                    <a:lumMod val="85000"/>
                    <a:lumOff val="15000"/>
                  </a:schemeClr>
                </a:solidFill>
                <a:latin typeface="Arial" pitchFamily="34" charset="0"/>
                <a:cs typeface="Arial" pitchFamily="34" charset="0"/>
              </a:rPr>
              <a:t>Projects/Work Samples Section: Showcases the best work. Each project should include a title, brief   description, and the role performed.</a:t>
            </a:r>
          </a:p>
          <a:p>
            <a:pPr>
              <a:buFont typeface="Wingdings" pitchFamily="2" charset="2"/>
              <a:buChar char="ü"/>
            </a:pPr>
            <a:endParaRPr lang="en-US" dirty="0" smtClean="0">
              <a:solidFill>
                <a:schemeClr val="tx1">
                  <a:lumMod val="85000"/>
                  <a:lumOff val="15000"/>
                </a:schemeClr>
              </a:solidFill>
              <a:latin typeface="Arial" pitchFamily="34" charset="0"/>
              <a:cs typeface="Arial" pitchFamily="34" charset="0"/>
            </a:endParaRPr>
          </a:p>
          <a:p>
            <a:pPr>
              <a:buFont typeface="Wingdings" pitchFamily="2" charset="2"/>
              <a:buChar char="ü"/>
            </a:pPr>
            <a:r>
              <a:rPr lang="en-US" dirty="0" smtClean="0">
                <a:solidFill>
                  <a:schemeClr val="tx1">
                    <a:lumMod val="85000"/>
                    <a:lumOff val="15000"/>
                  </a:schemeClr>
                </a:solidFill>
                <a:latin typeface="Arial" pitchFamily="34" charset="0"/>
                <a:cs typeface="Arial" pitchFamily="34" charset="0"/>
              </a:rPr>
              <a:t>Resume/CV: A downloadable PDF of the resume for recruiters.</a:t>
            </a:r>
          </a:p>
          <a:p>
            <a:endParaRPr lang="en-US" dirty="0"/>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538</Words>
  <Application>Microsoft Office PowerPoint</Application>
  <PresentationFormat>Custom</PresentationFormat>
  <Paragraphs>61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FROM   CONCEPTS  TO  CODES    </vt:lpstr>
      <vt:lpstr>AGENDA</vt:lpstr>
      <vt:lpstr>PROBLEM STATEMENT  </vt:lpstr>
      <vt:lpstr>PROJECT OVERVIEW</vt:lpstr>
      <vt:lpstr>WHO ARE THE END USERS?  For most personal portfolios, the creator is the sole back-end user, handling all of these tasks. For more robust or team-based projects, these specialized roles ensure the portfolio remains functional, secure, and well-managed over time  Content managers or editors Administrators Technical support Data analysts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Miruthula A</cp:lastModifiedBy>
  <cp:revision>34</cp:revision>
  <dcterms:created xsi:type="dcterms:W3CDTF">2024-03-29T15:07:22Z</dcterms:created>
  <dcterms:modified xsi:type="dcterms:W3CDTF">2025-09-09T17:15:15Z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